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Helvetica Neue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HelveticaNeue-regular.fntdata"/><Relationship Id="rId14" Type="http://schemas.openxmlformats.org/officeDocument/2006/relationships/slide" Target="slides/slide10.xml"/><Relationship Id="rId17" Type="http://schemas.openxmlformats.org/officeDocument/2006/relationships/font" Target="fonts/HelveticaNeue-italic.fntdata"/><Relationship Id="rId16" Type="http://schemas.openxmlformats.org/officeDocument/2006/relationships/font" Target="fonts/HelveticaNeue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HelveticaNeue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fd922d6fb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8fd922d6fb_0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d7012be4e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2ed7012be4e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2ed7012be4e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655b09696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e655b09696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e655b09696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655b0969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e655b0969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e655b09696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655b09696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e655b09696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e655b09696_0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59f6ffc2f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e59f6ffc2f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e59f6ffc2f_0_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59f6ffc2f_0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e59f6ffc2f_0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e59f6ffc2f_0_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1c285cbd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a1c285cbd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a1c285cbdf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0642600" y="6457950"/>
            <a:ext cx="147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hyperlink" Target="https://docs.google.com/spreadsheets/d/1BkQEMqKG_T3epj1OcjSrjRGNNHdC_P1sLhtoB4Zuykc/edit?usp=sharing" TargetMode="External"/><Relationship Id="rId6" Type="http://schemas.openxmlformats.org/officeDocument/2006/relationships/hyperlink" Target="https://docs.google.com/document/d/11txzHoihzxcjbwZwMkWkOpm_2w-qzHo6BAZM3v5fs_4/edit?usp=shar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2403311" y="2249145"/>
            <a:ext cx="6977400" cy="100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-US" sz="4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NSOP 2024</a:t>
            </a:r>
            <a:endParaRPr b="1" sz="4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-US" sz="4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IPR #3</a:t>
            </a:r>
            <a:endParaRPr b="1" sz="4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1" sz="48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" name="Google Shape;89;p13"/>
          <p:cNvSpPr/>
          <p:nvPr/>
        </p:nvSpPr>
        <p:spPr>
          <a:xfrm flipH="1" rot="10800000">
            <a:off x="2661558" y="3078490"/>
            <a:ext cx="6676454" cy="127634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94019" y="2432775"/>
            <a:ext cx="2650331" cy="187954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/>
        </p:nvSpPr>
        <p:spPr>
          <a:xfrm>
            <a:off x="9982976" y="6149300"/>
            <a:ext cx="18402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US" sz="16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22 JUL 24</a:t>
            </a:r>
            <a:endParaRPr b="1" i="0" sz="1600" u="none" cap="none" strike="noStrike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2" name="Google Shape;9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9099" y="2249151"/>
            <a:ext cx="2246789" cy="224678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/>
          <p:nvPr/>
        </p:nvSpPr>
        <p:spPr>
          <a:xfrm>
            <a:off x="2522736" y="3698382"/>
            <a:ext cx="690586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2704255" y="3275767"/>
            <a:ext cx="667645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315425" y="6149300"/>
            <a:ext cx="31431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C/</a:t>
            </a:r>
            <a:r>
              <a:rPr b="1" lang="en-US" sz="16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Llanas, C/Parry, &amp; C/Griffin </a:t>
            </a:r>
            <a:endParaRPr b="1" i="0" sz="1600" u="none" cap="none" strike="noStrike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"/>
          <p:cNvSpPr/>
          <p:nvPr/>
        </p:nvSpPr>
        <p:spPr>
          <a:xfrm flipH="1" rot="10800000">
            <a:off x="1385027" y="5312605"/>
            <a:ext cx="9465600" cy="127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2"/>
          <p:cNvSpPr/>
          <p:nvPr/>
        </p:nvSpPr>
        <p:spPr>
          <a:xfrm>
            <a:off x="228600" y="266700"/>
            <a:ext cx="11715900" cy="6305700"/>
          </a:xfrm>
          <a:prstGeom prst="rect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2"/>
          <p:cNvSpPr txBox="1"/>
          <p:nvPr/>
        </p:nvSpPr>
        <p:spPr>
          <a:xfrm>
            <a:off x="1728476" y="5491913"/>
            <a:ext cx="9122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Det 842 – Best in Blue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2"/>
          <p:cNvSpPr txBox="1"/>
          <p:nvPr/>
        </p:nvSpPr>
        <p:spPr>
          <a:xfrm>
            <a:off x="2722309" y="4352080"/>
            <a:ext cx="67911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22"/>
          <p:cNvPicPr preferRelativeResize="0"/>
          <p:nvPr/>
        </p:nvPicPr>
        <p:blipFill rotWithShape="1">
          <a:blip r:embed="rId3">
            <a:alphaModFix/>
          </a:blip>
          <a:srcRect b="8054" l="0" r="0" t="35973"/>
          <a:stretch/>
        </p:blipFill>
        <p:spPr>
          <a:xfrm>
            <a:off x="941462" y="513512"/>
            <a:ext cx="10290176" cy="3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/>
          <p:nvPr/>
        </p:nvSpPr>
        <p:spPr>
          <a:xfrm>
            <a:off x="180895" y="1271376"/>
            <a:ext cx="11787466" cy="9144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1911928" y="320782"/>
            <a:ext cx="860441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3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Overview</a:t>
            </a:r>
            <a:endParaRPr b="0" i="0" sz="43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180895" y="6377308"/>
            <a:ext cx="11787466" cy="9144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4"/>
          <p:cNvSpPr txBox="1"/>
          <p:nvPr/>
        </p:nvSpPr>
        <p:spPr>
          <a:xfrm>
            <a:off x="-21374" y="6483886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4"/>
          <p:cNvPicPr preferRelativeResize="0"/>
          <p:nvPr/>
        </p:nvPicPr>
        <p:blipFill rotWithShape="1">
          <a:blip r:embed="rId4">
            <a:alphaModFix/>
          </a:blip>
          <a:srcRect b="20399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4"/>
          <p:cNvSpPr/>
          <p:nvPr/>
        </p:nvSpPr>
        <p:spPr>
          <a:xfrm>
            <a:off x="208588" y="1377975"/>
            <a:ext cx="12011100" cy="49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•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Completed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•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Be Completed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•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Updated NSOP Schedule 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•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Leads/Representatives 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•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Rooms (Reserved) 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•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Logistics 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•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Summary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Google Shape;108;p14"/>
          <p:cNvSpPr txBox="1"/>
          <p:nvPr>
            <p:ph idx="12" type="sldNum"/>
          </p:nvPr>
        </p:nvSpPr>
        <p:spPr>
          <a:xfrm>
            <a:off x="10642600" y="6457950"/>
            <a:ext cx="147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1592128" y="390845"/>
            <a:ext cx="8604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300">
                <a:solidFill>
                  <a:srgbClr val="002060"/>
                </a:solidFill>
              </a:rPr>
              <a:t>Completed</a:t>
            </a:r>
            <a:endParaRPr b="0" i="0" sz="43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5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5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5"/>
          <p:cNvSpPr/>
          <p:nvPr/>
        </p:nvSpPr>
        <p:spPr>
          <a:xfrm>
            <a:off x="180900" y="1377988"/>
            <a:ext cx="5949000" cy="49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1" name="Google Shape;121;p15"/>
          <p:cNvSpPr txBox="1"/>
          <p:nvPr>
            <p:ph idx="12" type="sldNum"/>
          </p:nvPr>
        </p:nvSpPr>
        <p:spPr>
          <a:xfrm>
            <a:off x="10642600" y="6457950"/>
            <a:ext cx="147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15"/>
          <p:cNvSpPr/>
          <p:nvPr/>
        </p:nvSpPr>
        <p:spPr>
          <a:xfrm>
            <a:off x="6129900" y="1418313"/>
            <a:ext cx="5949000" cy="49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Spreadsheets: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Cadet Check-In 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Height &amp; Weight 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Required Links 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Other: 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Pre-NSOP Survey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NSOP Recruits Slack Channel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https://docs.google.com/spreadsheets/d/1BkQEMqKG_T3epj1OcjSrjRGNNHdC_P1sLhtoB4Zuykc/edit?usp=sharing</a:t>
            </a:r>
            <a:endParaRPr sz="11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180900" y="1362875"/>
            <a:ext cx="5283000" cy="54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Emails: 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Sports Physical  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Pre-NSOP Survey 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NSOP UOD 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NSOP Requirements  (Money/Documents) 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Official NSOP Information/Parking 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Slack Invitational 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Week 1 Overview (PT/ASC/LLAB) 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Week 1 Uniform Wear 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Nurse Email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https://docs.google.com/document/d/11txzHoihzxcjbwZwMkWkOpm_2w-qzHo6BAZM3v5fs_4/edit?usp=sharing</a:t>
            </a:r>
            <a:endParaRPr sz="11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1592128" y="390845"/>
            <a:ext cx="8604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Be Completed</a:t>
            </a:r>
            <a:endParaRPr i="0" sz="4300" u="none" cap="none" strike="noStrike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16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16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6"/>
          <p:cNvSpPr txBox="1"/>
          <p:nvPr>
            <p:ph idx="12" type="sldNum"/>
          </p:nvPr>
        </p:nvSpPr>
        <p:spPr>
          <a:xfrm>
            <a:off x="10642600" y="6457950"/>
            <a:ext cx="147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16"/>
          <p:cNvSpPr txBox="1"/>
          <p:nvPr/>
        </p:nvSpPr>
        <p:spPr>
          <a:xfrm>
            <a:off x="246250" y="1473900"/>
            <a:ext cx="11551200" cy="37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●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Volunteers (Name, Phone Numbers, Availability, &amp; Laptops) NLT 8 Aug 24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●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Cadets assigned to f</a:t>
            </a: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lights A-D &amp; W-Z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●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GLPs (3) for FCs NLT 9 Aug 24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●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Logistics Spreadsheet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1592128" y="390845"/>
            <a:ext cx="8604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Updated NSOP Date &amp; Time</a:t>
            </a:r>
            <a:r>
              <a:rPr lang="en-US" sz="4300">
                <a:solidFill>
                  <a:srgbClr val="002060"/>
                </a:solidFill>
              </a:rPr>
              <a:t> </a:t>
            </a:r>
            <a:endParaRPr b="0" i="0" sz="43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7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7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17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7"/>
          <p:cNvSpPr/>
          <p:nvPr/>
        </p:nvSpPr>
        <p:spPr>
          <a:xfrm>
            <a:off x="180900" y="1378000"/>
            <a:ext cx="5949000" cy="49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Aug 22nd – Main Auditorium (Cadre Led):</a:t>
            </a:r>
            <a:endParaRPr sz="17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0700 – 0755: Leads/Volunteers Arrive for set-up</a:t>
            </a:r>
            <a:endParaRPr sz="17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0800 – 0915: Check-in/In-Process</a:t>
            </a:r>
            <a:endParaRPr sz="17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0920 – 0955: </a:t>
            </a:r>
            <a:r>
              <a:rPr lang="en-US" sz="17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Commander's</a:t>
            </a:r>
            <a:r>
              <a:rPr lang="en-US" sz="17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Intent/Questions</a:t>
            </a:r>
            <a:endParaRPr sz="17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1000 – 1200: Cadre Introductions/Paperwork/WINGS Breakdown</a:t>
            </a:r>
            <a:endParaRPr sz="17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1200 – 1300: Leads/Volunteers Clean u</a:t>
            </a:r>
            <a:r>
              <a:rPr lang="en-US" sz="17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endParaRPr sz="17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9" name="Google Shape;149;p17"/>
          <p:cNvSpPr txBox="1"/>
          <p:nvPr>
            <p:ph idx="12" type="sldNum"/>
          </p:nvPr>
        </p:nvSpPr>
        <p:spPr>
          <a:xfrm>
            <a:off x="10642600" y="6457950"/>
            <a:ext cx="147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0" name="Google Shape;150;p17"/>
          <p:cNvSpPr/>
          <p:nvPr/>
        </p:nvSpPr>
        <p:spPr>
          <a:xfrm>
            <a:off x="6129900" y="1320813"/>
            <a:ext cx="5949000" cy="49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Aug 23rd – Main Auditorium (Wing Led): </a:t>
            </a:r>
            <a:endParaRPr sz="17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0700 – 0755: Leads/Volunteers Arrive for set-up</a:t>
            </a:r>
            <a:endParaRPr sz="17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0800 – 0900: Check-in at Main Auditorium</a:t>
            </a:r>
            <a:endParaRPr sz="17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0900 – 0915: Break into Groups/Flights</a:t>
            </a:r>
            <a:endParaRPr sz="17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0915 – 1100: Rotate to different Rooms for LRS, Physicals, and Tours</a:t>
            </a:r>
            <a:endParaRPr sz="17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1100 – 1200: Main Auditorium round up for Club Briefings (8 min. max), and Cadet A-Staff introductions</a:t>
            </a:r>
            <a:endParaRPr sz="17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Prospects Dismissed</a:t>
            </a:r>
            <a:endParaRPr sz="17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1200 – 1300: Leads/Volunteers Clean up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8"/>
          <p:cNvSpPr txBox="1"/>
          <p:nvPr/>
        </p:nvSpPr>
        <p:spPr>
          <a:xfrm>
            <a:off x="1592128" y="390845"/>
            <a:ext cx="8604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Leads/Representatives</a:t>
            </a:r>
            <a:r>
              <a:rPr lang="en-US" sz="3800">
                <a:solidFill>
                  <a:srgbClr val="002060"/>
                </a:solidFill>
              </a:rPr>
              <a:t> </a:t>
            </a:r>
            <a:endParaRPr b="0" i="0" sz="3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8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8"/>
          <p:cNvSpPr txBox="1"/>
          <p:nvPr/>
        </p:nvSpPr>
        <p:spPr>
          <a:xfrm>
            <a:off x="-21299" y="6493436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18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8"/>
          <p:cNvSpPr/>
          <p:nvPr/>
        </p:nvSpPr>
        <p:spPr>
          <a:xfrm>
            <a:off x="180900" y="1361163"/>
            <a:ext cx="5952600" cy="48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About 9 Leads</a:t>
            </a:r>
            <a:r>
              <a:rPr lang="en-US" sz="25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25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C/Llanas: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●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Check-in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●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Height/Weight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●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LRS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C/Griffin: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●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Ushers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●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Tour Guides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●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Physicals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C/Parry: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●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Guides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●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Runners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3" name="Google Shape;163;p18"/>
          <p:cNvSpPr txBox="1"/>
          <p:nvPr>
            <p:ph idx="12" type="sldNum"/>
          </p:nvPr>
        </p:nvSpPr>
        <p:spPr>
          <a:xfrm>
            <a:off x="10642600" y="6457950"/>
            <a:ext cx="147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18"/>
          <p:cNvSpPr txBox="1"/>
          <p:nvPr/>
        </p:nvSpPr>
        <p:spPr>
          <a:xfrm>
            <a:off x="6113125" y="1409475"/>
            <a:ext cx="595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8"/>
          <p:cNvSpPr txBox="1"/>
          <p:nvPr/>
        </p:nvSpPr>
        <p:spPr>
          <a:xfrm>
            <a:off x="6265525" y="1561875"/>
            <a:ext cx="595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8"/>
          <p:cNvSpPr txBox="1"/>
          <p:nvPr/>
        </p:nvSpPr>
        <p:spPr>
          <a:xfrm>
            <a:off x="6265525" y="1561875"/>
            <a:ext cx="595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5864825" y="1271375"/>
            <a:ext cx="59526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8" name="Google Shape;168;p18"/>
          <p:cNvSpPr txBox="1"/>
          <p:nvPr/>
        </p:nvSpPr>
        <p:spPr>
          <a:xfrm>
            <a:off x="5864825" y="1362875"/>
            <a:ext cx="59526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23 August 24 (Friday) Speakers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●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A-Staff Representative(s))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●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Booster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●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AAS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●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Honor Guard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●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Victory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●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I5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1592128" y="390845"/>
            <a:ext cx="8604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3800"/>
              <a:t>Rooms to Reserve</a:t>
            </a:r>
            <a:endParaRPr b="0" i="0" sz="3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9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9"/>
          <p:cNvSpPr/>
          <p:nvPr/>
        </p:nvSpPr>
        <p:spPr>
          <a:xfrm>
            <a:off x="180900" y="1320812"/>
            <a:ext cx="12011100" cy="49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0" name="Google Shape;180;p19"/>
          <p:cNvSpPr txBox="1"/>
          <p:nvPr>
            <p:ph idx="12" type="sldNum"/>
          </p:nvPr>
        </p:nvSpPr>
        <p:spPr>
          <a:xfrm>
            <a:off x="10642600" y="6457950"/>
            <a:ext cx="147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1" name="Google Shape;18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21300" y="3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0"/>
          <p:cNvSpPr txBox="1"/>
          <p:nvPr/>
        </p:nvSpPr>
        <p:spPr>
          <a:xfrm>
            <a:off x="1592128" y="390845"/>
            <a:ext cx="8604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Logistics  </a:t>
            </a:r>
            <a:endParaRPr i="0" sz="4300" u="none" cap="none" strike="noStrike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9" name="Google Shape;189;p20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0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20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0"/>
          <p:cNvSpPr/>
          <p:nvPr/>
        </p:nvSpPr>
        <p:spPr>
          <a:xfrm>
            <a:off x="0" y="1436050"/>
            <a:ext cx="5858700" cy="49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Thursday: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Tables 🗸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Chairs </a:t>
            </a: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🗸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Directional Signs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Extra Paperwork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Writing </a:t>
            </a: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utensils</a:t>
            </a: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Laptops </a:t>
            </a: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🗸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Printer </a:t>
            </a: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🗸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Waters/Cooler </a:t>
            </a: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🗸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4" name="Google Shape;194;p20"/>
          <p:cNvSpPr txBox="1"/>
          <p:nvPr>
            <p:ph idx="12" type="sldNum"/>
          </p:nvPr>
        </p:nvSpPr>
        <p:spPr>
          <a:xfrm>
            <a:off x="10642600" y="6457950"/>
            <a:ext cx="147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5" name="Google Shape;195;p20"/>
          <p:cNvSpPr txBox="1"/>
          <p:nvPr/>
        </p:nvSpPr>
        <p:spPr>
          <a:xfrm>
            <a:off x="5949150" y="1385713"/>
            <a:ext cx="5858700" cy="50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Friday: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Height/Weight equipment 🗸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Uniforms</a:t>
            </a: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(Polos/Det PT Shirts)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Directional Signs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Tables </a:t>
            </a: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🗸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Chairs </a:t>
            </a: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🗸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Laptops </a:t>
            </a: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🗸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Extra Copies (Physicals, GLPs)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Waters/Cooler </a:t>
            </a: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🗸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First Aid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Colored wrist bands </a:t>
            </a: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🗸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1"/>
          <p:cNvSpPr txBox="1"/>
          <p:nvPr/>
        </p:nvSpPr>
        <p:spPr>
          <a:xfrm>
            <a:off x="1911928" y="320782"/>
            <a:ext cx="8604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Summary</a:t>
            </a:r>
            <a:endParaRPr b="0" i="0" sz="13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1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1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21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1"/>
          <p:cNvSpPr/>
          <p:nvPr/>
        </p:nvSpPr>
        <p:spPr>
          <a:xfrm>
            <a:off x="208525" y="1320812"/>
            <a:ext cx="12011100" cy="49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•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Completed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•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Be Completed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•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Updated NSOP Schedule 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•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Leads/Representatives 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•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Rooms (Reserved) 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•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Logistics 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•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Summary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8" name="Google Shape;208;p21"/>
          <p:cNvSpPr txBox="1"/>
          <p:nvPr>
            <p:ph idx="12" type="sldNum"/>
          </p:nvPr>
        </p:nvSpPr>
        <p:spPr>
          <a:xfrm>
            <a:off x="10642600" y="6457950"/>
            <a:ext cx="147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