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0F9981-D127-4821-9105-72458609B4F4}">
  <a:tblStyle styleId="{950F9981-D127-4821-9105-72458609B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3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e1d149a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e1d149a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fe1d149a6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0b36cda88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320b36cda88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320b36cda88_1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0b36cda88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20b36cda88_1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20b36cda88_1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5eaf6d0f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305eaf6d0f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305eaf6d0f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5e135887c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05e135887c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05e135887c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a8555ef65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fa8555ef65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fa8555ef65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0b36cda8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20b36cda8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20b36cda8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0b36cda88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20b36cda88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20b36cda88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0b36cda88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20b36cda88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20b36cda88_1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0b36cda88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20b36cda88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20b36cda88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0b36cda88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320b36cda88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20b36cda88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0b36cda88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320b36cda88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20b36cda88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7" name="Google Shape;177;p29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2" name="Google Shape;232;p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42"/>
          <p:cNvSpPr txBox="1"/>
          <p:nvPr>
            <p:ph idx="2" type="body"/>
          </p:nvPr>
        </p:nvSpPr>
        <p:spPr>
          <a:xfrm>
            <a:off x="839788" y="2505075"/>
            <a:ext cx="51579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42"/>
          <p:cNvSpPr txBox="1"/>
          <p:nvPr>
            <p:ph idx="4" type="body"/>
          </p:nvPr>
        </p:nvSpPr>
        <p:spPr>
          <a:xfrm>
            <a:off x="6172200" y="2505075"/>
            <a:ext cx="51831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6" name="Google Shape;256;p45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57" name="Google Shape;257;p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8" name="Google Shape;258;p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2" name="Google Shape;262;p46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64" name="Google Shape;264;p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5" name="Google Shape;265;p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70" name="Google Shape;270;p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1" name="Google Shape;271;p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7" name="Google Shape;277;p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9"/>
          <p:cNvSpPr txBox="1"/>
          <p:nvPr/>
        </p:nvSpPr>
        <p:spPr>
          <a:xfrm>
            <a:off x="3411402" y="1006413"/>
            <a:ext cx="706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Initial Plan</a:t>
            </a:r>
            <a:endParaRPr b="1" sz="6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9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9"/>
          <p:cNvSpPr txBox="1"/>
          <p:nvPr/>
        </p:nvSpPr>
        <p:spPr>
          <a:xfrm>
            <a:off x="3269202" y="3780882"/>
            <a:ext cx="7211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C/2d Lt Al Luhaibat and C/2d Lt Osborne Mahiques</a:t>
            </a:r>
            <a:endParaRPr b="1" sz="12000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sz="1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9"/>
          <p:cNvPicPr preferRelativeResize="0"/>
          <p:nvPr/>
        </p:nvPicPr>
        <p:blipFill rotWithShape="1">
          <a:blip r:embed="rId5">
            <a:alphaModFix/>
          </a:blip>
          <a:srcRect b="23115" l="17522" r="21101" t="5143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8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p5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5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5" name="Google Shape;415;p58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p58"/>
          <p:cNvGraphicFramePr/>
          <p:nvPr/>
        </p:nvGraphicFramePr>
        <p:xfrm>
          <a:off x="435075" y="16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{950F9981-D127-4821-9105-72458609B4F4}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In-Processing Stations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Technology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Signage &amp; Materials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Height/Weight scales and measurement tools.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Laptops/Phones for Slack setup.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Directional signs within the building and breezeway.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Organized uniform items by size (Polos, Dry Fit shirts).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Projector and screen for briefings.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Printed schedules and maps.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Extra copies of required forms and checklists.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Contingency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9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5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9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9" name="Google Shape;429;p59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9"/>
          <p:cNvSpPr txBox="1"/>
          <p:nvPr/>
        </p:nvSpPr>
        <p:spPr>
          <a:xfrm>
            <a:off x="2767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 Arrivals: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Procedure: Late arrivals are directed to a dedicated volunteer who guides them through an expedited in-processing.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Missing Documentation: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Have spare forms available; set up a station for cadets to fill out missing paperwork on-site.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Difficulties: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Backup Plans: Extra devices for Slack setup; IT support available to troubleshoot issues.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/>
          <p:nvPr/>
        </p:nvSpPr>
        <p:spPr>
          <a:xfrm>
            <a:off x="200722" y="223024"/>
            <a:ext cx="117909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0"/>
          <p:cNvSpPr txBox="1"/>
          <p:nvPr>
            <p:ph type="ctrTitle"/>
          </p:nvPr>
        </p:nvSpPr>
        <p:spPr>
          <a:xfrm>
            <a:off x="1899137" y="2191324"/>
            <a:ext cx="867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38" name="Google Shape;438;p60"/>
          <p:cNvSpPr/>
          <p:nvPr/>
        </p:nvSpPr>
        <p:spPr>
          <a:xfrm rot="5400000">
            <a:off x="-108" y="3316309"/>
            <a:ext cx="3067500" cy="137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/>
          <p:nvPr/>
        </p:nvSpPr>
        <p:spPr>
          <a:xfrm flipH="1" rot="10800000">
            <a:off x="1385027" y="5312471"/>
            <a:ext cx="9465722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61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1728476" y="5491913"/>
            <a:ext cx="912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1"/>
          <p:cNvSpPr txBox="1"/>
          <p:nvPr/>
        </p:nvSpPr>
        <p:spPr>
          <a:xfrm>
            <a:off x="2722309" y="4352080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61"/>
          <p:cNvPicPr preferRelativeResize="0"/>
          <p:nvPr/>
        </p:nvPicPr>
        <p:blipFill rotWithShape="1">
          <a:blip r:embed="rId3">
            <a:alphaModFix/>
          </a:blip>
          <a:srcRect b="21188" l="0" r="0" t="21188"/>
          <a:stretch/>
        </p:blipFill>
        <p:spPr>
          <a:xfrm>
            <a:off x="941387" y="442757"/>
            <a:ext cx="10290176" cy="395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0"/>
          <p:cNvSpPr/>
          <p:nvPr/>
        </p:nvSpPr>
        <p:spPr>
          <a:xfrm>
            <a:off x="180895" y="15311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Events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</a:t>
            </a: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processing</a:t>
            </a: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Volunteers/Roles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Contingency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5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5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51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Goal: Provide a seamless and professional onboarding experience for new cadets during NSOP.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Outcomes: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in-processing of all new cadets.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 communication and guidance throughout the event.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standard for professionalism and expectations in AFROTC.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Events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5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52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52"/>
          <p:cNvGraphicFramePr/>
          <p:nvPr/>
        </p:nvGraphicFramePr>
        <p:xfrm>
          <a:off x="467250" y="145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{950F9981-D127-4821-9105-72458609B4F4}</a:tableStyleId>
              </a:tblPr>
              <a:tblGrid>
                <a:gridCol w="2655150"/>
                <a:gridCol w="2623100"/>
                <a:gridCol w="2639125"/>
                <a:gridCol w="2639125"/>
              </a:tblGrid>
              <a:tr h="36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Activity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Location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Personnel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0700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Volunteer Arrival &amp; Setup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Detachment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Volunteers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0800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Cadet Arrival Begins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Detachment Entrance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highlight>
                            <a:srgbClr val="FF00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Pending</a:t>
                      </a:r>
                      <a:endParaRPr sz="800"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0800–9000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In-Processing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Various Stations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Assigned Cadets &amp; Volunteers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0900-1000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Icebreaker and Q&amp;A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Joint Classroom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POC Cadets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00–1100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highlight>
                            <a:srgbClr val="FF00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NCO Time</a:t>
                      </a:r>
                      <a:endParaRPr sz="800"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Joint Classroom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NCOs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00–1230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Briefings &amp; Introductions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Joint Classroom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 Cyrus?, A-Staff, Others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1230-1500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Campus tour?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1530</a:t>
                      </a:r>
                      <a:endParaRPr sz="2000"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event conclusion??</a:t>
                      </a:r>
                      <a:endParaRPr sz="2000"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3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53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3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5" name="Google Shape;345;p53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Arrival at Detachment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Guidance: </a:t>
            </a:r>
            <a:r>
              <a:rPr lang="en-US" sz="2000">
                <a:solidFill>
                  <a:srgbClr val="00206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Pending</a:t>
            </a: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directs arriving cadets to the holding area.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Holding Area: Hallway outside the detachment.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 Check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Flight Sim Room &amp; GMC Office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Pending</a:t>
            </a:r>
            <a:endParaRPr sz="2000">
              <a:solidFill>
                <a:srgbClr val="002060"/>
              </a:solidFill>
              <a:highlight>
                <a:srgbClr val="FF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Cadets undergo height and weight measurements.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■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Cadets Pass: Proceed to Uniform Measurements.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■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Cadets Fail: Provided with guidance and next steps.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 Measurements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POC Office &amp; Cadet Lounge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Pending</a:t>
            </a:r>
            <a:endParaRPr sz="2000">
              <a:solidFill>
                <a:srgbClr val="002060"/>
              </a:solidFill>
              <a:highlight>
                <a:srgbClr val="FF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Cadets get measured for uniforms.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 Cont.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54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4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54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4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4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Landing Fee Payment &amp; Uniform Pickup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Detachment Classroom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Landing Fee ($50): Collected by Booster Club.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 Items: Det Polo and Dry Fit shirt distributed by Booster Club.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 Verification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Joint Classroom Foyer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Pending</a:t>
            </a:r>
            <a:endParaRPr sz="2000">
              <a:solidFill>
                <a:srgbClr val="002060"/>
              </a:solidFill>
              <a:highlight>
                <a:srgbClr val="FF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Check all required forms and confirm physicals.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Cases Processing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CAP/JROTC/Prior Military Cadets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Joint Classroom Foyer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Pending</a:t>
            </a:r>
            <a:endParaRPr sz="2000">
              <a:solidFill>
                <a:srgbClr val="002060"/>
              </a:solidFill>
              <a:highlight>
                <a:srgbClr val="FF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Handle specific documentation and questions.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5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 Cont.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5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3" name="Google Shape;373;p55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Landing Fee Payment &amp; Uniform Pickup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Detachment Classroom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Landing Fee ($50): Collected by Booster Club.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 Items: Det Polo and Dry Fit shirt distributed by Booster Club.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 Verification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Joint Classroom Foyer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Pending</a:t>
            </a:r>
            <a:endParaRPr sz="2000">
              <a:solidFill>
                <a:srgbClr val="002060"/>
              </a:solidFill>
              <a:highlight>
                <a:srgbClr val="FF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Check all required forms and confirm physicals.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Cases Processing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CAP/JROTC/Prior Military Cadets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Joint Classroom Foyer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Pending</a:t>
            </a:r>
            <a:endParaRPr sz="2000">
              <a:solidFill>
                <a:srgbClr val="002060"/>
              </a:solidFill>
              <a:highlight>
                <a:srgbClr val="FF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Handle specific documentation and questions.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6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 Cont.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5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6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p56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6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Slack Setup &amp; Q&amp;A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Joint Classroom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Pending</a:t>
            </a:r>
            <a:endParaRPr sz="2000">
              <a:solidFill>
                <a:srgbClr val="002060"/>
              </a:solidFill>
              <a:highlight>
                <a:srgbClr val="FF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Assist cadets in setting up Slack; answer any questions.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Transition to NCO Time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Guidance: Volunteers direct cadets to the Joint Classroom for NCO Time.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7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Volunteers/Roles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Google Shape;396;p57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7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5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7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1" name="Google Shape;401;p57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7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Roles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Arrival Guidance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Breezeway Directions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 Checks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 Measurements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Landing Fee Collection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 Distribution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 Verification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Cases Processing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Slack Setup &amp; Q&amp;A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Runners/Assistants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 Arrival Handling	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Holding Area Supervision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Pending</a:t>
            </a:r>
            <a:endParaRPr sz="2000">
              <a:solidFill>
                <a:srgbClr val="002060"/>
              </a:solidFill>
              <a:highlight>
                <a:srgbClr val="FF00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