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81800" cy="92964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UXPLmRQ9yVfwK/FG4XeAKFUNG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02E69B-3400-445F-8721-261360CF0E46}">
  <a:tblStyle styleId="{8F02E69B-3400-445F-8721-261360CF0E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8129F0E1-0974-49C2-A37E-4119A3BEDEB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8102" y="0"/>
            <a:ext cx="2982119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a47cfabf2_0_1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fa47cfabf2_0_1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fa47cfabf2_0_1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6d1fe8f54_0_0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06d1fe8f54_0_0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06d1fe8f54_0_0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92adcfb9c_0_0:notes"/>
          <p:cNvSpPr/>
          <p:nvPr>
            <p:ph idx="2" type="sldImg"/>
          </p:nvPr>
        </p:nvSpPr>
        <p:spPr>
          <a:xfrm>
            <a:off x="6540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92adcfb9c_0_0:notes"/>
          <p:cNvSpPr txBox="1"/>
          <p:nvPr>
            <p:ph idx="1" type="body"/>
          </p:nvPr>
        </p:nvSpPr>
        <p:spPr>
          <a:xfrm>
            <a:off x="688182" y="4473892"/>
            <a:ext cx="55056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f92adcfb9c_0_0:notes"/>
          <p:cNvSpPr txBox="1"/>
          <p:nvPr>
            <p:ph idx="12" type="sldNum"/>
          </p:nvPr>
        </p:nvSpPr>
        <p:spPr>
          <a:xfrm>
            <a:off x="3898102" y="8829967"/>
            <a:ext cx="2982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540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 txBox="1"/>
          <p:nvPr>
            <p:ph idx="12" type="sldNum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2566729" y="2535162"/>
            <a:ext cx="66764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and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/>
          <p:nvPr/>
        </p:nvSpPr>
        <p:spPr>
          <a:xfrm flipH="1" rot="10800000">
            <a:off x="2705551" y="3573416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7" y="2580070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/>
          <p:nvPr/>
        </p:nvSpPr>
        <p:spPr>
          <a:xfrm>
            <a:off x="185825" y="276138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96708" y="2479712"/>
            <a:ext cx="2080258" cy="208025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2695777" y="3767114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279900" y="6085825"/>
            <a:ext cx="242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C/Vallor and C/Al Luhaibat</a:t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10057325" y="6085825"/>
            <a:ext cx="1844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002060"/>
                </a:solidFill>
              </a:rPr>
              <a:t>24 Oct</a:t>
            </a:r>
            <a:r>
              <a:rPr b="1" i="0" lang="en-US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 2024</a:t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a47cfabf2_0_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fa47cfabf2_0_1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 Weather Contingency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fa47cfabf2_0_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2fa47cfabf2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fa47cfabf2_0_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2fa47cfabf2_0_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fa47cfabf2_0_1"/>
          <p:cNvSpPr/>
          <p:nvPr/>
        </p:nvSpPr>
        <p:spPr>
          <a:xfrm>
            <a:off x="729742" y="1415167"/>
            <a:ext cx="106899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2705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300"/>
              <a:buFont typeface="Arial"/>
              <a:buChar char="•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case of Bad Weather, Pass and Review will be cancelled…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•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 normal LLAB procedures at Main Building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○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Semester Recap Briefing (1600-1630)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■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Awards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■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Highlight Events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○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of Command Ceremony (1630-1640)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○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Spring 2025 Outlook Brief by incoming Command Staff (1640-1700)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200"/>
              <a:buFont typeface="Helvetica Neue"/>
              <a:buChar char="○"/>
            </a:pPr>
            <a:r>
              <a:rPr lang="en-US" sz="2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Flight Time (1700-1735)</a:t>
            </a:r>
            <a:endParaRPr sz="2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/>
          <p:nvPr/>
        </p:nvSpPr>
        <p:spPr>
          <a:xfrm>
            <a:off x="200697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7"/>
          <p:cNvSpPr txBox="1"/>
          <p:nvPr>
            <p:ph type="ctrTitle"/>
          </p:nvPr>
        </p:nvSpPr>
        <p:spPr>
          <a:xfrm>
            <a:off x="1899137" y="2191324"/>
            <a:ext cx="867507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ct val="100000"/>
              <a:buFont typeface="Arial"/>
              <a:buNone/>
            </a:pPr>
            <a:r>
              <a:t/>
            </a:r>
            <a:endParaRPr b="1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ct val="185949"/>
              <a:buFont typeface="Arial"/>
              <a:buNone/>
            </a:pPr>
            <a: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b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</a:br>
            <a:endParaRPr sz="4400">
              <a:solidFill>
                <a:srgbClr val="001F46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 rot="5400000">
            <a:off x="-126" y="3316222"/>
            <a:ext cx="3067431" cy="13780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 rotWithShape="1">
          <a:blip r:embed="rId3">
            <a:alphaModFix/>
          </a:blip>
          <a:srcRect b="8055" l="0" r="0" t="35972"/>
          <a:stretch/>
        </p:blipFill>
        <p:spPr>
          <a:xfrm>
            <a:off x="941387" y="510362"/>
            <a:ext cx="10290175" cy="38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2305817" y="268888"/>
            <a:ext cx="7537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/>
          <p:nvPr/>
        </p:nvSpPr>
        <p:spPr>
          <a:xfrm>
            <a:off x="729742" y="1415167"/>
            <a:ext cx="10689771" cy="4622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Placemat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 of Operations</a:t>
            </a:r>
            <a:endParaRPr b="1" i="0" sz="3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b="1" i="0" sz="3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 of Action and Milestones</a:t>
            </a:r>
            <a:endParaRPr b="1" sz="3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Committee Members and Roles</a:t>
            </a:r>
            <a:endParaRPr b="1" i="0" sz="3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lang="en-US" sz="3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b="1" sz="3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 b="1" sz="3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b="1" lang="en-US" sz="3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Bad Weather Contingency</a:t>
            </a:r>
            <a:endParaRPr b="1" sz="3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/>
        </p:nvSpPr>
        <p:spPr>
          <a:xfrm>
            <a:off x="3656992" y="5490"/>
            <a:ext cx="4898611" cy="103113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18336" y="2577272"/>
            <a:ext cx="3652800" cy="4286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 2024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Disseminate Information with A3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05Nov2024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practice with Command Staff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12/14thNov2024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practice with ALL POC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19, 21Nov2024 and 3Dec2024</a:t>
            </a:r>
            <a:endParaRPr b="0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 Practices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21NOV2024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1700: Official Wing Practice</a:t>
            </a:r>
            <a:endParaRPr b="0" i="0" sz="105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05DEC2024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1600: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LLAB team + Add ComSup 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personnel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arrive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1630: Gates Open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1645: Pass and Review Begins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Dismissal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2165350" y="2006600"/>
            <a:ext cx="3727450" cy="284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>
            <a:off x="0" y="0"/>
            <a:ext cx="1588" cy="0"/>
            <a:chOff x="0" y="0"/>
            <a:chExt cx="1308" cy="423"/>
          </a:xfrm>
        </p:grpSpPr>
        <p:grpSp>
          <p:nvGrpSpPr>
            <p:cNvPr id="118" name="Google Shape;118;p10"/>
            <p:cNvGrpSpPr/>
            <p:nvPr/>
          </p:nvGrpSpPr>
          <p:grpSpPr>
            <a:xfrm>
              <a:off x="387" y="63"/>
              <a:ext cx="921" cy="93"/>
              <a:chOff x="387" y="63"/>
              <a:chExt cx="921" cy="93"/>
            </a:xfrm>
          </p:grpSpPr>
          <p:cxnSp>
            <p:nvCxnSpPr>
              <p:cNvPr id="119" name="Google Shape;119;p10"/>
              <p:cNvCxnSpPr/>
              <p:nvPr/>
            </p:nvCxnSpPr>
            <p:spPr>
              <a:xfrm>
                <a:off x="792" y="105"/>
                <a:ext cx="99" cy="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 rot="10800000">
                <a:off x="387" y="90"/>
                <a:ext cx="420" cy="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10"/>
              <p:cNvCxnSpPr/>
              <p:nvPr/>
            </p:nvCxnSpPr>
            <p:spPr>
              <a:xfrm flipH="1">
                <a:off x="888" y="99"/>
                <a:ext cx="420" cy="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10"/>
              <p:cNvCxnSpPr/>
              <p:nvPr/>
            </p:nvCxnSpPr>
            <p:spPr>
              <a:xfrm>
                <a:off x="840" y="63"/>
                <a:ext cx="3" cy="8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0"/>
              <p:cNvCxnSpPr/>
              <p:nvPr/>
            </p:nvCxnSpPr>
            <p:spPr>
              <a:xfrm>
                <a:off x="810" y="111"/>
                <a:ext cx="27" cy="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 flipH="1">
                <a:off x="846" y="111"/>
                <a:ext cx="24" cy="3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" name="Google Shape;125;p10"/>
            <p:cNvSpPr/>
            <p:nvPr/>
          </p:nvSpPr>
          <p:spPr>
            <a:xfrm>
              <a:off x="801" y="0"/>
              <a:ext cx="81" cy="62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oogle Shape;126;p10"/>
            <p:cNvGrpSpPr/>
            <p:nvPr/>
          </p:nvGrpSpPr>
          <p:grpSpPr>
            <a:xfrm>
              <a:off x="969" y="156"/>
              <a:ext cx="86" cy="88"/>
              <a:chOff x="969" y="156"/>
              <a:chExt cx="86" cy="88"/>
            </a:xfrm>
          </p:grpSpPr>
          <p:sp>
            <p:nvSpPr>
              <p:cNvPr id="127" name="Google Shape;127;p10"/>
              <p:cNvSpPr/>
              <p:nvPr/>
            </p:nvSpPr>
            <p:spPr>
              <a:xfrm>
                <a:off x="969" y="156"/>
                <a:ext cx="18" cy="60"/>
              </a:xfrm>
              <a:custGeom>
                <a:rect b="b" l="l" r="r" t="t"/>
                <a:pathLst>
                  <a:path extrusionOk="0" h="60" w="18">
                    <a:moveTo>
                      <a:pt x="0" y="48"/>
                    </a:moveTo>
                    <a:lnTo>
                      <a:pt x="18" y="0"/>
                    </a:lnTo>
                    <a:lnTo>
                      <a:pt x="18" y="6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995" y="190"/>
                <a:ext cx="60" cy="54"/>
              </a:xfrm>
              <a:custGeom>
                <a:rect b="b" l="l" r="r" t="t"/>
                <a:pathLst>
                  <a:path extrusionOk="0" h="54" w="60">
                    <a:moveTo>
                      <a:pt x="0" y="36"/>
                    </a:moveTo>
                    <a:lnTo>
                      <a:pt x="60" y="0"/>
                    </a:lnTo>
                    <a:lnTo>
                      <a:pt x="18" y="5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" name="Google Shape;129;p10"/>
            <p:cNvSpPr/>
            <p:nvPr/>
          </p:nvSpPr>
          <p:spPr>
            <a:xfrm>
              <a:off x="9" y="141"/>
              <a:ext cx="222" cy="135"/>
            </a:xfrm>
            <a:custGeom>
              <a:rect b="b" l="l" r="r" t="t"/>
              <a:pathLst>
                <a:path extrusionOk="0" h="108" w="180">
                  <a:moveTo>
                    <a:pt x="0" y="93"/>
                  </a:moveTo>
                  <a:lnTo>
                    <a:pt x="18" y="108"/>
                  </a:lnTo>
                  <a:lnTo>
                    <a:pt x="180" y="18"/>
                  </a:lnTo>
                  <a:lnTo>
                    <a:pt x="168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48" y="58"/>
              <a:ext cx="1128" cy="327"/>
            </a:xfrm>
            <a:custGeom>
              <a:rect b="b" l="l" r="r" t="t"/>
              <a:pathLst>
                <a:path extrusionOk="0" h="327" w="1128">
                  <a:moveTo>
                    <a:pt x="0" y="3"/>
                  </a:moveTo>
                  <a:lnTo>
                    <a:pt x="45" y="0"/>
                  </a:lnTo>
                  <a:lnTo>
                    <a:pt x="129" y="141"/>
                  </a:lnTo>
                  <a:lnTo>
                    <a:pt x="492" y="141"/>
                  </a:lnTo>
                  <a:lnTo>
                    <a:pt x="540" y="117"/>
                  </a:lnTo>
                  <a:lnTo>
                    <a:pt x="528" y="81"/>
                  </a:lnTo>
                  <a:lnTo>
                    <a:pt x="726" y="75"/>
                  </a:lnTo>
                  <a:lnTo>
                    <a:pt x="837" y="99"/>
                  </a:lnTo>
                  <a:lnTo>
                    <a:pt x="840" y="129"/>
                  </a:lnTo>
                  <a:lnTo>
                    <a:pt x="906" y="132"/>
                  </a:lnTo>
                  <a:lnTo>
                    <a:pt x="915" y="153"/>
                  </a:lnTo>
                  <a:lnTo>
                    <a:pt x="1023" y="198"/>
                  </a:lnTo>
                  <a:lnTo>
                    <a:pt x="1065" y="246"/>
                  </a:lnTo>
                  <a:lnTo>
                    <a:pt x="1113" y="255"/>
                  </a:lnTo>
                  <a:lnTo>
                    <a:pt x="1128" y="282"/>
                  </a:lnTo>
                  <a:lnTo>
                    <a:pt x="1113" y="306"/>
                  </a:lnTo>
                  <a:lnTo>
                    <a:pt x="1071" y="321"/>
                  </a:lnTo>
                  <a:lnTo>
                    <a:pt x="729" y="327"/>
                  </a:lnTo>
                  <a:lnTo>
                    <a:pt x="555" y="288"/>
                  </a:lnTo>
                  <a:lnTo>
                    <a:pt x="501" y="246"/>
                  </a:lnTo>
                  <a:lnTo>
                    <a:pt x="120" y="198"/>
                  </a:lnTo>
                  <a:lnTo>
                    <a:pt x="72" y="264"/>
                  </a:lnTo>
                  <a:lnTo>
                    <a:pt x="15" y="252"/>
                  </a:lnTo>
                  <a:lnTo>
                    <a:pt x="45" y="180"/>
                  </a:lnTo>
                  <a:lnTo>
                    <a:pt x="6" y="180"/>
                  </a:lnTo>
                  <a:lnTo>
                    <a:pt x="21" y="144"/>
                  </a:lnTo>
                  <a:lnTo>
                    <a:pt x="54" y="14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10"/>
            <p:cNvGrpSpPr/>
            <p:nvPr/>
          </p:nvGrpSpPr>
          <p:grpSpPr>
            <a:xfrm>
              <a:off x="997" y="231"/>
              <a:ext cx="180" cy="177"/>
              <a:chOff x="997" y="231"/>
              <a:chExt cx="180" cy="177"/>
            </a:xfrm>
          </p:grpSpPr>
          <p:sp>
            <p:nvSpPr>
              <p:cNvPr id="132" name="Google Shape;132;p10"/>
              <p:cNvSpPr/>
              <p:nvPr/>
            </p:nvSpPr>
            <p:spPr>
              <a:xfrm>
                <a:off x="1101" y="369"/>
                <a:ext cx="60" cy="39"/>
              </a:xfrm>
              <a:custGeom>
                <a:rect b="b" l="l" r="r" t="t"/>
                <a:pathLst>
                  <a:path extrusionOk="0" h="39" w="60">
                    <a:moveTo>
                      <a:pt x="0" y="9"/>
                    </a:moveTo>
                    <a:lnTo>
                      <a:pt x="60" y="39"/>
                    </a:lnTo>
                    <a:lnTo>
                      <a:pt x="2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997" y="231"/>
                <a:ext cx="180" cy="150"/>
                <a:chOff x="997" y="231"/>
                <a:chExt cx="180" cy="150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997" y="231"/>
                  <a:ext cx="116" cy="87"/>
                </a:xfrm>
                <a:custGeom>
                  <a:rect b="b" l="l" r="r" t="t"/>
                  <a:pathLst>
                    <a:path extrusionOk="0" h="87" w="116">
                      <a:moveTo>
                        <a:pt x="17" y="0"/>
                      </a:moveTo>
                      <a:lnTo>
                        <a:pt x="0" y="12"/>
                      </a:lnTo>
                      <a:lnTo>
                        <a:pt x="47" y="87"/>
                      </a:lnTo>
                      <a:lnTo>
                        <a:pt x="101" y="87"/>
                      </a:lnTo>
                      <a:lnTo>
                        <a:pt x="116" y="66"/>
                      </a:lnTo>
                      <a:lnTo>
                        <a:pt x="65" y="2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1062" y="336"/>
                  <a:ext cx="115" cy="45"/>
                </a:xfrm>
                <a:custGeom>
                  <a:rect b="b" l="l" r="r" t="t"/>
                  <a:pathLst>
                    <a:path extrusionOk="0" h="45" w="115">
                      <a:moveTo>
                        <a:pt x="0" y="45"/>
                      </a:moveTo>
                      <a:lnTo>
                        <a:pt x="24" y="0"/>
                      </a:lnTo>
                      <a:lnTo>
                        <a:pt x="115" y="6"/>
                      </a:lnTo>
                      <a:lnTo>
                        <a:pt x="99" y="30"/>
                      </a:lnTo>
                      <a:lnTo>
                        <a:pt x="60" y="45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36" name="Google Shape;136;p10"/>
            <p:cNvCxnSpPr/>
            <p:nvPr/>
          </p:nvCxnSpPr>
          <p:spPr>
            <a:xfrm>
              <a:off x="63" y="87"/>
              <a:ext cx="36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87" y="90"/>
              <a:ext cx="60" cy="1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 flipH="1" rot="10800000">
              <a:off x="93" y="243"/>
              <a:ext cx="54" cy="7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 rot="10800000">
              <a:off x="0" y="312"/>
              <a:ext cx="117" cy="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 flipH="1" rot="10800000">
              <a:off x="426" y="238"/>
              <a:ext cx="50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 rot="5400000">
              <a:off x="341" y="259"/>
              <a:ext cx="1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2" name="Google Shape;142;p10"/>
            <p:cNvGrpSpPr/>
            <p:nvPr/>
          </p:nvGrpSpPr>
          <p:grpSpPr>
            <a:xfrm>
              <a:off x="750" y="372"/>
              <a:ext cx="288" cy="51"/>
              <a:chOff x="750" y="372"/>
              <a:chExt cx="288" cy="51"/>
            </a:xfrm>
          </p:grpSpPr>
          <p:cxnSp>
            <p:nvCxnSpPr>
              <p:cNvPr id="143" name="Google Shape;143;p10"/>
              <p:cNvCxnSpPr/>
              <p:nvPr/>
            </p:nvCxnSpPr>
            <p:spPr>
              <a:xfrm>
                <a:off x="786" y="372"/>
                <a:ext cx="9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0"/>
              <p:cNvCxnSpPr/>
              <p:nvPr/>
            </p:nvCxnSpPr>
            <p:spPr>
              <a:xfrm>
                <a:off x="948" y="381"/>
                <a:ext cx="6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" name="Google Shape;145;p10"/>
              <p:cNvSpPr/>
              <p:nvPr/>
            </p:nvSpPr>
            <p:spPr>
              <a:xfrm>
                <a:off x="750" y="405"/>
                <a:ext cx="288" cy="18"/>
              </a:xfrm>
              <a:custGeom>
                <a:rect b="b" l="l" r="r" t="t"/>
                <a:pathLst>
                  <a:path extrusionOk="0" h="18" w="288">
                    <a:moveTo>
                      <a:pt x="0" y="6"/>
                    </a:moveTo>
                    <a:lnTo>
                      <a:pt x="258" y="18"/>
                    </a:lnTo>
                    <a:lnTo>
                      <a:pt x="288" y="0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" name="Google Shape;146;p10"/>
            <p:cNvSpPr/>
            <p:nvPr/>
          </p:nvSpPr>
          <p:spPr>
            <a:xfrm>
              <a:off x="799" y="240"/>
              <a:ext cx="242" cy="126"/>
            </a:xfrm>
            <a:custGeom>
              <a:rect b="b" l="l" r="r" t="t"/>
              <a:pathLst>
                <a:path extrusionOk="0" h="126" w="242">
                  <a:moveTo>
                    <a:pt x="0" y="0"/>
                  </a:moveTo>
                  <a:lnTo>
                    <a:pt x="11" y="112"/>
                  </a:lnTo>
                  <a:lnTo>
                    <a:pt x="50" y="126"/>
                  </a:lnTo>
                  <a:lnTo>
                    <a:pt x="143" y="126"/>
                  </a:lnTo>
                  <a:lnTo>
                    <a:pt x="242" y="126"/>
                  </a:lnTo>
                  <a:lnTo>
                    <a:pt x="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816" y="258"/>
              <a:ext cx="96" cy="48"/>
            </a:xfrm>
            <a:custGeom>
              <a:rect b="b" l="l" r="r" t="t"/>
              <a:pathLst>
                <a:path extrusionOk="0" h="48" w="96">
                  <a:moveTo>
                    <a:pt x="0" y="0"/>
                  </a:moveTo>
                  <a:lnTo>
                    <a:pt x="3" y="28"/>
                  </a:lnTo>
                  <a:lnTo>
                    <a:pt x="56" y="48"/>
                  </a:lnTo>
                  <a:lnTo>
                    <a:pt x="96" y="45"/>
                  </a:lnTo>
                  <a:lnTo>
                    <a:pt x="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933" y="258"/>
              <a:ext cx="60" cy="48"/>
            </a:xfrm>
            <a:custGeom>
              <a:rect b="b" l="l" r="r" t="t"/>
              <a:pathLst>
                <a:path extrusionOk="0" h="48" w="60">
                  <a:moveTo>
                    <a:pt x="0" y="0"/>
                  </a:moveTo>
                  <a:lnTo>
                    <a:pt x="12" y="48"/>
                  </a:lnTo>
                  <a:lnTo>
                    <a:pt x="60" y="48"/>
                  </a:lnTo>
                  <a:lnTo>
                    <a:pt x="3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918" y="240"/>
              <a:ext cx="21" cy="126"/>
            </a:xfrm>
            <a:custGeom>
              <a:rect b="b" l="l" r="r" t="t"/>
              <a:pathLst>
                <a:path extrusionOk="0" h="126" w="21">
                  <a:moveTo>
                    <a:pt x="0" y="0"/>
                  </a:moveTo>
                  <a:lnTo>
                    <a:pt x="21" y="126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123" y="223"/>
              <a:ext cx="883" cy="2"/>
            </a:xfrm>
            <a:custGeom>
              <a:rect b="b" l="l" r="r" t="t"/>
              <a:pathLst>
                <a:path extrusionOk="0" h="2" w="883">
                  <a:moveTo>
                    <a:pt x="0" y="0"/>
                  </a:moveTo>
                  <a:lnTo>
                    <a:pt x="883" y="2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74" y="231"/>
              <a:ext cx="465" cy="45"/>
            </a:xfrm>
            <a:custGeom>
              <a:rect b="b" l="l" r="r" t="t"/>
              <a:pathLst>
                <a:path extrusionOk="0" h="45" w="465">
                  <a:moveTo>
                    <a:pt x="0" y="0"/>
                  </a:moveTo>
                  <a:lnTo>
                    <a:pt x="465" y="45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0"/>
            <p:cNvGrpSpPr/>
            <p:nvPr/>
          </p:nvGrpSpPr>
          <p:grpSpPr>
            <a:xfrm>
              <a:off x="609" y="135"/>
              <a:ext cx="237" cy="210"/>
              <a:chOff x="609" y="135"/>
              <a:chExt cx="237" cy="210"/>
            </a:xfrm>
          </p:grpSpPr>
          <p:sp>
            <p:nvSpPr>
              <p:cNvPr id="153" name="Google Shape;153;p10"/>
              <p:cNvSpPr/>
              <p:nvPr/>
            </p:nvSpPr>
            <p:spPr>
              <a:xfrm>
                <a:off x="640" y="135"/>
                <a:ext cx="1" cy="210"/>
              </a:xfrm>
              <a:custGeom>
                <a:rect b="b" l="l" r="r" t="t"/>
                <a:pathLst>
                  <a:path extrusionOk="0" h="210" w="1">
                    <a:moveTo>
                      <a:pt x="0" y="0"/>
                    </a:moveTo>
                    <a:lnTo>
                      <a:pt x="0" y="210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0"/>
              <p:cNvSpPr/>
              <p:nvPr/>
            </p:nvSpPr>
            <p:spPr>
              <a:xfrm>
                <a:off x="845" y="153"/>
                <a:ext cx="1" cy="70"/>
              </a:xfrm>
              <a:custGeom>
                <a:rect b="b" l="l" r="r" t="t"/>
                <a:pathLst>
                  <a:path extrusionOk="0" h="70" w="1">
                    <a:moveTo>
                      <a:pt x="0" y="0"/>
                    </a:moveTo>
                    <a:lnTo>
                      <a:pt x="1" y="70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5" name="Google Shape;155;p10"/>
              <p:cNvCxnSpPr/>
              <p:nvPr/>
            </p:nvCxnSpPr>
            <p:spPr>
              <a:xfrm rot="10800000">
                <a:off x="810" y="168"/>
                <a:ext cx="0" cy="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10"/>
              <p:cNvCxnSpPr/>
              <p:nvPr/>
            </p:nvCxnSpPr>
            <p:spPr>
              <a:xfrm rot="10800000">
                <a:off x="609" y="186"/>
                <a:ext cx="0" cy="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7" name="Google Shape;157;p10"/>
              <p:cNvSpPr/>
              <p:nvPr/>
            </p:nvSpPr>
            <p:spPr>
              <a:xfrm>
                <a:off x="776" y="137"/>
                <a:ext cx="1" cy="88"/>
              </a:xfrm>
              <a:custGeom>
                <a:rect b="b" l="l" r="r" t="t"/>
                <a:pathLst>
                  <a:path extrusionOk="0" h="88" w="1">
                    <a:moveTo>
                      <a:pt x="0" y="0"/>
                    </a:moveTo>
                    <a:lnTo>
                      <a:pt x="1" y="88"/>
                    </a:lnTo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" name="Google Shape;158;p10"/>
              <p:cNvGrpSpPr/>
              <p:nvPr/>
            </p:nvGrpSpPr>
            <p:grpSpPr>
              <a:xfrm>
                <a:off x="654" y="163"/>
                <a:ext cx="90" cy="61"/>
                <a:chOff x="654" y="163"/>
                <a:chExt cx="90" cy="61"/>
              </a:xfrm>
            </p:grpSpPr>
            <p:cxnSp>
              <p:nvCxnSpPr>
                <p:cNvPr id="159" name="Google Shape;159;p10"/>
                <p:cNvCxnSpPr/>
                <p:nvPr/>
              </p:nvCxnSpPr>
              <p:spPr>
                <a:xfrm>
                  <a:off x="654" y="163"/>
                  <a:ext cx="0" cy="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0" name="Google Shape;160;p10"/>
                <p:cNvCxnSpPr/>
                <p:nvPr/>
              </p:nvCxnSpPr>
              <p:spPr>
                <a:xfrm>
                  <a:off x="699" y="163"/>
                  <a:ext cx="2" cy="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10"/>
                <p:cNvCxnSpPr/>
                <p:nvPr/>
              </p:nvCxnSpPr>
              <p:spPr>
                <a:xfrm>
                  <a:off x="744" y="163"/>
                  <a:ext cx="0" cy="6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2" name="Google Shape;162;p10"/>
            <p:cNvGrpSpPr/>
            <p:nvPr/>
          </p:nvGrpSpPr>
          <p:grpSpPr>
            <a:xfrm>
              <a:off x="667" y="238"/>
              <a:ext cx="125" cy="122"/>
              <a:chOff x="667" y="238"/>
              <a:chExt cx="125" cy="122"/>
            </a:xfrm>
          </p:grpSpPr>
          <p:sp>
            <p:nvSpPr>
              <p:cNvPr id="163" name="Google Shape;163;p10"/>
              <p:cNvSpPr/>
              <p:nvPr/>
            </p:nvSpPr>
            <p:spPr>
              <a:xfrm>
                <a:off x="693" y="238"/>
                <a:ext cx="90" cy="47"/>
              </a:xfrm>
              <a:custGeom>
                <a:rect b="b" l="l" r="r" t="t"/>
                <a:pathLst>
                  <a:path extrusionOk="0" h="47" w="90">
                    <a:moveTo>
                      <a:pt x="0" y="2"/>
                    </a:moveTo>
                    <a:lnTo>
                      <a:pt x="0" y="44"/>
                    </a:lnTo>
                    <a:lnTo>
                      <a:pt x="90" y="47"/>
                    </a:lnTo>
                    <a:lnTo>
                      <a:pt x="9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0"/>
              <p:cNvSpPr/>
              <p:nvPr/>
            </p:nvSpPr>
            <p:spPr>
              <a:xfrm>
                <a:off x="667" y="285"/>
                <a:ext cx="125" cy="75"/>
              </a:xfrm>
              <a:custGeom>
                <a:rect b="b" l="l" r="r" t="t"/>
                <a:pathLst>
                  <a:path extrusionOk="0" h="75" w="125">
                    <a:moveTo>
                      <a:pt x="0" y="0"/>
                    </a:moveTo>
                    <a:lnTo>
                      <a:pt x="0" y="54"/>
                    </a:lnTo>
                    <a:lnTo>
                      <a:pt x="125" y="75"/>
                    </a:lnTo>
                    <a:lnTo>
                      <a:pt x="1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5" name="Google Shape;165;p10"/>
            <p:cNvSpPr/>
            <p:nvPr/>
          </p:nvSpPr>
          <p:spPr>
            <a:xfrm>
              <a:off x="60" y="199"/>
              <a:ext cx="150" cy="57"/>
            </a:xfrm>
            <a:custGeom>
              <a:rect b="b" l="l" r="r" t="t"/>
              <a:pathLst>
                <a:path extrusionOk="0" h="57" w="150">
                  <a:moveTo>
                    <a:pt x="120" y="57"/>
                  </a:moveTo>
                  <a:lnTo>
                    <a:pt x="0" y="36"/>
                  </a:lnTo>
                  <a:lnTo>
                    <a:pt x="6" y="0"/>
                  </a:lnTo>
                  <a:lnTo>
                    <a:pt x="150" y="3"/>
                  </a:ln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" name="Google Shape;166;p10"/>
            <p:cNvCxnSpPr/>
            <p:nvPr/>
          </p:nvCxnSpPr>
          <p:spPr>
            <a:xfrm>
              <a:off x="531" y="196"/>
              <a:ext cx="12" cy="10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10"/>
            <p:cNvCxnSpPr/>
            <p:nvPr/>
          </p:nvCxnSpPr>
          <p:spPr>
            <a:xfrm flipH="1" rot="10800000">
              <a:off x="543" y="187"/>
              <a:ext cx="345" cy="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8" name="Google Shape;168;p10"/>
          <p:cNvSpPr txBox="1"/>
          <p:nvPr/>
        </p:nvSpPr>
        <p:spPr>
          <a:xfrm>
            <a:off x="16727" y="14173"/>
            <a:ext cx="3644763" cy="103113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UTSA Det 842 will be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with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official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and Review. This event is the culmination of the semester, and will include the changing of command and the review of the Wing by the Commander.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5484" y="1034762"/>
            <a:ext cx="3645900" cy="1528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the Operation</a:t>
            </a:r>
            <a:r>
              <a:rPr b="0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Flights will form up at the Park West field by 16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05 December 2024.  Accountability will be taken. We will then conduct the changing of command, showcase warrior and honor flight and finally conduct pass and review.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3662471" y="749601"/>
            <a:ext cx="4878618" cy="139601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7343" y="51399"/>
            <a:ext cx="955252" cy="67743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4675658" y="-27735"/>
            <a:ext cx="282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CONOPS: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and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8535008" y="3212067"/>
            <a:ext cx="3658800" cy="1891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Coordinating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FOOD: Booster Club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WATER: LLAB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UNIFORM: Blues/Alternates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VEHICLES:GOV to transfer equipment/Personal Vehicles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EQUIPMENT: Speakers, microphones, cones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COMMUNICATION:  Slack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FUNDING: Detachment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8529530" y="-1936"/>
            <a:ext cx="3642002" cy="127254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Units Tasked: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GMC: All Flights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POC: All Flights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UTSA Staff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8533253" y="1284779"/>
            <a:ext cx="3634555" cy="19272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to Staff: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Support - Accountability, food/water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Logistics - Transportation, uniforms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- Review and Conduct D&amp;C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Affairs - Provide media coverage (photos/videos), update social media sites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349" y="49049"/>
            <a:ext cx="677450" cy="677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p10"/>
          <p:cNvGraphicFramePr/>
          <p:nvPr/>
        </p:nvGraphicFramePr>
        <p:xfrm>
          <a:off x="8555603" y="50876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{8F02E69B-3400-445F-8721-261360CF0E46}</a:tableStyleId>
              </a:tblPr>
              <a:tblGrid>
                <a:gridCol w="1212750"/>
                <a:gridCol w="1212750"/>
                <a:gridCol w="1212750"/>
              </a:tblGrid>
              <a:tr h="26722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sng" cap="none" strike="noStrike">
                          <a:solidFill>
                            <a:schemeClr val="dk1"/>
                          </a:solidFill>
                        </a:rPr>
                        <a:t>Risk Assessment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Hazard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Initial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Risk Level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chemeClr val="dk1"/>
                          </a:solidFill>
                        </a:rPr>
                        <a:t>Mitigated Risk Level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Tripping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Med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Cars/Traffic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Heat Stress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</a:rPr>
                        <a:t>Low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  <a:tr h="26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10"/>
          <p:cNvGraphicFramePr/>
          <p:nvPr/>
        </p:nvGraphicFramePr>
        <p:xfrm>
          <a:off x="3681352" y="51592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{8F02E69B-3400-445F-8721-261360CF0E46}</a:tableStyleId>
              </a:tblPr>
              <a:tblGrid>
                <a:gridCol w="1210225"/>
                <a:gridCol w="1210225"/>
                <a:gridCol w="1210225"/>
                <a:gridCol w="1210225"/>
              </a:tblGrid>
              <a:tr h="42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DATE/TIME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IDENTIFIED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VENUE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CONFIRMED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TRANSPORTATION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CONFIRMED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GUEST</a:t>
                      </a: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CONFIRMED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2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RECON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CONDUCTED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IN</a:t>
                      </a:r>
                      <a:r>
                        <a:rPr b="1" lang="en-US" sz="900" u="none" cap="none" strike="noStrike"/>
                        <a:t>FORMATION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SENT</a:t>
                      </a:r>
                      <a:endParaRPr b="1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REHEARSAL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CONDUCTED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AAR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solidFill>
                            <a:schemeClr val="dk1"/>
                          </a:solidFill>
                        </a:rPr>
                        <a:t>CONDUCTED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pic>
        <p:nvPicPr>
          <p:cNvPr id="179" name="Google Shape;17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000" y="1060771"/>
            <a:ext cx="4898601" cy="400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2305817" y="268888"/>
            <a:ext cx="7537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 of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/>
          <p:nvPr/>
        </p:nvSpPr>
        <p:spPr>
          <a:xfrm>
            <a:off x="729742" y="1415167"/>
            <a:ext cx="10689771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Event: </a:t>
            </a:r>
            <a:r>
              <a:rPr b="0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and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Purpose: </a:t>
            </a:r>
            <a:r>
              <a:rPr b="0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commander to inspect the readiness of the detachment</a:t>
            </a:r>
            <a:endParaRPr b="0" i="0" sz="4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Date: </a:t>
            </a:r>
            <a:r>
              <a:rPr b="0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 Dec 24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Location: </a:t>
            </a:r>
            <a:r>
              <a:rPr b="0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 West Campus, UTSA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</a:t>
            </a:r>
            <a:r>
              <a:rPr b="0" i="0" lang="en-US" sz="4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6d1fe8f54_0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06d1fe8f54_0_0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Chain of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06d1fe8f54_0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306d1fe8f5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06d1fe8f54_0_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306d1fe8f54_0_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06d1fe8f54_0_0"/>
          <p:cNvSpPr/>
          <p:nvPr/>
        </p:nvSpPr>
        <p:spPr>
          <a:xfrm>
            <a:off x="729742" y="1415167"/>
            <a:ext cx="106899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6515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900"/>
              <a:buFont typeface="Arial"/>
              <a:buChar char="•"/>
            </a:pPr>
            <a:r>
              <a:rPr b="0" i="0" lang="en-US" sz="3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Assembly</a:t>
            </a:r>
            <a:endParaRPr b="0" i="0" sz="3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lang="en-US" sz="3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Officers Center</a:t>
            </a:r>
            <a:endParaRPr sz="3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9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800"/>
              <a:buFont typeface="Helvetica Neue"/>
              <a:buChar char="○"/>
            </a:pPr>
            <a:r>
              <a:rPr lang="en-US" sz="3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Awards</a:t>
            </a:r>
            <a:endParaRPr sz="3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080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000"/>
              <a:buFont typeface="Helvetica Neue"/>
              <a:buChar char="•"/>
            </a:pPr>
            <a:r>
              <a:rPr lang="en-US" sz="3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National Anthem</a:t>
            </a:r>
            <a:endParaRPr sz="3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588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800"/>
              <a:buFont typeface="Helvetica Neue"/>
              <a:buChar char="•"/>
            </a:pPr>
            <a:r>
              <a:rPr lang="en-US" sz="38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of Command</a:t>
            </a:r>
            <a:endParaRPr sz="38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520700" lvl="0" marL="571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b="0" i="0" lang="en-US" sz="3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</a:t>
            </a:r>
            <a:endParaRPr b="0" i="0" sz="3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2305817" y="268888"/>
            <a:ext cx="7537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POA&amp;M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5" name="Google Shape;215;p12"/>
          <p:cNvGraphicFramePr/>
          <p:nvPr/>
        </p:nvGraphicFramePr>
        <p:xfrm>
          <a:off x="327520" y="14650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{8F02E69B-3400-445F-8721-261360CF0E46}</a:tableStyleId>
              </a:tblPr>
              <a:tblGrid>
                <a:gridCol w="1739225"/>
                <a:gridCol w="2468450"/>
                <a:gridCol w="3643275"/>
                <a:gridCol w="3643275"/>
              </a:tblGrid>
              <a:tr h="44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Action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Suspense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Status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OPR</a:t>
                      </a:r>
                      <a:endParaRPr sz="2400" u="sng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</a:tr>
              <a:tr h="76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Reserve Fields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N/A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Complete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C/Vallor, C/Al Luhaibat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Conduct POC Practices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21 Nov 2024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Not Started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C/Vallor, C/Al Luhaibat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Conduct Wing Practices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5 Dec 2024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Not Started 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C/Vallor, C/Al Luhaibat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2305817" y="268888"/>
            <a:ext cx="7537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Committee Members &amp; Roles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13"/>
          <p:cNvGraphicFramePr/>
          <p:nvPr/>
        </p:nvGraphicFramePr>
        <p:xfrm>
          <a:off x="327520" y="1755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{8F02E69B-3400-445F-8721-261360CF0E46}</a:tableStyleId>
              </a:tblPr>
              <a:tblGrid>
                <a:gridCol w="5269725"/>
                <a:gridCol w="6248400"/>
              </a:tblGrid>
              <a:tr h="70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Role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lt1"/>
                          </a:solidFill>
                        </a:rPr>
                        <a:t>Member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F46"/>
                    </a:solidFill>
                  </a:tcPr>
                </a:tc>
              </a:tr>
              <a:tr h="50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Leads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C/Vallor and C/Al Luhaibat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MC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</a:t>
                      </a:r>
                      <a:r>
                        <a:rPr lang="en-US" sz="2200">
                          <a:solidFill>
                            <a:srgbClr val="1D2260"/>
                          </a:solidFill>
                        </a:rPr>
                        <a:t>Rosner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Set Up/Takedown 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C/Silva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Food and Drinks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C/Rodriguez, Caden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1D2260"/>
                          </a:solidFill>
                        </a:rPr>
                        <a:t>National Anthem</a:t>
                      </a:r>
                      <a:endParaRPr b="1"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solidFill>
                            <a:srgbClr val="1D2260"/>
                          </a:solidFill>
                        </a:rPr>
                        <a:t>TBD</a:t>
                      </a:r>
                      <a:endParaRPr sz="2200" u="none" cap="none" strike="noStrike">
                        <a:solidFill>
                          <a:srgbClr val="1D226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D22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92adcfb9c_0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f92adcfb9c_0_0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f92adcfb9c_0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g2f92adcfb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f92adcfb9c_0_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2f92adcfb9c_0_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9" name="Google Shape;239;g2f92adcfb9c_0_0"/>
          <p:cNvGraphicFramePr/>
          <p:nvPr/>
        </p:nvGraphicFramePr>
        <p:xfrm>
          <a:off x="3127375" y="1975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{8129F0E1-0974-49C2-A37E-4119A3BEDEBE}</a:tableStyleId>
              </a:tblPr>
              <a:tblGrid>
                <a:gridCol w="2968625"/>
                <a:gridCol w="2968625"/>
              </a:tblGrid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TBD</a:t>
                      </a:r>
                      <a:endParaRPr/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Trash Bags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Coolers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Pumpkins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8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bags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Gatorade Mix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Bottles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packs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Cups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2 -&gt; 50 pack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Microphone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Speakers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TBD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Canopy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Stage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14"/>
          <p:cNvCxnSpPr/>
          <p:nvPr/>
        </p:nvCxnSpPr>
        <p:spPr>
          <a:xfrm>
            <a:off x="4078649" y="4600448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14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305817" y="268888"/>
            <a:ext cx="75376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4"/>
          <p:cNvSpPr/>
          <p:nvPr/>
        </p:nvSpPr>
        <p:spPr>
          <a:xfrm>
            <a:off x="6907552" y="1814424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 Dec 24 - Pass and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4"/>
          <p:cNvCxnSpPr/>
          <p:nvPr/>
        </p:nvCxnSpPr>
        <p:spPr>
          <a:xfrm flipH="1" rot="10800000">
            <a:off x="571500" y="1790700"/>
            <a:ext cx="10820400" cy="41529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14"/>
          <p:cNvSpPr/>
          <p:nvPr/>
        </p:nvSpPr>
        <p:spPr>
          <a:xfrm>
            <a:off x="10164940" y="1862371"/>
            <a:ext cx="527400" cy="546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4"/>
          <p:cNvCxnSpPr/>
          <p:nvPr/>
        </p:nvCxnSpPr>
        <p:spPr>
          <a:xfrm>
            <a:off x="10647856" y="1919059"/>
            <a:ext cx="406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4"/>
          <p:cNvSpPr/>
          <p:nvPr/>
        </p:nvSpPr>
        <p:spPr>
          <a:xfrm>
            <a:off x="8877300" y="2641600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8018477" y="2948625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9309977" y="2469475"/>
            <a:ext cx="177900" cy="177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6524378" y="3514061"/>
            <a:ext cx="177900" cy="177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5284803" y="3982718"/>
            <a:ext cx="177900" cy="177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625778" y="5449486"/>
            <a:ext cx="177900" cy="177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2739678" y="5005661"/>
            <a:ext cx="177900" cy="177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504038" y="5808505"/>
            <a:ext cx="211123" cy="21857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00B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705617" y="5826647"/>
            <a:ext cx="3200400" cy="3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 Sept 24 – Initial IPR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3906013" y="4491105"/>
            <a:ext cx="211200" cy="218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7153481" y="3236948"/>
            <a:ext cx="211200" cy="2187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4536687" y="4459217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 Oct 24 - </a:t>
            </a: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baseline="30000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</a:t>
            </a: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7737076" y="3253885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3rd   IPR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1983471" y="4670064"/>
            <a:ext cx="1201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4"/>
          <p:cNvCxnSpPr/>
          <p:nvPr/>
        </p:nvCxnSpPr>
        <p:spPr>
          <a:xfrm>
            <a:off x="9055102" y="2773254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4"/>
          <p:cNvCxnSpPr/>
          <p:nvPr/>
        </p:nvCxnSpPr>
        <p:spPr>
          <a:xfrm>
            <a:off x="1803671" y="5538424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4"/>
          <p:cNvCxnSpPr/>
          <p:nvPr/>
        </p:nvCxnSpPr>
        <p:spPr>
          <a:xfrm>
            <a:off x="6702276" y="3603007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14"/>
          <p:cNvSpPr/>
          <p:nvPr/>
        </p:nvSpPr>
        <p:spPr>
          <a:xfrm>
            <a:off x="10999170" y="1806902"/>
            <a:ext cx="177800" cy="1778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8724800" y="1536350"/>
            <a:ext cx="2019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AAR with DO/OFC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9980726" y="2428786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Dec - Final PT Practice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3323967" y="5025285"/>
            <a:ext cx="3200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10/15 Script Completed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4"/>
          <p:cNvCxnSpPr/>
          <p:nvPr/>
        </p:nvCxnSpPr>
        <p:spPr>
          <a:xfrm>
            <a:off x="2917474" y="5094548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14"/>
          <p:cNvSpPr/>
          <p:nvPr/>
        </p:nvSpPr>
        <p:spPr>
          <a:xfrm>
            <a:off x="2305817" y="5425972"/>
            <a:ext cx="3200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</a:t>
            </a:r>
            <a:r>
              <a:rPr b="1" lang="en-US" sz="16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A3 Info Dissemination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4"/>
          <p:cNvCxnSpPr/>
          <p:nvPr/>
        </p:nvCxnSpPr>
        <p:spPr>
          <a:xfrm>
            <a:off x="8196277" y="3037529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4"/>
          <p:cNvSpPr/>
          <p:nvPr/>
        </p:nvSpPr>
        <p:spPr>
          <a:xfrm>
            <a:off x="8655301" y="2907911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Nov - PT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p14"/>
          <p:cNvCxnSpPr/>
          <p:nvPr/>
        </p:nvCxnSpPr>
        <p:spPr>
          <a:xfrm>
            <a:off x="9531052" y="2558429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14"/>
          <p:cNvSpPr/>
          <p:nvPr/>
        </p:nvSpPr>
        <p:spPr>
          <a:xfrm>
            <a:off x="9531051" y="2641636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 Nov - Wing Rehearsal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14"/>
          <p:cNvCxnSpPr/>
          <p:nvPr/>
        </p:nvCxnSpPr>
        <p:spPr>
          <a:xfrm>
            <a:off x="7279051" y="3346307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4"/>
          <p:cNvSpPr/>
          <p:nvPr/>
        </p:nvSpPr>
        <p:spPr>
          <a:xfrm>
            <a:off x="7108776" y="3537898"/>
            <a:ext cx="3200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12th/14th Nov. POC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4"/>
          <p:cNvCxnSpPr/>
          <p:nvPr/>
        </p:nvCxnSpPr>
        <p:spPr>
          <a:xfrm>
            <a:off x="5462701" y="4071682"/>
            <a:ext cx="406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6" name="Google Shape;286;p14"/>
          <p:cNvSpPr/>
          <p:nvPr/>
        </p:nvSpPr>
        <p:spPr>
          <a:xfrm>
            <a:off x="5940650" y="3998550"/>
            <a:ext cx="35211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Nov. Finalize </a:t>
            </a:r>
            <a:r>
              <a:rPr b="1" lang="en-US" sz="16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Equipment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2017-05-09T00:11:27Z</dcterms:created>
  <dc:creator>Brian Rendell</dc:creator>
</cp:coreProperties>
</file>