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1" r:id="rId3"/>
    <p:sldId id="257" r:id="rId4"/>
    <p:sldId id="303" r:id="rId5"/>
    <p:sldId id="260" r:id="rId6"/>
    <p:sldId id="261" r:id="rId7"/>
    <p:sldId id="262" r:id="rId8"/>
    <p:sldId id="263" r:id="rId9"/>
    <p:sldId id="264" r:id="rId10"/>
    <p:sldId id="265" r:id="rId11"/>
    <p:sldId id="270" r:id="rId12"/>
    <p:sldId id="266" r:id="rId13"/>
    <p:sldId id="267" r:id="rId14"/>
    <p:sldId id="304"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73A022AB-C094-421A-BC59-44D5F1250720}" type="datetimeFigureOut">
              <a:rPr lang="en-US"/>
              <a:pPr>
                <a:defRPr/>
              </a:pPr>
              <a:t>11/8/2020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A216492F-E542-4896-AD65-4207F5E70D39}"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6C7D317-7D24-4A39-8692-9C6A32CFAA18}" type="datetimeFigureOut">
              <a:rPr lang="en-US"/>
              <a:pPr>
                <a:defRPr/>
              </a:pPr>
              <a:t>11/8/2020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BF7083D8-44D2-4AF7-AF30-2252466C5C9E}"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CAE8D57-F78A-42CD-BFC4-ACCE9D0B5A97}" type="datetimeFigureOut">
              <a:rPr lang="en-US"/>
              <a:pPr>
                <a:defRPr/>
              </a:pPr>
              <a:t>11/8/2020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11CB5CBD-3827-4265-A943-587361518D5A}"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BBB78CC-BE9A-41CD-A6A3-A8C2EC6917D6}" type="datetimeFigureOut">
              <a:rPr lang="en-US"/>
              <a:pPr>
                <a:defRPr/>
              </a:pPr>
              <a:t>11/8/2020</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56DED407-7F91-4FB6-8F97-D6B670A89B83}"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AAD959F-DA77-48B9-AEB6-CC0588E57ED4}" type="datetimeFigureOut">
              <a:rPr lang="en-US"/>
              <a:pPr>
                <a:defRPr/>
              </a:pPr>
              <a:t>11/8/2020</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356D114-8F78-4D6C-9CF7-7A6811B9D080}"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37FB61B-5C21-4F63-841C-57752FEF0064}" type="datetimeFigureOut">
              <a:rPr lang="en-US"/>
              <a:pPr>
                <a:defRPr/>
              </a:pPr>
              <a:t>11/8/2020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60B4CF63-4A67-424F-B1F5-94E289AC4FAD}"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FC5722FF-CC14-4F52-983D-ED8E202E074F}" type="datetimeFigureOut">
              <a:rPr lang="en-US"/>
              <a:pPr>
                <a:defRPr/>
              </a:pPr>
              <a:t>11/8/2020</a:t>
            </a:fld>
            <a:endParaRPr lang="en-IN"/>
          </a:p>
        </p:txBody>
      </p:sp>
      <p:sp>
        <p:nvSpPr>
          <p:cNvPr id="8" name="Footer Placeholder 2"/>
          <p:cNvSpPr>
            <a:spLocks noGrp="1"/>
          </p:cNvSpPr>
          <p:nvPr>
            <p:ph type="ftr" sz="quarter" idx="11"/>
          </p:nvPr>
        </p:nvSpPr>
        <p:spPr/>
        <p:txBody>
          <a:bodyPr/>
          <a:lstStyle>
            <a:lvl1pPr>
              <a:defRPr/>
            </a:lvl1pPr>
          </a:lstStyle>
          <a:p>
            <a:pPr>
              <a:defRPr/>
            </a:pPr>
            <a:endParaRPr lang="en-IN"/>
          </a:p>
        </p:txBody>
      </p:sp>
      <p:sp>
        <p:nvSpPr>
          <p:cNvPr id="9" name="Slide Number Placeholder 22"/>
          <p:cNvSpPr>
            <a:spLocks noGrp="1"/>
          </p:cNvSpPr>
          <p:nvPr>
            <p:ph type="sldNum" sz="quarter" idx="12"/>
          </p:nvPr>
        </p:nvSpPr>
        <p:spPr/>
        <p:txBody>
          <a:bodyPr/>
          <a:lstStyle>
            <a:lvl1pPr>
              <a:defRPr/>
            </a:lvl1pPr>
          </a:lstStyle>
          <a:p>
            <a:pPr>
              <a:defRPr/>
            </a:pPr>
            <a:fld id="{96C8084A-273A-4FAA-AD50-013EA594BAB1}"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A4C1CC1-0628-440B-A5FF-6E85F8A974D2}" type="datetimeFigureOut">
              <a:rPr lang="en-US"/>
              <a:pPr>
                <a:defRPr/>
              </a:pPr>
              <a:t>11/8/2020</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8EFA88D3-0A8D-4310-92C2-32BD63DA264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6C598CD-195D-48E8-817A-A28D96643AA2}" type="datetimeFigureOut">
              <a:rPr lang="en-US"/>
              <a:pPr>
                <a:defRPr/>
              </a:pPr>
              <a:t>11/8/2020</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22"/>
          <p:cNvSpPr>
            <a:spLocks noGrp="1"/>
          </p:cNvSpPr>
          <p:nvPr>
            <p:ph type="sldNum" sz="quarter" idx="12"/>
          </p:nvPr>
        </p:nvSpPr>
        <p:spPr/>
        <p:txBody>
          <a:bodyPr/>
          <a:lstStyle>
            <a:lvl1pPr>
              <a:defRPr/>
            </a:lvl1pPr>
          </a:lstStyle>
          <a:p>
            <a:pPr>
              <a:defRPr/>
            </a:pPr>
            <a:fld id="{E1F9FC28-6820-45B2-A2AF-0B46EA034F4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BD8A6BE-26DC-457E-90F1-27C8B6CA880C}" type="datetimeFigureOut">
              <a:rPr lang="en-US"/>
              <a:pPr>
                <a:defRPr/>
              </a:pPr>
              <a:t>11/8/2020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1E1C2B5A-5545-4607-944E-091B1D6B7DAC}"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A01D31F1-C9B4-4730-985B-16F4BF1EEEEF}" type="datetimeFigureOut">
              <a:rPr lang="en-US"/>
              <a:pPr>
                <a:defRPr/>
              </a:pPr>
              <a:t>11/8/2020</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F9E61FFC-7458-4373-9415-3D4D33D9DCD3}"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fld id="{1C45B74E-672C-451B-944C-431C868E6DC9}" type="datetimeFigureOut">
              <a:rPr lang="en-US"/>
              <a:pPr>
                <a:defRPr/>
              </a:pPr>
              <a:t>11/8/2020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F646A418-F363-4EA5-8A98-EC2EE7B2BCA0}" type="slidenum">
              <a:rPr lang="en-IN"/>
              <a:pPr>
                <a:defRPr/>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95"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6.xml"/><Relationship Id="rId2" Type="http://schemas.openxmlformats.org/officeDocument/2006/relationships/slide" Target="slide3.xml"/><Relationship Id="rId16"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7.xml"/><Relationship Id="rId5" Type="http://schemas.openxmlformats.org/officeDocument/2006/relationships/slide" Target="slide11.xml"/><Relationship Id="rId15" Type="http://schemas.openxmlformats.org/officeDocument/2006/relationships/slide" Target="slide44.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 Id="rId14" Type="http://schemas.openxmlformats.org/officeDocument/2006/relationships/slide" Target="slide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ngular.io/" TargetMode="External"/><Relationship Id="rId7" Type="http://schemas.openxmlformats.org/officeDocument/2006/relationships/hyperlink" Target="https://www.tutorialandexample.com/angular-8-architecture/"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www.pluralsight.com/guides/difference-between-template-driven-and-reactive-forms-angular" TargetMode="External"/><Relationship Id="rId5" Type="http://schemas.openxmlformats.org/officeDocument/2006/relationships/hyperlink" Target="https://www.tutorialspoint.com/angular4/index.htm" TargetMode="External"/><Relationship Id="rId4" Type="http://schemas.openxmlformats.org/officeDocument/2006/relationships/hyperlink" Target="https://www.npmjs.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85813" y="500063"/>
            <a:ext cx="7772400" cy="1470025"/>
          </a:xfrm>
        </p:spPr>
        <p:txBody>
          <a:bodyPr/>
          <a:lstStyle/>
          <a:p>
            <a:pPr eaLnBrk="1" fontAlgn="auto" hangingPunct="1">
              <a:spcAft>
                <a:spcPts val="0"/>
              </a:spcAft>
              <a:defRPr/>
            </a:pPr>
            <a:r>
              <a:rPr lang="en-IN" smtClean="0"/>
              <a:t>Angular Tutorial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57188" y="0"/>
            <a:ext cx="8229600" cy="571480"/>
          </a:xfrm>
        </p:spPr>
        <p:txBody>
          <a:bodyPr/>
          <a:lstStyle/>
          <a:p>
            <a:pPr eaLnBrk="1" fontAlgn="auto" hangingPunct="1">
              <a:spcAft>
                <a:spcPts val="0"/>
              </a:spcAft>
              <a:defRPr/>
            </a:pPr>
            <a:r>
              <a:rPr lang="en-IN" sz="2400" u="sng" dirty="0" smtClean="0"/>
              <a:t>Angular setup</a:t>
            </a:r>
          </a:p>
        </p:txBody>
      </p:sp>
      <p:sp>
        <p:nvSpPr>
          <p:cNvPr id="12291" name="Content Placeholder 2"/>
          <p:cNvSpPr>
            <a:spLocks noGrp="1"/>
          </p:cNvSpPr>
          <p:nvPr>
            <p:ph idx="1"/>
          </p:nvPr>
        </p:nvSpPr>
        <p:spPr>
          <a:xfrm>
            <a:off x="500063" y="928688"/>
            <a:ext cx="8229600" cy="5715000"/>
          </a:xfrm>
        </p:spPr>
        <p:txBody>
          <a:bodyPr/>
          <a:lstStyle/>
          <a:p>
            <a:pPr eaLnBrk="1" hangingPunct="1">
              <a:buFont typeface="Arial" charset="0"/>
              <a:buNone/>
            </a:pPr>
            <a:r>
              <a:rPr lang="en-IN" sz="2400" u="sng" dirty="0" smtClean="0">
                <a:solidFill>
                  <a:srgbClr val="002060"/>
                </a:solidFill>
              </a:rPr>
              <a:t>Run the application</a:t>
            </a:r>
          </a:p>
          <a:p>
            <a:pPr eaLnBrk="1" hangingPunct="1">
              <a:buFont typeface="Arial" charset="0"/>
              <a:buNone/>
            </a:pPr>
            <a:r>
              <a:rPr lang="en-IN" sz="1600" dirty="0" smtClean="0"/>
              <a:t>The Angular CLI includes a server, so that you can build and serve your app locally.</a:t>
            </a:r>
          </a:p>
          <a:p>
            <a:pPr eaLnBrk="1" hangingPunct="1">
              <a:buFont typeface="Arial" charset="0"/>
              <a:buNone/>
            </a:pPr>
            <a:r>
              <a:rPr lang="en-IN" sz="1600" dirty="0" smtClean="0"/>
              <a:t>Navigate to the workspace folder, such as my-app.</a:t>
            </a:r>
          </a:p>
          <a:p>
            <a:pPr eaLnBrk="1" hangingPunct="1">
              <a:buFont typeface="Arial" charset="0"/>
              <a:buNone/>
            </a:pPr>
            <a:r>
              <a:rPr lang="en-IN" sz="1600" dirty="0" smtClean="0"/>
              <a:t>Run the following command:</a:t>
            </a:r>
          </a:p>
          <a:p>
            <a:pPr eaLnBrk="1" hangingPunct="1">
              <a:buFont typeface="Arial" charset="0"/>
              <a:buNone/>
            </a:pPr>
            <a:r>
              <a:rPr lang="en-IN" sz="1600" dirty="0" smtClean="0">
                <a:solidFill>
                  <a:srgbClr val="0070C0"/>
                </a:solidFill>
              </a:rPr>
              <a:t>	</a:t>
            </a:r>
            <a:r>
              <a:rPr lang="en-IN" sz="1600" dirty="0" err="1" smtClean="0">
                <a:solidFill>
                  <a:srgbClr val="0070C0"/>
                </a:solidFill>
              </a:rPr>
              <a:t>cd</a:t>
            </a:r>
            <a:r>
              <a:rPr lang="en-IN" sz="1600" dirty="0" smtClean="0">
                <a:solidFill>
                  <a:srgbClr val="0070C0"/>
                </a:solidFill>
              </a:rPr>
              <a:t> my-app</a:t>
            </a:r>
          </a:p>
          <a:p>
            <a:pPr eaLnBrk="1" hangingPunct="1">
              <a:buFont typeface="Arial" charset="0"/>
              <a:buNone/>
            </a:pPr>
            <a:r>
              <a:rPr lang="en-IN" sz="1600" dirty="0" smtClean="0">
                <a:solidFill>
                  <a:srgbClr val="0070C0"/>
                </a:solidFill>
              </a:rPr>
              <a:t>	ng serve --open</a:t>
            </a:r>
          </a:p>
          <a:p>
            <a:pPr eaLnBrk="1" hangingPunct="1">
              <a:buFont typeface="Arial" charset="0"/>
              <a:buNone/>
            </a:pPr>
            <a:endParaRPr lang="en-IN" dirty="0" smtClean="0"/>
          </a:p>
          <a:p>
            <a:pPr eaLnBrk="1" hangingPunct="1"/>
            <a:endParaRPr lang="en-IN" dirty="0" smtClean="0"/>
          </a:p>
        </p:txBody>
      </p:sp>
      <p:pic>
        <p:nvPicPr>
          <p:cNvPr id="12292" name="Picture 4" descr="app-works.png"/>
          <p:cNvPicPr>
            <a:picLocks noChangeAspect="1"/>
          </p:cNvPicPr>
          <p:nvPr/>
        </p:nvPicPr>
        <p:blipFill>
          <a:blip r:embed="rId2"/>
          <a:srcRect/>
          <a:stretch>
            <a:fillRect/>
          </a:stretch>
        </p:blipFill>
        <p:spPr bwMode="auto">
          <a:xfrm>
            <a:off x="928688" y="2928938"/>
            <a:ext cx="7286625" cy="350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
            <a:ext cx="8229600" cy="500042"/>
          </a:xfrm>
        </p:spPr>
        <p:txBody>
          <a:bodyPr/>
          <a:lstStyle/>
          <a:p>
            <a:pPr eaLnBrk="1" fontAlgn="auto" hangingPunct="1">
              <a:spcAft>
                <a:spcPts val="0"/>
              </a:spcAft>
              <a:defRPr/>
            </a:pPr>
            <a:r>
              <a:rPr lang="en-IN" sz="2400" u="sng" dirty="0" smtClean="0"/>
              <a:t>Modules</a:t>
            </a:r>
            <a:endParaRPr lang="en-IN" sz="2400" dirty="0" smtClean="0"/>
          </a:p>
        </p:txBody>
      </p:sp>
      <p:sp>
        <p:nvSpPr>
          <p:cNvPr id="17411" name="Content Placeholder 2"/>
          <p:cNvSpPr>
            <a:spLocks noGrp="1"/>
          </p:cNvSpPr>
          <p:nvPr>
            <p:ph idx="1"/>
          </p:nvPr>
        </p:nvSpPr>
        <p:spPr>
          <a:xfrm>
            <a:off x="500063" y="928688"/>
            <a:ext cx="8229600" cy="5715000"/>
          </a:xfrm>
        </p:spPr>
        <p:txBody>
          <a:bodyPr/>
          <a:lstStyle/>
          <a:p>
            <a:pPr eaLnBrk="1" hangingPunct="1">
              <a:buFont typeface="Arial" charset="0"/>
              <a:buNone/>
            </a:pPr>
            <a:r>
              <a:rPr lang="en-IN" sz="1600" b="1" dirty="0" smtClean="0">
                <a:solidFill>
                  <a:srgbClr val="002060"/>
                </a:solidFill>
              </a:rPr>
              <a:t>Module</a:t>
            </a:r>
            <a:r>
              <a:rPr lang="en-IN" sz="1600" dirty="0" smtClean="0"/>
              <a:t> in Angular refers to a place where you can group the components, directives, pipes, and services, which are related to the application.</a:t>
            </a:r>
          </a:p>
          <a:p>
            <a:pPr eaLnBrk="1" hangingPunct="1">
              <a:buFont typeface="Arial" charset="0"/>
              <a:buNone/>
            </a:pPr>
            <a:r>
              <a:rPr lang="en-IN" sz="1600" dirty="0" smtClean="0"/>
              <a:t>In case you are developing a website, the header, footer, left, center and the right section become part of a module.</a:t>
            </a:r>
          </a:p>
          <a:p>
            <a:pPr eaLnBrk="1" hangingPunct="1">
              <a:buFont typeface="Arial" charset="0"/>
              <a:buNone/>
            </a:pPr>
            <a:r>
              <a:rPr lang="en-IN" sz="1600" dirty="0" smtClean="0"/>
              <a:t>To define module, we can use the </a:t>
            </a:r>
            <a:r>
              <a:rPr lang="en-IN" sz="1600" b="1" dirty="0" err="1" smtClean="0"/>
              <a:t>NgModule</a:t>
            </a:r>
            <a:r>
              <a:rPr lang="en-IN" sz="1600" dirty="0" smtClean="0"/>
              <a:t>. When you create a new project using the Angular –</a:t>
            </a:r>
            <a:r>
              <a:rPr lang="en-IN" sz="1600" dirty="0" err="1" smtClean="0"/>
              <a:t>cli</a:t>
            </a:r>
            <a:r>
              <a:rPr lang="en-IN" sz="1600" dirty="0" smtClean="0"/>
              <a:t> command, the </a:t>
            </a:r>
            <a:r>
              <a:rPr lang="en-IN" sz="1600" dirty="0" err="1" smtClean="0"/>
              <a:t>ngmodule</a:t>
            </a:r>
            <a:r>
              <a:rPr lang="en-IN" sz="1600" dirty="0" smtClean="0"/>
              <a:t> is created in the app.module.ts file by default and it looks as follows −</a:t>
            </a:r>
          </a:p>
          <a:p>
            <a:pPr eaLnBrk="1" hangingPunct="1">
              <a:buFont typeface="Arial" charset="0"/>
              <a:buNone/>
            </a:pPr>
            <a:r>
              <a:rPr lang="en-IN" sz="1600" dirty="0" smtClean="0">
                <a:solidFill>
                  <a:srgbClr val="0070C0"/>
                </a:solidFill>
              </a:rPr>
              <a:t>@</a:t>
            </a:r>
            <a:r>
              <a:rPr lang="en-IN" sz="1600" dirty="0" err="1" smtClean="0">
                <a:solidFill>
                  <a:srgbClr val="0070C0"/>
                </a:solidFill>
              </a:rPr>
              <a:t>NgModule</a:t>
            </a:r>
            <a:r>
              <a:rPr lang="en-IN" sz="1600" dirty="0" smtClean="0">
                <a:solidFill>
                  <a:srgbClr val="0070C0"/>
                </a:solidFill>
              </a:rPr>
              <a:t>({</a:t>
            </a:r>
          </a:p>
          <a:p>
            <a:pPr eaLnBrk="1" hangingPunct="1">
              <a:buFont typeface="Arial" charset="0"/>
              <a:buNone/>
            </a:pPr>
            <a:r>
              <a:rPr lang="en-IN" sz="1600" dirty="0" smtClean="0">
                <a:solidFill>
                  <a:srgbClr val="0070C0"/>
                </a:solidFill>
              </a:rPr>
              <a:t>   declarations: [</a:t>
            </a:r>
          </a:p>
          <a:p>
            <a:pPr eaLnBrk="1" hangingPunct="1">
              <a:buFont typeface="Arial" charset="0"/>
              <a:buNone/>
            </a:pPr>
            <a:r>
              <a:rPr lang="en-IN" sz="1600" dirty="0" smtClean="0">
                <a:solidFill>
                  <a:srgbClr val="0070C0"/>
                </a:solidFill>
              </a:rPr>
              <a:t>      </a:t>
            </a:r>
            <a:r>
              <a:rPr lang="en-IN" sz="1600" dirty="0" err="1" smtClean="0">
                <a:solidFill>
                  <a:srgbClr val="0070C0"/>
                </a:solidFill>
              </a:rPr>
              <a:t>AppComponent</a:t>
            </a:r>
            <a:endParaRPr lang="en-IN" sz="1600" dirty="0" smtClean="0">
              <a:solidFill>
                <a:srgbClr val="0070C0"/>
              </a:solidFill>
            </a:endParaRP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imports: [</a:t>
            </a:r>
          </a:p>
          <a:p>
            <a:pPr eaLnBrk="1" hangingPunct="1">
              <a:buFont typeface="Arial" charset="0"/>
              <a:buNone/>
            </a:pPr>
            <a:r>
              <a:rPr lang="en-IN" sz="1600" dirty="0" smtClean="0">
                <a:solidFill>
                  <a:srgbClr val="0070C0"/>
                </a:solidFill>
              </a:rPr>
              <a:t>      </a:t>
            </a:r>
            <a:r>
              <a:rPr lang="en-IN" sz="1600" dirty="0" err="1" smtClean="0">
                <a:solidFill>
                  <a:srgbClr val="0070C0"/>
                </a:solidFill>
              </a:rPr>
              <a:t>BrowserModule</a:t>
            </a:r>
            <a:endParaRPr lang="en-IN" sz="1600" dirty="0" smtClean="0">
              <a:solidFill>
                <a:srgbClr val="0070C0"/>
              </a:solidFill>
            </a:endParaRP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Components &amp; Metadata</a:t>
            </a:r>
          </a:p>
        </p:txBody>
      </p:sp>
      <p:sp>
        <p:nvSpPr>
          <p:cNvPr id="11267" name="Content Placeholder 2"/>
          <p:cNvSpPr>
            <a:spLocks noGrp="1"/>
          </p:cNvSpPr>
          <p:nvPr>
            <p:ph idx="1"/>
          </p:nvPr>
        </p:nvSpPr>
        <p:spPr>
          <a:xfrm>
            <a:off x="457200" y="642918"/>
            <a:ext cx="8229600" cy="5929332"/>
          </a:xfrm>
        </p:spPr>
        <p:txBody>
          <a:bodyPr>
            <a:normAutofit/>
          </a:bodyPr>
          <a:lstStyle/>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Components</a:t>
            </a:r>
            <a:r>
              <a:rPr lang="en-IN" sz="1600" dirty="0" smtClean="0"/>
              <a:t> are the most basic UI building block of an Angular app. An Angular app contains a tree of Angular components. Angular components are a subset of directives, always associated with a template. Unlike other directives, only one component can be instantiated for a given element in a template.</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b="1" u="sng" dirty="0" smtClean="0">
                <a:solidFill>
                  <a:srgbClr val="002060"/>
                </a:solidFill>
              </a:rPr>
              <a:t>Metadata</a:t>
            </a:r>
          </a:p>
          <a:p>
            <a:pPr marL="548640" indent="-411480" eaLnBrk="1" fontAlgn="auto" hangingPunct="1">
              <a:spcAft>
                <a:spcPts val="0"/>
              </a:spcAft>
              <a:buClr>
                <a:schemeClr val="tx1">
                  <a:shade val="95000"/>
                </a:schemeClr>
              </a:buClr>
              <a:buFont typeface="Arial" charset="0"/>
              <a:buNone/>
              <a:defRPr/>
            </a:pPr>
            <a:r>
              <a:rPr lang="en-IN" sz="1600" dirty="0" smtClean="0"/>
              <a:t>Decorators are the metadata in Angular. It is used to enhance the class so it can configure the expected behavior of a class. Developers are the core concept of when developing with Angular. User can use metadata in a class to tell Angular app that app component is a component. Metadata can attach to the Typescript through the decorator. </a:t>
            </a:r>
          </a:p>
          <a:p>
            <a:pPr marL="548640" indent="-411480" eaLnBrk="1" fontAlgn="auto" hangingPunct="1">
              <a:spcAft>
                <a:spcPts val="0"/>
              </a:spcAft>
              <a:buClr>
                <a:schemeClr val="tx1">
                  <a:shade val="95000"/>
                </a:schemeClr>
              </a:buClr>
              <a:buFont typeface="Arial" charset="0"/>
              <a:buNone/>
              <a:defRPr/>
            </a:pPr>
            <a:r>
              <a:rPr lang="en-IN" sz="1600" dirty="0" smtClean="0"/>
              <a:t>Modules, components and services are classes that use decorators. These decorators mark their type and provide metadata that tells Angular how to use them.</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t>The metadata for a component class associates it with a template that defines a view. A template combines ordinary HTML with Angular directives and binding markup that allow Angular to modify the HTML before rendering it for display.</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t>The metadata for a service class provides the information Angular needs to make it available to components through dependency injection (DI).</a:t>
            </a:r>
          </a:p>
          <a:p>
            <a:pPr marL="548640" indent="-411480" eaLnBrk="1" fontAlgn="auto" hangingPunct="1">
              <a:spcAft>
                <a:spcPts val="0"/>
              </a:spcAft>
              <a:buClr>
                <a:schemeClr val="tx1">
                  <a:shade val="95000"/>
                </a:schemeClr>
              </a:buClr>
              <a:buFont typeface="Arial" charset="0"/>
              <a:buNone/>
              <a:defRPr/>
            </a:pPr>
            <a:r>
              <a:rPr lang="en-IN" sz="1600" dirty="0" smtClean="0"/>
              <a:t>e.g . </a:t>
            </a:r>
            <a:r>
              <a:rPr lang="en-IN" sz="1600" dirty="0" smtClean="0">
                <a:solidFill>
                  <a:srgbClr val="002060"/>
                </a:solidFill>
              </a:rPr>
              <a:t>@Component ,@Directive </a:t>
            </a:r>
            <a:r>
              <a:rPr lang="en-IN" sz="1600" dirty="0" smtClean="0"/>
              <a:t>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4339" name="Content Placeholder 2"/>
          <p:cNvSpPr>
            <a:spLocks noGrp="1"/>
          </p:cNvSpPr>
          <p:nvPr>
            <p:ph idx="1"/>
          </p:nvPr>
        </p:nvSpPr>
        <p:spPr>
          <a:xfrm>
            <a:off x="457200" y="642918"/>
            <a:ext cx="8229600" cy="6072230"/>
          </a:xfrm>
        </p:spPr>
        <p:txBody>
          <a:bodyPr/>
          <a:lstStyle/>
          <a:p>
            <a:pPr eaLnBrk="1" hangingPunct="1">
              <a:buFont typeface="Arial" charset="0"/>
              <a:buNone/>
            </a:pPr>
            <a:r>
              <a:rPr lang="en-IN" sz="1600" dirty="0" smtClean="0"/>
              <a:t>To create component follow the command:</a:t>
            </a:r>
          </a:p>
          <a:p>
            <a:pPr eaLnBrk="1" hangingPunct="1">
              <a:buFont typeface="Arial" charset="0"/>
              <a:buNone/>
            </a:pPr>
            <a:r>
              <a:rPr lang="en-IN" sz="1600" dirty="0" smtClean="0">
                <a:solidFill>
                  <a:srgbClr val="0070C0"/>
                </a:solidFill>
              </a:rPr>
              <a:t>ng g component Customer</a:t>
            </a:r>
            <a:endParaRPr lang="en-IN" sz="1600" dirty="0" smtClean="0"/>
          </a:p>
          <a:p>
            <a:pPr eaLnBrk="1" hangingPunct="1">
              <a:buFont typeface="Arial" charset="0"/>
              <a:buNone/>
            </a:pPr>
            <a:r>
              <a:rPr lang="en-IN" sz="1600" dirty="0" smtClean="0"/>
              <a:t>In </a:t>
            </a:r>
            <a:r>
              <a:rPr lang="en-IN" sz="1600" dirty="0" err="1" smtClean="0"/>
              <a:t>customer.component.ts</a:t>
            </a:r>
            <a:r>
              <a:rPr lang="en-IN" sz="1600" dirty="0" smtClean="0"/>
              <a:t> file you will see the code below:</a:t>
            </a:r>
          </a:p>
          <a:p>
            <a:pPr eaLnBrk="1" hangingPunct="1">
              <a:buFont typeface="Arial" charset="0"/>
              <a:buNone/>
            </a:pPr>
            <a:endParaRPr lang="en-IN" sz="1600" dirty="0" smtClean="0"/>
          </a:p>
          <a:p>
            <a:pPr eaLnBrk="1" hangingPunct="1">
              <a:buFont typeface="Arial" charset="0"/>
              <a:buNone/>
            </a:pPr>
            <a:r>
              <a:rPr lang="en-IN" sz="1600" dirty="0" smtClean="0">
                <a:solidFill>
                  <a:srgbClr val="0070C0"/>
                </a:solidFill>
              </a:rPr>
              <a:t>import { Component, </a:t>
            </a:r>
            <a:r>
              <a:rPr lang="en-IN" sz="1600" dirty="0" err="1" smtClean="0">
                <a:solidFill>
                  <a:srgbClr val="0070C0"/>
                </a:solidFill>
              </a:rPr>
              <a:t>OnInit</a:t>
            </a:r>
            <a:r>
              <a:rPr lang="en-IN" sz="1600" dirty="0" smtClean="0">
                <a:solidFill>
                  <a:srgbClr val="0070C0"/>
                </a:solidFill>
              </a:rPr>
              <a:t> } from '@angular/core';</a:t>
            </a:r>
          </a:p>
          <a:p>
            <a:pPr eaLnBrk="1" hangingPunct="1">
              <a:buFont typeface="Arial" charset="0"/>
              <a:buNone/>
            </a:pPr>
            <a:r>
              <a:rPr lang="en-IN" sz="1600" dirty="0" smtClean="0">
                <a:solidFill>
                  <a:srgbClr val="0070C0"/>
                </a:solidFill>
              </a:rPr>
              <a:t>import { CustomerService } from '../shared/services/</a:t>
            </a:r>
            <a:r>
              <a:rPr lang="en-IN" sz="1600" dirty="0" err="1" smtClean="0">
                <a:solidFill>
                  <a:srgbClr val="0070C0"/>
                </a:solidFill>
              </a:rPr>
              <a:t>customer.service</a:t>
            </a: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@Component({</a:t>
            </a:r>
          </a:p>
          <a:p>
            <a:pPr eaLnBrk="1" hangingPunct="1">
              <a:buFont typeface="Arial" charset="0"/>
              <a:buNone/>
            </a:pPr>
            <a:r>
              <a:rPr lang="en-IN" sz="1600" dirty="0" smtClean="0">
                <a:solidFill>
                  <a:srgbClr val="0070C0"/>
                </a:solidFill>
              </a:rPr>
              <a:t>  selector: 'app-customer',</a:t>
            </a:r>
          </a:p>
          <a:p>
            <a:pPr eaLnBrk="1" hangingPunct="1">
              <a:buFont typeface="Arial" charset="0"/>
              <a:buNone/>
            </a:pPr>
            <a:r>
              <a:rPr lang="en-IN" sz="1600" dirty="0" smtClean="0">
                <a:solidFill>
                  <a:srgbClr val="0070C0"/>
                </a:solidFill>
              </a:rPr>
              <a:t>  templateUrl: './</a:t>
            </a:r>
            <a:r>
              <a:rPr lang="en-IN" sz="1600" dirty="0" err="1" smtClean="0">
                <a:solidFill>
                  <a:srgbClr val="0070C0"/>
                </a:solidFill>
              </a:rPr>
              <a:t>customer.component.html</a:t>
            </a:r>
            <a:r>
              <a:rPr lang="en-IN" sz="1600" dirty="0" smtClean="0">
                <a:solidFill>
                  <a:srgbClr val="0070C0"/>
                </a:solidFill>
              </a:rPr>
              <a:t>',</a:t>
            </a:r>
          </a:p>
          <a:p>
            <a:pPr eaLnBrk="1" hangingPunct="1">
              <a:buFont typeface="Arial" charset="0"/>
              <a:buNone/>
            </a:pPr>
            <a:r>
              <a:rPr lang="en-IN" sz="1600" dirty="0" smtClean="0">
                <a:solidFill>
                  <a:srgbClr val="0070C0"/>
                </a:solidFill>
              </a:rPr>
              <a:t>  styleUrls: ['./</a:t>
            </a:r>
            <a:r>
              <a:rPr lang="en-IN" sz="1600" dirty="0" err="1" smtClean="0">
                <a:solidFill>
                  <a:srgbClr val="0070C0"/>
                </a:solidFill>
              </a:rPr>
              <a:t>customer.component.css</a:t>
            </a:r>
            <a:r>
              <a:rPr lang="en-IN" sz="1600" dirty="0" smtClean="0">
                <a:solidFill>
                  <a:srgbClr val="0070C0"/>
                </a:solidFill>
              </a:rPr>
              <a:t>'],</a:t>
            </a:r>
          </a:p>
          <a:p>
            <a:pPr eaLnBrk="1" hangingPunct="1">
              <a:buFont typeface="Arial" charset="0"/>
              <a:buNone/>
            </a:pPr>
            <a:r>
              <a:rPr lang="en-IN" sz="1600" dirty="0" smtClean="0">
                <a:solidFill>
                  <a:srgbClr val="0070C0"/>
                </a:solidFill>
              </a:rPr>
              <a:t>  providers:[CustomerService]</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CustomerComponent</a:t>
            </a:r>
            <a:r>
              <a:rPr lang="en-IN" sz="1600" dirty="0" smtClean="0">
                <a:solidFill>
                  <a:srgbClr val="0070C0"/>
                </a:solidFill>
              </a:rPr>
              <a:t> implements </a:t>
            </a:r>
            <a:r>
              <a:rPr lang="en-IN" sz="1600" dirty="0" err="1" smtClean="0">
                <a:solidFill>
                  <a:srgbClr val="0070C0"/>
                </a:solidFill>
              </a:rPr>
              <a:t>OnInit</a:t>
            </a: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constructor() {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a:t>
            </a:r>
            <a:r>
              <a:rPr lang="en-IN" sz="1600" dirty="0" err="1" smtClean="0">
                <a:solidFill>
                  <a:srgbClr val="0070C0"/>
                </a:solidFill>
              </a:rPr>
              <a:t>ngOnInit</a:t>
            </a:r>
            <a:r>
              <a:rPr lang="en-IN" sz="1600" dirty="0" smtClean="0">
                <a:solidFill>
                  <a:srgbClr val="0070C0"/>
                </a:solidFill>
              </a:rPr>
              <a:t>() {</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4339" name="Content Placeholder 2"/>
          <p:cNvSpPr>
            <a:spLocks noGrp="1"/>
          </p:cNvSpPr>
          <p:nvPr>
            <p:ph idx="1"/>
          </p:nvPr>
        </p:nvSpPr>
        <p:spPr>
          <a:xfrm>
            <a:off x="214282" y="642918"/>
            <a:ext cx="8643998" cy="5665807"/>
          </a:xfrm>
        </p:spPr>
        <p:txBody>
          <a:bodyPr/>
          <a:lstStyle/>
          <a:p>
            <a:pPr eaLnBrk="1" hangingPunct="1">
              <a:buFont typeface="Arial" charset="0"/>
              <a:buNone/>
            </a:pPr>
            <a:endParaRPr lang="en-IN" sz="1600" dirty="0" smtClean="0"/>
          </a:p>
          <a:p>
            <a:pPr eaLnBrk="1" hangingPunct="1">
              <a:buFont typeface="Arial" charset="0"/>
              <a:buNone/>
            </a:pPr>
            <a:r>
              <a:rPr lang="en-IN" sz="1800" b="1" dirty="0" smtClean="0">
                <a:solidFill>
                  <a:srgbClr val="002060"/>
                </a:solidFill>
              </a:rPr>
              <a:t>selector</a:t>
            </a:r>
            <a:r>
              <a:rPr lang="en-IN" sz="1800" dirty="0" smtClean="0">
                <a:solidFill>
                  <a:srgbClr val="002060"/>
                </a:solidFill>
              </a:rPr>
              <a:t>: </a:t>
            </a:r>
          </a:p>
          <a:p>
            <a:pPr eaLnBrk="1" hangingPunct="1">
              <a:buNone/>
            </a:pPr>
            <a:r>
              <a:rPr lang="en-IN" sz="1800" dirty="0" smtClean="0"/>
              <a:t>A CSS selector that tells Angular to create and insert an instance of this component wherever it finds the corresponding tag in template HTML. For example, if an app's HTML contains &lt;app-customer&gt;&lt;/app-customer&gt;, then Angular inserts an instance of the HeroListComponent view between those tags.</a:t>
            </a:r>
          </a:p>
          <a:p>
            <a:pPr eaLnBrk="1" hangingPunct="1">
              <a:buFont typeface="Arial" charset="0"/>
              <a:buNone/>
            </a:pPr>
            <a:r>
              <a:rPr lang="en-IN" sz="1800" b="1" dirty="0" smtClean="0">
                <a:solidFill>
                  <a:srgbClr val="002060"/>
                </a:solidFill>
              </a:rPr>
              <a:t>templateUrl</a:t>
            </a:r>
            <a:r>
              <a:rPr lang="en-IN" sz="1800" dirty="0" smtClean="0">
                <a:solidFill>
                  <a:srgbClr val="002060"/>
                </a:solidFill>
              </a:rPr>
              <a:t>: </a:t>
            </a:r>
          </a:p>
          <a:p>
            <a:pPr eaLnBrk="1" hangingPunct="1">
              <a:buFont typeface="Arial" charset="0"/>
              <a:buNone/>
            </a:pPr>
            <a:r>
              <a:rPr lang="en-IN" sz="1800" dirty="0" smtClean="0"/>
              <a:t>The module-relative address of this component's HTML template. Alternatively, you can provide the HTML template inline, as the value of the template property. This template defines the component's host view.</a:t>
            </a:r>
          </a:p>
          <a:p>
            <a:pPr eaLnBrk="1" hangingPunct="1">
              <a:buFont typeface="Arial" charset="0"/>
              <a:buNone/>
            </a:pPr>
            <a:endParaRPr lang="en-IN" sz="1800" dirty="0" smtClean="0"/>
          </a:p>
          <a:p>
            <a:pPr eaLnBrk="1" hangingPunct="1">
              <a:buNone/>
            </a:pPr>
            <a:r>
              <a:rPr lang="en-IN" sz="1800" b="1" dirty="0" smtClean="0">
                <a:solidFill>
                  <a:srgbClr val="002060"/>
                </a:solidFill>
              </a:rPr>
              <a:t>styleUrls: </a:t>
            </a:r>
          </a:p>
          <a:p>
            <a:pPr eaLnBrk="1" hangingPunct="1">
              <a:buNone/>
            </a:pPr>
            <a:r>
              <a:rPr lang="en-IN" sz="1800" dirty="0" smtClean="0"/>
              <a:t>You can load styles from external CSS files by adding a styleUrls property to a component's @Component decorator.</a:t>
            </a:r>
          </a:p>
          <a:p>
            <a:pPr eaLnBrk="1" hangingPunct="1">
              <a:buNone/>
            </a:pPr>
            <a:r>
              <a:rPr lang="en-IN" sz="1800" b="1" dirty="0" smtClean="0">
                <a:solidFill>
                  <a:srgbClr val="002060"/>
                </a:solidFill>
              </a:rPr>
              <a:t>providers: </a:t>
            </a:r>
          </a:p>
          <a:p>
            <a:pPr eaLnBrk="1" hangingPunct="1">
              <a:buNone/>
            </a:pPr>
            <a:r>
              <a:rPr lang="en-IN" sz="1800" dirty="0" smtClean="0"/>
              <a:t>An array of providers for services that the component requires. In the example, this tells Angular how to provide the CustomerService instance that the component's constructor uses to get the list of heroes to display.</a:t>
            </a:r>
          </a:p>
          <a:p>
            <a:pPr eaLnBrk="1" hangingPunct="1">
              <a:buFont typeface="Arial" charset="0"/>
              <a:buNone/>
            </a:pPr>
            <a:endParaRPr lang="en-IN" sz="1600" dirty="0" smtClean="0"/>
          </a:p>
          <a:p>
            <a:pPr eaLnBrk="1" hangingPunct="1">
              <a:buFont typeface="Arial" charset="0"/>
              <a:buNone/>
            </a:pPr>
            <a:endParaRPr lang="en-IN" sz="1600" dirty="0" smtClean="0"/>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Components &amp; Metadata</a:t>
            </a:r>
            <a:endParaRPr lang="en-IN" sz="2400" dirty="0" smtClean="0"/>
          </a:p>
        </p:txBody>
      </p:sp>
      <p:sp>
        <p:nvSpPr>
          <p:cNvPr id="15363" name="Content Placeholder 2"/>
          <p:cNvSpPr>
            <a:spLocks noGrp="1"/>
          </p:cNvSpPr>
          <p:nvPr>
            <p:ph idx="1"/>
          </p:nvPr>
        </p:nvSpPr>
        <p:spPr>
          <a:xfrm>
            <a:off x="457200" y="714356"/>
            <a:ext cx="8229600" cy="5857894"/>
          </a:xfrm>
        </p:spPr>
        <p:txBody>
          <a:bodyPr/>
          <a:lstStyle/>
          <a:p>
            <a:pPr eaLnBrk="1" hangingPunct="1">
              <a:buFont typeface="Arial" charset="0"/>
              <a:buNone/>
            </a:pPr>
            <a:endParaRPr lang="en-IN" sz="1600" dirty="0" smtClean="0"/>
          </a:p>
          <a:p>
            <a:pPr eaLnBrk="1" hangingPunct="1">
              <a:buFont typeface="Arial" charset="0"/>
              <a:buNone/>
            </a:pPr>
            <a:r>
              <a:rPr lang="en-IN" sz="1600" b="1" u="sng" dirty="0" smtClean="0">
                <a:solidFill>
                  <a:srgbClr val="002060"/>
                </a:solidFill>
              </a:rPr>
              <a:t>Templates and views</a:t>
            </a:r>
          </a:p>
          <a:p>
            <a:pPr eaLnBrk="1" hangingPunct="1">
              <a:buFont typeface="Arial" charset="0"/>
              <a:buNone/>
            </a:pPr>
            <a:endParaRPr lang="en-IN" sz="1600" dirty="0" smtClean="0"/>
          </a:p>
          <a:p>
            <a:pPr eaLnBrk="1" hangingPunct="1">
              <a:buFont typeface="Arial" charset="0"/>
              <a:buNone/>
            </a:pPr>
            <a:r>
              <a:rPr lang="en-IN" sz="1600" dirty="0" smtClean="0"/>
              <a:t>You define a component's view with its companion </a:t>
            </a:r>
            <a:r>
              <a:rPr lang="en-IN" sz="1600" dirty="0" smtClean="0">
                <a:solidFill>
                  <a:srgbClr val="002060"/>
                </a:solidFill>
              </a:rPr>
              <a:t>template</a:t>
            </a:r>
            <a:r>
              <a:rPr lang="en-IN" sz="1600" dirty="0" smtClean="0"/>
              <a:t>. A </a:t>
            </a:r>
            <a:r>
              <a:rPr lang="en-IN" sz="1600" b="1" dirty="0" smtClean="0"/>
              <a:t>template</a:t>
            </a:r>
            <a:r>
              <a:rPr lang="en-IN" sz="1600" dirty="0" smtClean="0"/>
              <a:t> is a form of HTML that tells Angular how to render the component.</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Views</a:t>
            </a:r>
            <a:r>
              <a:rPr lang="en-IN" sz="1600" dirty="0" smtClean="0"/>
              <a:t> are typically arranged hierarchically, allowing you to modify or show and hide entire UI sections or pages as a unit. The template immediately associated with a component defines that component's host view. The component can also define a view hierarchy, which contains embedded views, hosted by other components.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28596" y="0"/>
            <a:ext cx="8229600" cy="654032"/>
          </a:xfrm>
        </p:spPr>
        <p:txBody>
          <a:bodyPr/>
          <a:lstStyle/>
          <a:p>
            <a:pPr eaLnBrk="1" fontAlgn="auto" hangingPunct="1">
              <a:spcAft>
                <a:spcPts val="0"/>
              </a:spcAft>
              <a:defRPr/>
            </a:pPr>
            <a:r>
              <a:rPr lang="en-IN" sz="2400" u="sng" dirty="0" smtClean="0"/>
              <a:t>Components &amp; Metadata</a:t>
            </a:r>
            <a:endParaRPr lang="en-IN" sz="2400" dirty="0" smtClean="0"/>
          </a:p>
        </p:txBody>
      </p:sp>
      <p:pic>
        <p:nvPicPr>
          <p:cNvPr id="5" name="Content Placeholder 4" descr="angular-template-integrates.jpg"/>
          <p:cNvPicPr>
            <a:picLocks noGrp="1" noChangeAspect="1"/>
          </p:cNvPicPr>
          <p:nvPr>
            <p:ph idx="1"/>
          </p:nvPr>
        </p:nvPicPr>
        <p:blipFill>
          <a:blip r:embed="rId2"/>
          <a:stretch>
            <a:fillRect/>
          </a:stretch>
        </p:blipFill>
        <p:spPr>
          <a:xfrm>
            <a:off x="1000100" y="1214422"/>
            <a:ext cx="7286676" cy="465456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857233"/>
          </a:xfrm>
        </p:spPr>
        <p:txBody>
          <a:bodyPr>
            <a:normAutofit fontScale="90000"/>
          </a:bodyPr>
          <a:lstStyle/>
          <a:p>
            <a:pPr eaLnBrk="1" fontAlgn="auto" hangingPunct="1">
              <a:spcAft>
                <a:spcPts val="0"/>
              </a:spcAft>
              <a:defRPr/>
            </a:pPr>
            <a:r>
              <a:rPr lang="en-IN" sz="2400" u="sng" dirty="0" smtClean="0"/>
              <a:t/>
            </a:r>
            <a:br>
              <a:rPr lang="en-IN" sz="2400" u="sng" dirty="0" smtClean="0"/>
            </a:br>
            <a:r>
              <a:rPr lang="en-IN" sz="2400" u="sng" dirty="0" smtClean="0"/>
              <a:t>Data binding</a:t>
            </a:r>
            <a:r>
              <a:rPr lang="en-IN" dirty="0" smtClean="0"/>
              <a:t/>
            </a:r>
            <a:br>
              <a:rPr lang="en-IN" dirty="0" smtClean="0"/>
            </a:br>
            <a:endParaRPr lang="en-IN" dirty="0" smtClean="0"/>
          </a:p>
        </p:txBody>
      </p:sp>
      <p:sp>
        <p:nvSpPr>
          <p:cNvPr id="18435" name="Content Placeholder 2"/>
          <p:cNvSpPr>
            <a:spLocks noGrp="1"/>
          </p:cNvSpPr>
          <p:nvPr>
            <p:ph idx="1"/>
          </p:nvPr>
        </p:nvSpPr>
        <p:spPr>
          <a:xfrm>
            <a:off x="214282" y="500043"/>
            <a:ext cx="8715436" cy="6143646"/>
          </a:xfrm>
        </p:spPr>
        <p:txBody>
          <a:bodyPr/>
          <a:lstStyle/>
          <a:p>
            <a:pPr eaLnBrk="1" hangingPunct="1">
              <a:buFont typeface="Arial" charset="0"/>
              <a:buNone/>
            </a:pPr>
            <a:r>
              <a:rPr lang="en-IN" sz="1600" dirty="0" smtClean="0"/>
              <a:t>Angular allows communication between a component and a DOM. Making it very easy to define interactive application without pulling and pushing the data.</a:t>
            </a:r>
          </a:p>
          <a:p>
            <a:pPr eaLnBrk="1" hangingPunct="1">
              <a:buFont typeface="Arial" charset="0"/>
              <a:buNone/>
            </a:pPr>
            <a:r>
              <a:rPr lang="en-IN" sz="1600" dirty="0" smtClean="0"/>
              <a:t>There are two types of data binding.</a:t>
            </a:r>
          </a:p>
          <a:p>
            <a:pPr eaLnBrk="1" hangingPunct="1">
              <a:buFont typeface="Arial" charset="0"/>
              <a:buNone/>
            </a:pPr>
            <a:r>
              <a:rPr lang="en-IN" sz="1600" b="1" dirty="0" smtClean="0">
                <a:solidFill>
                  <a:srgbClr val="002060"/>
                </a:solidFill>
              </a:rPr>
              <a:t>Event Binding</a:t>
            </a:r>
            <a:r>
              <a:rPr lang="en-IN" sz="1600" dirty="0" smtClean="0"/>
              <a:t>: Our app responds to user input in the target environment by updating our application data.</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Property Binding</a:t>
            </a:r>
            <a:r>
              <a:rPr lang="en-IN" sz="1600" dirty="0" smtClean="0"/>
              <a:t>: Itinterpolates values that are computed from application data into the HTML.</a:t>
            </a:r>
          </a:p>
        </p:txBody>
      </p:sp>
      <p:pic>
        <p:nvPicPr>
          <p:cNvPr id="18436" name="Picture 3" descr="component-databinding.png"/>
          <p:cNvPicPr>
            <a:picLocks noChangeAspect="1"/>
          </p:cNvPicPr>
          <p:nvPr/>
        </p:nvPicPr>
        <p:blipFill>
          <a:blip r:embed="rId2"/>
          <a:srcRect/>
          <a:stretch>
            <a:fillRect/>
          </a:stretch>
        </p:blipFill>
        <p:spPr bwMode="auto">
          <a:xfrm>
            <a:off x="500034" y="3000372"/>
            <a:ext cx="7429552"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4282" y="0"/>
            <a:ext cx="8229600" cy="654032"/>
          </a:xfrm>
        </p:spPr>
        <p:txBody>
          <a:bodyPr/>
          <a:lstStyle/>
          <a:p>
            <a:pPr eaLnBrk="1" fontAlgn="auto" hangingPunct="1">
              <a:spcAft>
                <a:spcPts val="0"/>
              </a:spcAft>
              <a:defRPr/>
            </a:pPr>
            <a:r>
              <a:rPr lang="en-IN" sz="2400" u="sng" dirty="0" smtClean="0"/>
              <a:t>Data binding</a:t>
            </a:r>
            <a:endParaRPr lang="en-IN" sz="2400" dirty="0" smtClean="0"/>
          </a:p>
        </p:txBody>
      </p:sp>
      <p:sp>
        <p:nvSpPr>
          <p:cNvPr id="19459" name="Content Placeholder 2"/>
          <p:cNvSpPr>
            <a:spLocks noGrp="1"/>
          </p:cNvSpPr>
          <p:nvPr>
            <p:ph idx="1"/>
          </p:nvPr>
        </p:nvSpPr>
        <p:spPr>
          <a:xfrm>
            <a:off x="457200" y="714356"/>
            <a:ext cx="8229600" cy="5594369"/>
          </a:xfrm>
        </p:spPr>
        <p:txBody>
          <a:bodyPr/>
          <a:lstStyle/>
          <a:p>
            <a:pPr eaLnBrk="1" hangingPunct="1">
              <a:buFont typeface="Arial" charset="0"/>
              <a:buNone/>
            </a:pPr>
            <a:endParaRPr lang="en-IN" sz="1600" dirty="0" smtClean="0">
              <a:solidFill>
                <a:srgbClr val="0070C0"/>
              </a:solidFill>
            </a:endParaRPr>
          </a:p>
          <a:p>
            <a:pPr eaLnBrk="1" hangingPunct="1">
              <a:buFont typeface="Arial" charset="0"/>
              <a:buNone/>
            </a:pPr>
            <a:r>
              <a:rPr lang="en-IN" sz="1800" dirty="0" smtClean="0">
                <a:solidFill>
                  <a:srgbClr val="0070C0"/>
                </a:solidFill>
              </a:rPr>
              <a:t>&lt;</a:t>
            </a:r>
            <a:r>
              <a:rPr lang="en-IN" sz="1800" dirty="0" err="1" smtClean="0">
                <a:solidFill>
                  <a:srgbClr val="0070C0"/>
                </a:solidFill>
              </a:rPr>
              <a:t>li</a:t>
            </a:r>
            <a:r>
              <a:rPr lang="en-IN" sz="1800" dirty="0" smtClean="0">
                <a:solidFill>
                  <a:srgbClr val="0070C0"/>
                </a:solidFill>
              </a:rPr>
              <a:t>&gt;{{hero.name}}&lt;/</a:t>
            </a:r>
            <a:r>
              <a:rPr lang="en-IN" sz="1800" dirty="0" err="1" smtClean="0">
                <a:solidFill>
                  <a:srgbClr val="0070C0"/>
                </a:solidFill>
              </a:rPr>
              <a:t>li</a:t>
            </a:r>
            <a:r>
              <a:rPr lang="en-IN" sz="1800" dirty="0" smtClean="0">
                <a:solidFill>
                  <a:srgbClr val="0070C0"/>
                </a:solidFill>
              </a:rPr>
              <a:t>&gt;</a:t>
            </a:r>
          </a:p>
          <a:p>
            <a:pPr eaLnBrk="1" hangingPunct="1">
              <a:buFont typeface="Arial" charset="0"/>
              <a:buNone/>
            </a:pPr>
            <a:r>
              <a:rPr lang="en-IN" sz="1800" dirty="0" smtClean="0">
                <a:solidFill>
                  <a:srgbClr val="0070C0"/>
                </a:solidFill>
              </a:rPr>
              <a:t>&lt;app-hero-detail [hero]="</a:t>
            </a:r>
            <a:r>
              <a:rPr lang="en-IN" sz="1800" dirty="0" err="1" smtClean="0">
                <a:solidFill>
                  <a:srgbClr val="0070C0"/>
                </a:solidFill>
              </a:rPr>
              <a:t>selectedHero</a:t>
            </a:r>
            <a:r>
              <a:rPr lang="en-IN" sz="1800" dirty="0" smtClean="0">
                <a:solidFill>
                  <a:srgbClr val="0070C0"/>
                </a:solidFill>
              </a:rPr>
              <a:t>"&gt;&lt;/app-hero-detail&gt;</a:t>
            </a:r>
          </a:p>
          <a:p>
            <a:pPr eaLnBrk="1" hangingPunct="1">
              <a:buFont typeface="Arial" charset="0"/>
              <a:buNone/>
            </a:pPr>
            <a:r>
              <a:rPr lang="en-IN" sz="1800" dirty="0" smtClean="0">
                <a:solidFill>
                  <a:srgbClr val="0070C0"/>
                </a:solidFill>
              </a:rPr>
              <a:t>&lt;</a:t>
            </a:r>
            <a:r>
              <a:rPr lang="en-IN" sz="1800" dirty="0" err="1" smtClean="0">
                <a:solidFill>
                  <a:srgbClr val="0070C0"/>
                </a:solidFill>
              </a:rPr>
              <a:t>li</a:t>
            </a:r>
            <a:r>
              <a:rPr lang="en-IN" sz="1800" dirty="0" smtClean="0">
                <a:solidFill>
                  <a:srgbClr val="0070C0"/>
                </a:solidFill>
              </a:rPr>
              <a:t> (click)="</a:t>
            </a:r>
            <a:r>
              <a:rPr lang="en-IN" sz="1800" dirty="0" err="1" smtClean="0">
                <a:solidFill>
                  <a:srgbClr val="0070C0"/>
                </a:solidFill>
              </a:rPr>
              <a:t>selectHero</a:t>
            </a:r>
            <a:r>
              <a:rPr lang="en-IN" sz="1800" dirty="0" smtClean="0">
                <a:solidFill>
                  <a:srgbClr val="0070C0"/>
                </a:solidFill>
              </a:rPr>
              <a:t>(hero)"&gt;&lt;/</a:t>
            </a:r>
            <a:r>
              <a:rPr lang="en-IN" sz="1800" dirty="0" err="1" smtClean="0">
                <a:solidFill>
                  <a:srgbClr val="0070C0"/>
                </a:solidFill>
              </a:rPr>
              <a:t>li</a:t>
            </a:r>
            <a:r>
              <a:rPr lang="en-IN" sz="1800" dirty="0" smtClean="0">
                <a:solidFill>
                  <a:srgbClr val="0070C0"/>
                </a:solidFill>
              </a:rPr>
              <a:t>&gt;</a:t>
            </a:r>
          </a:p>
        </p:txBody>
      </p:sp>
      <p:pic>
        <p:nvPicPr>
          <p:cNvPr id="5" name="Picture 4" descr="property-binding.jpg"/>
          <p:cNvPicPr>
            <a:picLocks noChangeAspect="1"/>
          </p:cNvPicPr>
          <p:nvPr/>
        </p:nvPicPr>
        <p:blipFill>
          <a:blip r:embed="rId2"/>
          <a:stretch>
            <a:fillRect/>
          </a:stretch>
        </p:blipFill>
        <p:spPr>
          <a:xfrm>
            <a:off x="2000232" y="2714620"/>
            <a:ext cx="4643470" cy="32147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28596" y="0"/>
            <a:ext cx="8229600" cy="725470"/>
          </a:xfrm>
        </p:spPr>
        <p:txBody>
          <a:bodyPr/>
          <a:lstStyle/>
          <a:p>
            <a:pPr eaLnBrk="1" fontAlgn="auto" hangingPunct="1">
              <a:spcAft>
                <a:spcPts val="0"/>
              </a:spcAft>
              <a:defRPr/>
            </a:pPr>
            <a:r>
              <a:rPr lang="en-IN" sz="2400" u="sng" dirty="0" smtClean="0"/>
              <a:t>Directives</a:t>
            </a:r>
          </a:p>
        </p:txBody>
      </p:sp>
      <p:sp>
        <p:nvSpPr>
          <p:cNvPr id="20483" name="Content Placeholder 2"/>
          <p:cNvSpPr>
            <a:spLocks noGrp="1"/>
          </p:cNvSpPr>
          <p:nvPr>
            <p:ph idx="1"/>
          </p:nvPr>
        </p:nvSpPr>
        <p:spPr>
          <a:xfrm>
            <a:off x="457200" y="714356"/>
            <a:ext cx="8401080" cy="5594369"/>
          </a:xfrm>
        </p:spPr>
        <p:txBody>
          <a:bodyPr/>
          <a:lstStyle/>
          <a:p>
            <a:pPr eaLnBrk="1" hangingPunct="1">
              <a:buFont typeface="Arial" charset="0"/>
              <a:buNone/>
            </a:pPr>
            <a:r>
              <a:rPr lang="en-IN" sz="1800" dirty="0" smtClean="0">
                <a:solidFill>
                  <a:srgbClr val="002060"/>
                </a:solidFill>
              </a:rPr>
              <a:t>Directives</a:t>
            </a:r>
            <a:r>
              <a:rPr lang="en-IN" sz="1800" dirty="0" smtClean="0"/>
              <a:t> used for expanding the functionality of HTML elements. Three types of directives in  Angular are component directives, Structural Directive and Attribute directive.</a:t>
            </a:r>
          </a:p>
          <a:p>
            <a:pPr eaLnBrk="1" hangingPunct="1">
              <a:buFont typeface="Arial" charset="0"/>
              <a:buNone/>
            </a:pPr>
            <a:r>
              <a:rPr lang="en-IN" sz="1800" u="sng" dirty="0" smtClean="0">
                <a:solidFill>
                  <a:srgbClr val="002060"/>
                </a:solidFill>
              </a:rPr>
              <a:t>Component Directives</a:t>
            </a:r>
          </a:p>
          <a:p>
            <a:pPr eaLnBrk="1" hangingPunct="1">
              <a:buFont typeface="Arial" charset="0"/>
              <a:buNone/>
            </a:pPr>
            <a:r>
              <a:rPr lang="en-IN" sz="1800" dirty="0" smtClean="0"/>
              <a:t>These form the main class having details of how the component should be processed, instantiated and used at runtime.</a:t>
            </a:r>
          </a:p>
          <a:p>
            <a:pPr eaLnBrk="1" hangingPunct="1"/>
            <a:endParaRPr lang="en-IN" sz="1800" dirty="0" smtClean="0"/>
          </a:p>
          <a:p>
            <a:pPr eaLnBrk="1" hangingPunct="1">
              <a:buFont typeface="Arial" charset="0"/>
              <a:buNone/>
            </a:pPr>
            <a:r>
              <a:rPr lang="en-IN" sz="1800" u="sng" dirty="0" smtClean="0">
                <a:solidFill>
                  <a:srgbClr val="002060"/>
                </a:solidFill>
              </a:rPr>
              <a:t>Structural Directives</a:t>
            </a:r>
          </a:p>
          <a:p>
            <a:pPr eaLnBrk="1" hangingPunct="1">
              <a:buFont typeface="Arial" charset="0"/>
              <a:buNone/>
            </a:pPr>
            <a:r>
              <a:rPr lang="en-IN" sz="1800" dirty="0" smtClean="0"/>
              <a:t>Structural directives are responsible for HTML layout. They shape or reshape the DOM's </a:t>
            </a:r>
            <a:r>
              <a:rPr lang="en-IN" sz="1800" i="1" dirty="0" smtClean="0"/>
              <a:t>structure</a:t>
            </a:r>
            <a:r>
              <a:rPr lang="en-IN" sz="1800" dirty="0" smtClean="0"/>
              <a:t>, typically by adding, removing, or manipulating elements.</a:t>
            </a:r>
          </a:p>
          <a:p>
            <a:pPr eaLnBrk="1" hangingPunct="1">
              <a:buFont typeface="Arial" charset="0"/>
              <a:buNone/>
            </a:pPr>
            <a:r>
              <a:rPr lang="en-IN" sz="1800" dirty="0" smtClean="0"/>
              <a:t>E.g.  </a:t>
            </a:r>
            <a:r>
              <a:rPr lang="en-IN" sz="1800" dirty="0" smtClean="0">
                <a:solidFill>
                  <a:srgbClr val="0070C0"/>
                </a:solidFill>
              </a:rPr>
              <a:t>*</a:t>
            </a:r>
            <a:r>
              <a:rPr lang="en-IN" sz="1800" dirty="0" err="1" smtClean="0">
                <a:solidFill>
                  <a:srgbClr val="0070C0"/>
                </a:solidFill>
              </a:rPr>
              <a:t>ngIf</a:t>
            </a:r>
            <a:r>
              <a:rPr lang="en-IN" sz="1800" dirty="0" smtClean="0">
                <a:solidFill>
                  <a:srgbClr val="0070C0"/>
                </a:solidFill>
              </a:rPr>
              <a:t>,  *</a:t>
            </a:r>
            <a:r>
              <a:rPr lang="en-IN" sz="1800" dirty="0" err="1" smtClean="0">
                <a:solidFill>
                  <a:srgbClr val="0070C0"/>
                </a:solidFill>
              </a:rPr>
              <a:t>ngFor</a:t>
            </a:r>
            <a:r>
              <a:rPr lang="en-IN" sz="1800" dirty="0" smtClean="0">
                <a:solidFill>
                  <a:srgbClr val="0070C0"/>
                </a:solidFill>
              </a:rPr>
              <a:t>, and *</a:t>
            </a:r>
            <a:r>
              <a:rPr lang="en-IN" sz="1800" dirty="0" err="1" smtClean="0">
                <a:solidFill>
                  <a:srgbClr val="0070C0"/>
                </a:solidFill>
              </a:rPr>
              <a:t>ngSwitch</a:t>
            </a:r>
            <a:r>
              <a:rPr lang="en-IN" sz="1800" dirty="0" smtClean="0">
                <a:solidFill>
                  <a:srgbClr val="0070C0"/>
                </a:solidFill>
              </a:rPr>
              <a:t>.</a:t>
            </a:r>
          </a:p>
          <a:p>
            <a:pPr eaLnBrk="1" hangingPunct="1">
              <a:buFont typeface="Arial" charset="0"/>
              <a:buNone/>
            </a:pPr>
            <a:r>
              <a:rPr lang="en-IN" sz="1800" u="sng" dirty="0" smtClean="0">
                <a:solidFill>
                  <a:srgbClr val="002060"/>
                </a:solidFill>
              </a:rPr>
              <a:t>Attribute Directives</a:t>
            </a:r>
          </a:p>
          <a:p>
            <a:pPr eaLnBrk="1" hangingPunct="1">
              <a:buFont typeface="Arial" charset="0"/>
              <a:buNone/>
            </a:pPr>
            <a:r>
              <a:rPr lang="en-IN" sz="1800" dirty="0" smtClean="0"/>
              <a:t>An Attribute directive changes the appearance or behavior of a DOM element.</a:t>
            </a:r>
          </a:p>
          <a:p>
            <a:pPr eaLnBrk="1" hangingPunct="1">
              <a:buFont typeface="Arial" charset="0"/>
              <a:buNone/>
            </a:pPr>
            <a:r>
              <a:rPr lang="en-IN" sz="1800" dirty="0" smtClean="0"/>
              <a:t>E.g.  </a:t>
            </a:r>
            <a:r>
              <a:rPr lang="en-IN" sz="1800" dirty="0" smtClean="0">
                <a:solidFill>
                  <a:srgbClr val="0070C0"/>
                </a:solidFill>
              </a:rPr>
              <a:t>[</a:t>
            </a:r>
            <a:r>
              <a:rPr lang="en-IN" sz="1800" b="1" dirty="0" err="1" smtClean="0">
                <a:solidFill>
                  <a:srgbClr val="0070C0"/>
                </a:solidFill>
              </a:rPr>
              <a:t>ngStyle</a:t>
            </a:r>
            <a:r>
              <a:rPr lang="en-IN" sz="1800" b="1" dirty="0" smtClean="0">
                <a:solidFill>
                  <a:srgbClr val="0070C0"/>
                </a:solidFill>
              </a:rPr>
              <a:t>] , [</a:t>
            </a:r>
            <a:r>
              <a:rPr lang="en-IN" sz="1800" b="1" dirty="0" err="1" smtClean="0">
                <a:solidFill>
                  <a:srgbClr val="0070C0"/>
                </a:solidFill>
              </a:rPr>
              <a:t>ngClass</a:t>
            </a:r>
            <a:r>
              <a:rPr lang="en-IN" sz="1800" b="1" dirty="0" smtClean="0">
                <a:solidFill>
                  <a:srgbClr val="0070C0"/>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dirty="0" smtClean="0"/>
              <a:t>Table of contents</a:t>
            </a:r>
            <a:endParaRPr lang="en-IN" dirty="0"/>
          </a:p>
        </p:txBody>
      </p:sp>
      <p:sp>
        <p:nvSpPr>
          <p:cNvPr id="4099" name="Content Placeholder 2"/>
          <p:cNvSpPr>
            <a:spLocks noGrp="1"/>
          </p:cNvSpPr>
          <p:nvPr>
            <p:ph idx="1"/>
          </p:nvPr>
        </p:nvSpPr>
        <p:spPr>
          <a:xfrm>
            <a:off x="457200" y="1357313"/>
            <a:ext cx="8229600" cy="5357812"/>
          </a:xfrm>
        </p:spPr>
        <p:txBody>
          <a:bodyPr/>
          <a:lstStyle/>
          <a:p>
            <a:pPr eaLnBrk="1" hangingPunct="1"/>
            <a:r>
              <a:rPr lang="en-IN" sz="1800" u="sng" dirty="0" smtClean="0">
                <a:hlinkClick r:id="rId2" action="ppaction://hlinksldjump"/>
              </a:rPr>
              <a:t>Introduction to Angular concepts</a:t>
            </a:r>
            <a:endParaRPr lang="en-IN" sz="1800" u="sng" dirty="0" smtClean="0"/>
          </a:p>
          <a:p>
            <a:pPr eaLnBrk="1" hangingPunct="1"/>
            <a:r>
              <a:rPr lang="en-IN" sz="1800" u="sng" dirty="0" smtClean="0">
                <a:hlinkClick r:id="rId3" action="ppaction://hlinksldjump"/>
              </a:rPr>
              <a:t>Node.js /npm concept</a:t>
            </a:r>
            <a:endParaRPr lang="en-IN" sz="1800" u="sng" dirty="0" smtClean="0"/>
          </a:p>
          <a:p>
            <a:pPr eaLnBrk="1" hangingPunct="1"/>
            <a:r>
              <a:rPr lang="en-IN" sz="1800" u="sng" dirty="0" smtClean="0">
                <a:hlinkClick r:id="rId4" action="ppaction://hlinksldjump"/>
              </a:rPr>
              <a:t>Node.js and npm setup</a:t>
            </a:r>
            <a:endParaRPr lang="en-IN" sz="1800" u="sng" dirty="0" smtClean="0"/>
          </a:p>
          <a:p>
            <a:pPr eaLnBrk="1" hangingPunct="1"/>
            <a:r>
              <a:rPr lang="en-IN" sz="1800" u="sng" dirty="0" smtClean="0">
                <a:hlinkClick r:id="rId5" action="ppaction://hlinksldjump"/>
              </a:rPr>
              <a:t>Modules</a:t>
            </a:r>
            <a:endParaRPr lang="en-IN" sz="1800" u="sng" dirty="0" smtClean="0"/>
          </a:p>
          <a:p>
            <a:pPr eaLnBrk="1" hangingPunct="1"/>
            <a:r>
              <a:rPr lang="en-IN" sz="1800" u="sng" dirty="0" smtClean="0">
                <a:hlinkClick r:id="rId6" action="ppaction://hlinksldjump"/>
              </a:rPr>
              <a:t>Components &amp; Metadata</a:t>
            </a:r>
            <a:endParaRPr lang="en-IN" sz="1800" u="sng" dirty="0" smtClean="0"/>
          </a:p>
          <a:p>
            <a:pPr eaLnBrk="1" hangingPunct="1"/>
            <a:r>
              <a:rPr lang="en-IN" sz="1800" u="sng" dirty="0" smtClean="0">
                <a:hlinkClick r:id="rId7" action="ppaction://hlinksldjump"/>
              </a:rPr>
              <a:t>Data binding</a:t>
            </a:r>
            <a:endParaRPr lang="en-IN" sz="1800" u="sng" dirty="0" smtClean="0"/>
          </a:p>
          <a:p>
            <a:pPr eaLnBrk="1" hangingPunct="1"/>
            <a:r>
              <a:rPr lang="en-IN" sz="1800" u="sng" dirty="0" smtClean="0">
                <a:hlinkClick r:id="rId8" action="ppaction://hlinksldjump"/>
              </a:rPr>
              <a:t>Directives</a:t>
            </a:r>
            <a:endParaRPr lang="en-IN" sz="1800" u="sng" dirty="0" smtClean="0"/>
          </a:p>
          <a:p>
            <a:pPr eaLnBrk="1" hangingPunct="1"/>
            <a:r>
              <a:rPr lang="en-IN" sz="1800" u="sng" dirty="0" smtClean="0">
                <a:hlinkClick r:id="rId9" action="ppaction://hlinksldjump"/>
              </a:rPr>
              <a:t>Pipes</a:t>
            </a:r>
            <a:endParaRPr lang="en-IN" sz="1800" u="sng" dirty="0" smtClean="0"/>
          </a:p>
          <a:p>
            <a:pPr eaLnBrk="1" hangingPunct="1"/>
            <a:r>
              <a:rPr lang="en-IN" sz="1800" u="sng" dirty="0" smtClean="0">
                <a:hlinkClick r:id="rId10" action="ppaction://hlinksldjump"/>
              </a:rPr>
              <a:t>Routing and Navigation</a:t>
            </a:r>
            <a:endParaRPr lang="en-IN" sz="1800" u="sng" dirty="0" smtClean="0"/>
          </a:p>
          <a:p>
            <a:pPr eaLnBrk="1" hangingPunct="1"/>
            <a:r>
              <a:rPr lang="en-IN" sz="1800" u="sng" dirty="0" smtClean="0">
                <a:hlinkClick r:id="rId11" action="ppaction://hlinksldjump"/>
              </a:rPr>
              <a:t>Template Driven Form</a:t>
            </a:r>
            <a:endParaRPr lang="en-IN" sz="1800" u="sng" dirty="0" smtClean="0"/>
          </a:p>
          <a:p>
            <a:pPr eaLnBrk="1" hangingPunct="1"/>
            <a:r>
              <a:rPr lang="en-IN" sz="1800" u="sng" dirty="0" smtClean="0">
                <a:hlinkClick r:id="rId12" action="ppaction://hlinksldjump"/>
              </a:rPr>
              <a:t>Model Driven Form/Reactive Forms</a:t>
            </a:r>
            <a:endParaRPr lang="en-IN" sz="1800" u="sng" dirty="0" smtClean="0"/>
          </a:p>
          <a:p>
            <a:pPr eaLnBrk="1" hangingPunct="1"/>
            <a:r>
              <a:rPr lang="en-IN" sz="1800" u="sng" dirty="0" smtClean="0">
                <a:hlinkClick r:id="rId13" action="ppaction://hlinksldjump"/>
              </a:rPr>
              <a:t>Services</a:t>
            </a:r>
            <a:endParaRPr lang="en-IN" sz="1800" u="sng" dirty="0" smtClean="0"/>
          </a:p>
          <a:p>
            <a:pPr eaLnBrk="1" hangingPunct="1"/>
            <a:r>
              <a:rPr lang="en-IN" sz="1800" u="sng" dirty="0" smtClean="0">
                <a:hlinkClick r:id="rId14" action="ppaction://hlinksldjump"/>
              </a:rPr>
              <a:t>RxJs Basics</a:t>
            </a:r>
            <a:endParaRPr lang="en-IN" sz="1800" u="sng" dirty="0" smtClean="0"/>
          </a:p>
          <a:p>
            <a:pPr eaLnBrk="1" hangingPunct="1"/>
            <a:r>
              <a:rPr lang="en-IN" sz="1800" u="sng" dirty="0" smtClean="0">
                <a:hlinkClick r:id="rId15" action="ppaction://hlinksldjump"/>
              </a:rPr>
              <a:t>Component Interactions</a:t>
            </a:r>
            <a:endParaRPr lang="en-IN" sz="1800" u="sng" dirty="0" smtClean="0"/>
          </a:p>
          <a:p>
            <a:pPr eaLnBrk="1" hangingPunct="1"/>
            <a:r>
              <a:rPr lang="en-IN" sz="1800" u="sng" dirty="0" smtClean="0">
                <a:hlinkClick r:id="rId16" action="ppaction://hlinksldjump"/>
              </a:rPr>
              <a:t>Use of 3rd Party library</a:t>
            </a:r>
            <a:endParaRPr lang="en-IN" sz="1800" u="sng" dirty="0" smtClean="0"/>
          </a:p>
          <a:p>
            <a:pPr eaLnBrk="1" hangingPunct="1"/>
            <a:r>
              <a:rPr lang="en-IN" sz="1800" u="sng" dirty="0" smtClean="0">
                <a:hlinkClick r:id="rId17" action="ppaction://hlinksldjump"/>
              </a:rPr>
              <a:t>References</a:t>
            </a:r>
            <a:endParaRPr lang="en-IN" sz="1800" u="sng" dirty="0" smtClean="0"/>
          </a:p>
          <a:p>
            <a:pPr eaLnBrk="1" hangingPunct="1"/>
            <a:endParaRPr lang="en-IN"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5720" y="0"/>
            <a:ext cx="8229600" cy="796908"/>
          </a:xfrm>
        </p:spPr>
        <p:txBody>
          <a:bodyPr/>
          <a:lstStyle/>
          <a:p>
            <a:pPr eaLnBrk="1" fontAlgn="auto" hangingPunct="1">
              <a:spcAft>
                <a:spcPts val="0"/>
              </a:spcAft>
              <a:defRPr/>
            </a:pPr>
            <a:r>
              <a:rPr lang="en-IN" sz="2400" u="sng" dirty="0" smtClean="0"/>
              <a:t>Directives</a:t>
            </a:r>
            <a:endParaRPr lang="en-IN" sz="2400" dirty="0" smtClean="0"/>
          </a:p>
        </p:txBody>
      </p:sp>
      <p:sp>
        <p:nvSpPr>
          <p:cNvPr id="21507" name="Content Placeholder 2"/>
          <p:cNvSpPr>
            <a:spLocks noGrp="1"/>
          </p:cNvSpPr>
          <p:nvPr>
            <p:ph idx="1"/>
          </p:nvPr>
        </p:nvSpPr>
        <p:spPr>
          <a:xfrm>
            <a:off x="457200" y="714356"/>
            <a:ext cx="8401080" cy="5857894"/>
          </a:xfrm>
        </p:spPr>
        <p:txBody>
          <a:bodyPr/>
          <a:lstStyle/>
          <a:p>
            <a:pPr eaLnBrk="1" hangingPunct="1">
              <a:buFont typeface="Arial" charset="0"/>
              <a:buNone/>
            </a:pPr>
            <a:r>
              <a:rPr lang="en-IN" sz="1800" u="sng" dirty="0" smtClean="0">
                <a:solidFill>
                  <a:srgbClr val="002060"/>
                </a:solidFill>
              </a:rPr>
              <a:t>Built-in directives</a:t>
            </a:r>
          </a:p>
          <a:p>
            <a:pPr eaLnBrk="1" hangingPunct="1"/>
            <a:r>
              <a:rPr lang="en-IN" sz="1800" dirty="0" err="1" smtClean="0"/>
              <a:t>NgClass</a:t>
            </a:r>
            <a:r>
              <a:rPr lang="en-IN" sz="1800" dirty="0" smtClean="0"/>
              <a:t>—adds and removes a set of CSS classes.</a:t>
            </a:r>
          </a:p>
          <a:p>
            <a:pPr eaLnBrk="1" hangingPunct="1"/>
            <a:r>
              <a:rPr lang="en-IN" sz="1800" dirty="0" err="1" smtClean="0"/>
              <a:t>NgStyle</a:t>
            </a:r>
            <a:r>
              <a:rPr lang="en-IN" sz="1800" dirty="0" smtClean="0"/>
              <a:t>—adds and removes a set of HTML styles.</a:t>
            </a:r>
          </a:p>
          <a:p>
            <a:pPr eaLnBrk="1" hangingPunct="1"/>
            <a:r>
              <a:rPr lang="en-IN" sz="1800" dirty="0" err="1" smtClean="0"/>
              <a:t>NgModel</a:t>
            </a:r>
            <a:r>
              <a:rPr lang="en-IN" sz="1800" dirty="0" smtClean="0"/>
              <a:t>—adds two-way data binding to an HTML form element.</a:t>
            </a:r>
          </a:p>
          <a:p>
            <a:pPr eaLnBrk="1" hangingPunct="1">
              <a:buFont typeface="Arial" charset="0"/>
              <a:buNone/>
            </a:pPr>
            <a:endParaRPr lang="en-IN" sz="1800" dirty="0" smtClean="0"/>
          </a:p>
          <a:p>
            <a:pPr eaLnBrk="1" hangingPunct="1">
              <a:buFont typeface="Arial" charset="0"/>
              <a:buNone/>
            </a:pPr>
            <a:r>
              <a:rPr lang="en-IN" sz="1800" u="sng" dirty="0" smtClean="0">
                <a:solidFill>
                  <a:srgbClr val="002060"/>
                </a:solidFill>
              </a:rPr>
              <a:t>How to Create Custom Directives?</a:t>
            </a:r>
          </a:p>
          <a:p>
            <a:pPr eaLnBrk="1" hangingPunct="1">
              <a:buFont typeface="Arial" charset="0"/>
              <a:buNone/>
            </a:pPr>
            <a:r>
              <a:rPr lang="en-IN" sz="1800" dirty="0" smtClean="0"/>
              <a:t>In this section, we will discuss about Custom Directives to be used in components. </a:t>
            </a:r>
          </a:p>
          <a:p>
            <a:pPr eaLnBrk="1" hangingPunct="1">
              <a:buFont typeface="Arial" charset="0"/>
              <a:buNone/>
            </a:pPr>
            <a:r>
              <a:rPr lang="en-IN" sz="1800" dirty="0" smtClean="0"/>
              <a:t>Custom directives are created by us and are not standard.</a:t>
            </a:r>
          </a:p>
          <a:p>
            <a:pPr eaLnBrk="1" hangingPunct="1">
              <a:buFont typeface="Arial" charset="0"/>
              <a:buNone/>
            </a:pPr>
            <a:r>
              <a:rPr lang="en-IN" sz="1800" dirty="0" smtClean="0"/>
              <a:t>Let us see how to create the custom directive. We will create the directive using the command line. The command to create the directive using the command line is −</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ng generate directive highlight</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&lt;p </a:t>
            </a:r>
            <a:r>
              <a:rPr lang="en-IN" sz="1800" dirty="0" err="1" smtClean="0">
                <a:solidFill>
                  <a:srgbClr val="0070C0"/>
                </a:solidFill>
              </a:rPr>
              <a:t>appHighlight</a:t>
            </a:r>
            <a:r>
              <a:rPr lang="en-IN" sz="1800" dirty="0" smtClean="0">
                <a:solidFill>
                  <a:srgbClr val="0070C0"/>
                </a:solidFill>
              </a:rPr>
              <a:t>&gt;Highlight me!&lt;/p&gt;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14290"/>
            <a:ext cx="8229600" cy="368280"/>
          </a:xfrm>
        </p:spPr>
        <p:txBody>
          <a:bodyPr>
            <a:normAutofit fontScale="90000"/>
          </a:bodyPr>
          <a:lstStyle/>
          <a:p>
            <a:pPr eaLnBrk="1" fontAlgn="auto" hangingPunct="1">
              <a:spcAft>
                <a:spcPts val="0"/>
              </a:spcAft>
              <a:defRPr/>
            </a:pPr>
            <a:r>
              <a:rPr lang="en-IN" sz="2400" u="sng" dirty="0" smtClean="0"/>
              <a:t>Directives</a:t>
            </a:r>
            <a:endParaRPr lang="en-IN" sz="2400" dirty="0" smtClean="0"/>
          </a:p>
        </p:txBody>
      </p:sp>
      <p:sp>
        <p:nvSpPr>
          <p:cNvPr id="22531" name="Content Placeholder 2"/>
          <p:cNvSpPr>
            <a:spLocks noGrp="1"/>
          </p:cNvSpPr>
          <p:nvPr>
            <p:ph idx="1"/>
          </p:nvPr>
        </p:nvSpPr>
        <p:spPr>
          <a:xfrm>
            <a:off x="428625" y="928688"/>
            <a:ext cx="8229600" cy="5929312"/>
          </a:xfrm>
        </p:spPr>
        <p:txBody>
          <a:bodyPr/>
          <a:lstStyle/>
          <a:p>
            <a:pPr eaLnBrk="1" hangingPunct="1">
              <a:buFont typeface="Arial" charset="0"/>
              <a:buNone/>
            </a:pPr>
            <a:r>
              <a:rPr lang="en-IN" sz="1600" smtClean="0">
                <a:solidFill>
                  <a:srgbClr val="0070C0"/>
                </a:solidFill>
              </a:rPr>
              <a:t>import { Directive, ElementRef, HostListener } from '@angular/core';</a:t>
            </a:r>
          </a:p>
          <a:p>
            <a:pPr eaLnBrk="1" hangingPunct="1">
              <a:buFont typeface="Arial" charset="0"/>
              <a:buNone/>
            </a:pPr>
            <a:endParaRPr lang="en-IN" sz="1600" smtClean="0">
              <a:solidFill>
                <a:srgbClr val="0070C0"/>
              </a:solidFill>
            </a:endParaRPr>
          </a:p>
          <a:p>
            <a:pPr eaLnBrk="1" hangingPunct="1">
              <a:buFont typeface="Arial" charset="0"/>
              <a:buNone/>
            </a:pPr>
            <a:r>
              <a:rPr lang="en-IN" sz="1600" smtClean="0">
                <a:solidFill>
                  <a:srgbClr val="0070C0"/>
                </a:solidFill>
              </a:rPr>
              <a:t>@Directive({</a:t>
            </a:r>
          </a:p>
          <a:p>
            <a:pPr eaLnBrk="1" hangingPunct="1">
              <a:buFont typeface="Arial" charset="0"/>
              <a:buNone/>
            </a:pPr>
            <a:r>
              <a:rPr lang="en-IN" sz="1600" smtClean="0">
                <a:solidFill>
                  <a:srgbClr val="0070C0"/>
                </a:solidFill>
              </a:rPr>
              <a:t>  selector: '[appHighlight]'</a:t>
            </a:r>
          </a:p>
          <a:p>
            <a:pPr eaLnBrk="1" hangingPunct="1">
              <a:buFont typeface="Arial" charset="0"/>
              <a:buNone/>
            </a:pPr>
            <a:r>
              <a:rPr lang="en-IN" sz="1600" smtClean="0">
                <a:solidFill>
                  <a:srgbClr val="0070C0"/>
                </a:solidFill>
              </a:rPr>
              <a:t>})</a:t>
            </a:r>
          </a:p>
          <a:p>
            <a:pPr eaLnBrk="1" hangingPunct="1">
              <a:buFont typeface="Arial" charset="0"/>
              <a:buNone/>
            </a:pPr>
            <a:r>
              <a:rPr lang="en-IN" sz="1600" smtClean="0">
                <a:solidFill>
                  <a:srgbClr val="0070C0"/>
                </a:solidFill>
              </a:rPr>
              <a:t>export class HighlightDirective {</a:t>
            </a:r>
          </a:p>
          <a:p>
            <a:pPr eaLnBrk="1" hangingPunct="1">
              <a:buFont typeface="Arial" charset="0"/>
              <a:buNone/>
            </a:pPr>
            <a:r>
              <a:rPr lang="en-IN" sz="1600" smtClean="0">
                <a:solidFill>
                  <a:srgbClr val="0070C0"/>
                </a:solidFill>
              </a:rPr>
              <a:t>  constructor(private el: ElementRef) { }</a:t>
            </a:r>
          </a:p>
          <a:p>
            <a:pPr eaLnBrk="1" hangingPunct="1">
              <a:buFont typeface="Arial" charset="0"/>
              <a:buNone/>
            </a:pPr>
            <a:endParaRPr lang="en-IN" sz="1600" smtClean="0">
              <a:solidFill>
                <a:srgbClr val="0070C0"/>
              </a:solidFill>
            </a:endParaRPr>
          </a:p>
          <a:p>
            <a:pPr eaLnBrk="1" hangingPunct="1">
              <a:buFont typeface="Arial" charset="0"/>
              <a:buNone/>
            </a:pPr>
            <a:r>
              <a:rPr lang="en-IN" sz="1600" smtClean="0">
                <a:solidFill>
                  <a:srgbClr val="0070C0"/>
                </a:solidFill>
              </a:rPr>
              <a:t>  @HostListener('mouseenter') onMouseEnter() {</a:t>
            </a:r>
          </a:p>
          <a:p>
            <a:pPr eaLnBrk="1" hangingPunct="1">
              <a:buFont typeface="Arial" charset="0"/>
              <a:buNone/>
            </a:pPr>
            <a:r>
              <a:rPr lang="en-IN" sz="1600" smtClean="0">
                <a:solidFill>
                  <a:srgbClr val="0070C0"/>
                </a:solidFill>
              </a:rPr>
              <a:t>    this.highlight('yellow');</a:t>
            </a:r>
          </a:p>
          <a:p>
            <a:pPr eaLnBrk="1" hangingPunct="1">
              <a:buFont typeface="Arial" charset="0"/>
              <a:buNone/>
            </a:pPr>
            <a:r>
              <a:rPr lang="en-IN" sz="1600" smtClean="0">
                <a:solidFill>
                  <a:srgbClr val="0070C0"/>
                </a:solidFill>
              </a:rPr>
              <a:t>  }</a:t>
            </a:r>
          </a:p>
          <a:p>
            <a:pPr eaLnBrk="1" hangingPunct="1">
              <a:buFont typeface="Arial" charset="0"/>
              <a:buNone/>
            </a:pPr>
            <a:endParaRPr lang="en-IN" sz="1600" smtClean="0">
              <a:solidFill>
                <a:srgbClr val="0070C0"/>
              </a:solidFill>
            </a:endParaRPr>
          </a:p>
          <a:p>
            <a:pPr eaLnBrk="1" hangingPunct="1">
              <a:buFont typeface="Arial" charset="0"/>
              <a:buNone/>
            </a:pPr>
            <a:r>
              <a:rPr lang="en-IN" sz="1600" smtClean="0">
                <a:solidFill>
                  <a:srgbClr val="0070C0"/>
                </a:solidFill>
              </a:rPr>
              <a:t>  @HostListener('mouseleave') onMouseLeave() {</a:t>
            </a:r>
          </a:p>
          <a:p>
            <a:pPr eaLnBrk="1" hangingPunct="1">
              <a:buFont typeface="Arial" charset="0"/>
              <a:buNone/>
            </a:pPr>
            <a:r>
              <a:rPr lang="en-IN" sz="1600" smtClean="0">
                <a:solidFill>
                  <a:srgbClr val="0070C0"/>
                </a:solidFill>
              </a:rPr>
              <a:t>    this.highlight(null);</a:t>
            </a:r>
          </a:p>
          <a:p>
            <a:pPr eaLnBrk="1" hangingPunct="1">
              <a:buFont typeface="Arial" charset="0"/>
              <a:buNone/>
            </a:pPr>
            <a:r>
              <a:rPr lang="en-IN" sz="1600" smtClean="0">
                <a:solidFill>
                  <a:srgbClr val="0070C0"/>
                </a:solidFill>
              </a:rPr>
              <a:t>  }</a:t>
            </a:r>
          </a:p>
          <a:p>
            <a:pPr eaLnBrk="1" hangingPunct="1">
              <a:buFont typeface="Arial" charset="0"/>
              <a:buNone/>
            </a:pPr>
            <a:endParaRPr lang="en-IN" sz="1600" smtClean="0">
              <a:solidFill>
                <a:srgbClr val="0070C0"/>
              </a:solidFill>
            </a:endParaRPr>
          </a:p>
          <a:p>
            <a:pPr eaLnBrk="1" hangingPunct="1">
              <a:buFont typeface="Arial" charset="0"/>
              <a:buNone/>
            </a:pPr>
            <a:r>
              <a:rPr lang="en-IN" sz="1600" smtClean="0">
                <a:solidFill>
                  <a:srgbClr val="0070C0"/>
                </a:solidFill>
              </a:rPr>
              <a:t>  private highlight(color: string) {</a:t>
            </a:r>
          </a:p>
          <a:p>
            <a:pPr eaLnBrk="1" hangingPunct="1">
              <a:buFont typeface="Arial" charset="0"/>
              <a:buNone/>
            </a:pPr>
            <a:r>
              <a:rPr lang="en-IN" sz="1600" smtClean="0">
                <a:solidFill>
                  <a:srgbClr val="0070C0"/>
                </a:solidFill>
              </a:rPr>
              <a:t>    this.el.nativeElement.style.backgroundColor = color;</a:t>
            </a:r>
          </a:p>
          <a:p>
            <a:pPr eaLnBrk="1" hangingPunct="1">
              <a:buFont typeface="Arial" charset="0"/>
              <a:buNone/>
            </a:pPr>
            <a:r>
              <a:rPr lang="en-IN" sz="1600" smtClean="0">
                <a:solidFill>
                  <a:srgbClr val="0070C0"/>
                </a:solidFill>
              </a:rPr>
              <a:t>  }</a:t>
            </a:r>
          </a:p>
          <a:p>
            <a:pPr eaLnBrk="1" hangingPunct="1">
              <a:buFont typeface="Arial" charset="0"/>
              <a:buNone/>
            </a:pPr>
            <a:r>
              <a:rPr lang="en-IN" sz="1600" smtClean="0">
                <a:solidFill>
                  <a:srgbClr val="0070C0"/>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28596" y="0"/>
            <a:ext cx="8229600" cy="511156"/>
          </a:xfrm>
        </p:spPr>
        <p:txBody>
          <a:bodyPr/>
          <a:lstStyle/>
          <a:p>
            <a:pPr eaLnBrk="1" fontAlgn="auto" hangingPunct="1">
              <a:spcAft>
                <a:spcPts val="0"/>
              </a:spcAft>
              <a:defRPr/>
            </a:pPr>
            <a:r>
              <a:rPr lang="en-IN" sz="2400" u="sng" dirty="0" smtClean="0"/>
              <a:t>Pipes</a:t>
            </a:r>
          </a:p>
        </p:txBody>
      </p:sp>
      <p:sp>
        <p:nvSpPr>
          <p:cNvPr id="23555" name="Content Placeholder 2"/>
          <p:cNvSpPr>
            <a:spLocks noGrp="1"/>
          </p:cNvSpPr>
          <p:nvPr>
            <p:ph idx="1"/>
          </p:nvPr>
        </p:nvSpPr>
        <p:spPr>
          <a:xfrm>
            <a:off x="457200" y="571480"/>
            <a:ext cx="8472518" cy="5737245"/>
          </a:xfrm>
        </p:spPr>
        <p:txBody>
          <a:bodyPr/>
          <a:lstStyle/>
          <a:p>
            <a:pPr eaLnBrk="1" hangingPunct="1">
              <a:buFont typeface="Arial" charset="0"/>
              <a:buNone/>
            </a:pPr>
            <a:r>
              <a:rPr lang="en-IN" sz="1800" dirty="0" smtClean="0">
                <a:solidFill>
                  <a:srgbClr val="002060"/>
                </a:solidFill>
              </a:rPr>
              <a:t>Pipes</a:t>
            </a:r>
            <a:r>
              <a:rPr lang="en-IN" sz="1800" dirty="0" smtClean="0"/>
              <a:t> are a useful feature in Angular. They are a simple way to transform values in an Angular template. A pipe takes in a value or values and then returns a value..</a:t>
            </a:r>
          </a:p>
          <a:p>
            <a:pPr eaLnBrk="1" hangingPunct="1"/>
            <a:endParaRPr lang="en-IN" sz="1800" dirty="0" smtClean="0"/>
          </a:p>
          <a:p>
            <a:pPr eaLnBrk="1" hangingPunct="1">
              <a:buFont typeface="Arial" charset="0"/>
              <a:buNone/>
            </a:pPr>
            <a:r>
              <a:rPr lang="en-IN" sz="1800" dirty="0" smtClean="0"/>
              <a:t>The following are commonly used built-in pipes for data formatting:</a:t>
            </a:r>
          </a:p>
          <a:p>
            <a:pPr eaLnBrk="1" hangingPunct="1">
              <a:buFont typeface="Arial" charset="0"/>
              <a:buNone/>
            </a:pPr>
            <a:r>
              <a:rPr lang="en-IN" sz="1800" dirty="0" err="1" smtClean="0">
                <a:solidFill>
                  <a:srgbClr val="0070C0"/>
                </a:solidFill>
              </a:rPr>
              <a:t>DatePipe</a:t>
            </a:r>
            <a:r>
              <a:rPr lang="en-IN" sz="1800" dirty="0" smtClean="0"/>
              <a:t>: Formats a date value according to locale rules.</a:t>
            </a:r>
          </a:p>
          <a:p>
            <a:pPr eaLnBrk="1" hangingPunct="1">
              <a:buFont typeface="Arial" charset="0"/>
              <a:buNone/>
            </a:pPr>
            <a:r>
              <a:rPr lang="en-IN" sz="1800" dirty="0" err="1" smtClean="0">
                <a:solidFill>
                  <a:srgbClr val="0070C0"/>
                </a:solidFill>
              </a:rPr>
              <a:t>UpperCasePipe</a:t>
            </a:r>
            <a:r>
              <a:rPr lang="en-IN" sz="1800" dirty="0" smtClean="0"/>
              <a:t>: Transforms text to all upper case.</a:t>
            </a:r>
          </a:p>
          <a:p>
            <a:pPr eaLnBrk="1" hangingPunct="1">
              <a:buFont typeface="Arial" charset="0"/>
              <a:buNone/>
            </a:pPr>
            <a:r>
              <a:rPr lang="en-IN" sz="1800" dirty="0" err="1" smtClean="0">
                <a:solidFill>
                  <a:srgbClr val="0070C0"/>
                </a:solidFill>
              </a:rPr>
              <a:t>LowerCasePipe</a:t>
            </a:r>
            <a:r>
              <a:rPr lang="en-IN" sz="1800" dirty="0" smtClean="0"/>
              <a:t>: Transforms text to all lower case.</a:t>
            </a:r>
          </a:p>
          <a:p>
            <a:pPr eaLnBrk="1" hangingPunct="1">
              <a:buFont typeface="Arial" charset="0"/>
              <a:buNone/>
            </a:pPr>
            <a:r>
              <a:rPr lang="en-IN" sz="1800" dirty="0" err="1" smtClean="0">
                <a:solidFill>
                  <a:srgbClr val="0070C0"/>
                </a:solidFill>
              </a:rPr>
              <a:t>CurrencyPipe</a:t>
            </a:r>
            <a:r>
              <a:rPr lang="en-IN" sz="1800" dirty="0" smtClean="0"/>
              <a:t>: Transforms a number to a currency string, formatted according to locale rules.</a:t>
            </a:r>
          </a:p>
          <a:p>
            <a:pPr eaLnBrk="1" hangingPunct="1">
              <a:buFont typeface="Arial" charset="0"/>
              <a:buNone/>
            </a:pPr>
            <a:r>
              <a:rPr lang="en-IN" sz="1800" dirty="0" err="1" smtClean="0">
                <a:solidFill>
                  <a:srgbClr val="0070C0"/>
                </a:solidFill>
              </a:rPr>
              <a:t>DecimalPipe</a:t>
            </a:r>
            <a:r>
              <a:rPr lang="en-IN" sz="1800" dirty="0" smtClean="0">
                <a:solidFill>
                  <a:srgbClr val="0070C0"/>
                </a:solidFill>
              </a:rPr>
              <a:t>: </a:t>
            </a:r>
            <a:r>
              <a:rPr lang="en-IN" sz="1800" dirty="0" smtClean="0"/>
              <a:t>Transforms a number into a string with a decimal point, formatted according to locale rules.</a:t>
            </a:r>
          </a:p>
          <a:p>
            <a:pPr eaLnBrk="1" hangingPunct="1">
              <a:buFont typeface="Arial" charset="0"/>
              <a:buNone/>
            </a:pPr>
            <a:r>
              <a:rPr lang="en-IN" sz="1800" dirty="0" err="1" smtClean="0">
                <a:solidFill>
                  <a:srgbClr val="0070C0"/>
                </a:solidFill>
              </a:rPr>
              <a:t>PercentPipe</a:t>
            </a:r>
            <a:r>
              <a:rPr lang="en-IN" sz="1800" dirty="0" smtClean="0">
                <a:solidFill>
                  <a:srgbClr val="0070C0"/>
                </a:solidFill>
              </a:rPr>
              <a:t>: </a:t>
            </a:r>
            <a:r>
              <a:rPr lang="en-IN" sz="1800" dirty="0" smtClean="0"/>
              <a:t>Transforms a number to a percentage string, formatted according to locale rules.</a:t>
            </a:r>
          </a:p>
          <a:p>
            <a:pPr eaLnBrk="1" hangingPunct="1">
              <a:buFont typeface="Arial" charset="0"/>
              <a:buNone/>
            </a:pPr>
            <a:r>
              <a:rPr lang="en-IN" sz="1800" dirty="0" err="1" smtClean="0">
                <a:solidFill>
                  <a:srgbClr val="0070C0"/>
                </a:solidFill>
              </a:rPr>
              <a:t>Jsonpipe</a:t>
            </a:r>
            <a:r>
              <a:rPr lang="en-IN" sz="1800" dirty="0" smtClean="0">
                <a:solidFill>
                  <a:srgbClr val="0070C0"/>
                </a:solidFill>
              </a:rPr>
              <a:t> </a:t>
            </a:r>
            <a:r>
              <a:rPr lang="en-IN" sz="1800" dirty="0" smtClean="0"/>
              <a:t>: Converts a value into its JSON-format representation. Useful for debugging.</a:t>
            </a:r>
          </a:p>
          <a:p>
            <a:pPr eaLnBrk="1" hangingPunct="1">
              <a:buFont typeface="Arial" charset="0"/>
              <a:buNone/>
            </a:pPr>
            <a:r>
              <a:rPr lang="en-IN" sz="1800" dirty="0" err="1" smtClean="0">
                <a:solidFill>
                  <a:srgbClr val="0070C0"/>
                </a:solidFill>
              </a:rPr>
              <a:t>Slicepipe</a:t>
            </a:r>
            <a:r>
              <a:rPr lang="en-IN" sz="1800" dirty="0" smtClean="0">
                <a:solidFill>
                  <a:srgbClr val="0070C0"/>
                </a:solidFill>
              </a:rPr>
              <a:t>: </a:t>
            </a:r>
            <a:r>
              <a:rPr lang="en-IN" sz="1800" dirty="0" smtClean="0"/>
              <a:t>Creates a new Array or String containing a subset (slice) of the elements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34" y="0"/>
            <a:ext cx="8229600" cy="500042"/>
          </a:xfrm>
        </p:spPr>
        <p:txBody>
          <a:bodyPr/>
          <a:lstStyle/>
          <a:p>
            <a:pPr eaLnBrk="1" fontAlgn="auto" hangingPunct="1">
              <a:spcAft>
                <a:spcPts val="0"/>
              </a:spcAft>
              <a:defRPr/>
            </a:pPr>
            <a:r>
              <a:rPr lang="en-IN" sz="2400" u="sng" dirty="0" smtClean="0"/>
              <a:t>Pipes</a:t>
            </a:r>
            <a:endParaRPr lang="en-IN" sz="2400" dirty="0" smtClean="0"/>
          </a:p>
        </p:txBody>
      </p:sp>
      <p:sp>
        <p:nvSpPr>
          <p:cNvPr id="24579" name="Content Placeholder 2"/>
          <p:cNvSpPr>
            <a:spLocks noGrp="1"/>
          </p:cNvSpPr>
          <p:nvPr>
            <p:ph idx="1"/>
          </p:nvPr>
        </p:nvSpPr>
        <p:spPr>
          <a:xfrm>
            <a:off x="428625" y="642918"/>
            <a:ext cx="8229600" cy="6215081"/>
          </a:xfrm>
        </p:spPr>
        <p:txBody>
          <a:bodyPr/>
          <a:lstStyle/>
          <a:p>
            <a:pPr eaLnBrk="1" hangingPunct="1">
              <a:buFont typeface="Arial" charset="0"/>
              <a:buNone/>
            </a:pPr>
            <a:r>
              <a:rPr lang="en-IN" sz="1600" u="sng" dirty="0" smtClean="0">
                <a:solidFill>
                  <a:srgbClr val="002060"/>
                </a:solidFill>
              </a:rPr>
              <a:t>How to Create a Custom Pipe?</a:t>
            </a:r>
          </a:p>
          <a:p>
            <a:pPr eaLnBrk="1" hangingPunct="1">
              <a:buFont typeface="Arial" charset="0"/>
              <a:buNone/>
            </a:pPr>
            <a:r>
              <a:rPr lang="en-IN" sz="1600" dirty="0" smtClean="0"/>
              <a:t>To create a custom pipe we will run this command</a:t>
            </a:r>
          </a:p>
          <a:p>
            <a:pPr eaLnBrk="1" hangingPunct="1">
              <a:buFont typeface="Arial" charset="0"/>
              <a:buNone/>
            </a:pPr>
            <a:r>
              <a:rPr lang="en-IN" sz="1600" dirty="0" smtClean="0">
                <a:solidFill>
                  <a:srgbClr val="0070C0"/>
                </a:solidFill>
              </a:rPr>
              <a:t>ng g pipe </a:t>
            </a:r>
            <a:r>
              <a:rPr lang="en-IN" sz="1600" dirty="0" err="1" smtClean="0">
                <a:solidFill>
                  <a:srgbClr val="0070C0"/>
                </a:solidFill>
              </a:rPr>
              <a:t>ContcatNames</a:t>
            </a:r>
            <a:endParaRPr lang="en-IN" sz="1600" dirty="0" smtClean="0">
              <a:solidFill>
                <a:srgbClr val="0070C0"/>
              </a:solidFill>
            </a:endParaRPr>
          </a:p>
          <a:p>
            <a:pPr eaLnBrk="1" hangingPunct="1">
              <a:buFont typeface="Arial" charset="0"/>
              <a:buNone/>
            </a:pPr>
            <a:r>
              <a:rPr lang="en-IN" sz="1600" dirty="0" smtClean="0"/>
              <a:t>in </a:t>
            </a:r>
            <a:r>
              <a:rPr lang="en-IN" sz="1600" dirty="0" err="1" smtClean="0"/>
              <a:t>contcat-names.pipe.ts</a:t>
            </a:r>
            <a:r>
              <a:rPr lang="en-IN" sz="1600" dirty="0" smtClean="0"/>
              <a:t> file you will see below code:</a:t>
            </a:r>
          </a:p>
          <a:p>
            <a:pPr eaLnBrk="1" hangingPunct="1">
              <a:buFont typeface="Arial" charset="0"/>
              <a:buNone/>
            </a:pPr>
            <a:r>
              <a:rPr lang="en-IN" sz="1600" dirty="0" smtClean="0">
                <a:solidFill>
                  <a:srgbClr val="0070C0"/>
                </a:solidFill>
              </a:rPr>
              <a:t>import { Pipe, </a:t>
            </a:r>
            <a:r>
              <a:rPr lang="en-IN" sz="1600" dirty="0" err="1" smtClean="0">
                <a:solidFill>
                  <a:srgbClr val="0070C0"/>
                </a:solidFill>
              </a:rPr>
              <a:t>PipeTransform</a:t>
            </a:r>
            <a:r>
              <a:rPr lang="en-IN" sz="1600" dirty="0" smtClean="0">
                <a:solidFill>
                  <a:srgbClr val="0070C0"/>
                </a:solidFill>
              </a:rPr>
              <a:t> } from '@angular/core';</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@Pipe({</a:t>
            </a:r>
          </a:p>
          <a:p>
            <a:pPr eaLnBrk="1" hangingPunct="1">
              <a:buFont typeface="Arial" charset="0"/>
              <a:buNone/>
            </a:pPr>
            <a:r>
              <a:rPr lang="en-IN" sz="1600" dirty="0" smtClean="0">
                <a:solidFill>
                  <a:srgbClr val="0070C0"/>
                </a:solidFill>
              </a:rPr>
              <a:t>  name: '</a:t>
            </a:r>
            <a:r>
              <a:rPr lang="en-IN" sz="1600" dirty="0" err="1" smtClean="0">
                <a:solidFill>
                  <a:srgbClr val="0070C0"/>
                </a:solidFill>
              </a:rPr>
              <a:t>contcatNames</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ContcatNamesPipe</a:t>
            </a:r>
            <a:r>
              <a:rPr lang="en-IN" sz="1600" dirty="0" smtClean="0">
                <a:solidFill>
                  <a:srgbClr val="0070C0"/>
                </a:solidFill>
              </a:rPr>
              <a:t> implements </a:t>
            </a:r>
            <a:r>
              <a:rPr lang="en-IN" sz="1600" dirty="0" err="1" smtClean="0">
                <a:solidFill>
                  <a:srgbClr val="0070C0"/>
                </a:solidFill>
              </a:rPr>
              <a:t>PipeTransform</a:t>
            </a:r>
            <a:r>
              <a:rPr lang="en-IN" sz="1600" dirty="0" smtClean="0">
                <a:solidFill>
                  <a:srgbClr val="0070C0"/>
                </a:solidFill>
              </a:rPr>
              <a:t>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transform(value: any, args1?: any, args2?: any): any {</a:t>
            </a:r>
          </a:p>
          <a:p>
            <a:pPr eaLnBrk="1" hangingPunct="1">
              <a:buFont typeface="Arial" charset="0"/>
              <a:buNone/>
            </a:pPr>
            <a:r>
              <a:rPr lang="en-IN" sz="1600" dirty="0" smtClean="0">
                <a:solidFill>
                  <a:srgbClr val="0070C0"/>
                </a:solidFill>
              </a:rPr>
              <a:t>    if(value &amp;&amp; args1 &amp;&amp; args2){</a:t>
            </a:r>
          </a:p>
          <a:p>
            <a:pPr eaLnBrk="1" hangingPunct="1">
              <a:buFont typeface="Arial" charset="0"/>
              <a:buNone/>
            </a:pPr>
            <a:r>
              <a:rPr lang="en-IN" sz="1600" dirty="0" smtClean="0">
                <a:solidFill>
                  <a:srgbClr val="0070C0"/>
                </a:solidFill>
              </a:rPr>
              <a:t>      return value[args1]+" - "+value[args2];</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return null;</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t>How to use:</a:t>
            </a:r>
          </a:p>
          <a:p>
            <a:pPr eaLnBrk="1" hangingPunct="1">
              <a:buNone/>
            </a:pPr>
            <a:r>
              <a:rPr lang="en-IN" sz="1600" dirty="0" smtClean="0">
                <a:solidFill>
                  <a:srgbClr val="0070C0"/>
                </a:solidFill>
              </a:rPr>
              <a:t>{{customer |</a:t>
            </a:r>
            <a:r>
              <a:rPr lang="en-IN" sz="1600" dirty="0" err="1" smtClean="0">
                <a:solidFill>
                  <a:srgbClr val="0070C0"/>
                </a:solidFill>
              </a:rPr>
              <a:t>contcatNames:'firstName':'lastName</a:t>
            </a:r>
            <a:r>
              <a:rPr lang="en-IN" sz="1600" dirty="0" smtClean="0">
                <a:solidFill>
                  <a:srgbClr val="0070C0"/>
                </a:solidFill>
              </a:rPr>
              <a: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Routing and Navigation</a:t>
            </a:r>
          </a:p>
        </p:txBody>
      </p:sp>
      <p:sp>
        <p:nvSpPr>
          <p:cNvPr id="25603" name="Content Placeholder 2"/>
          <p:cNvSpPr>
            <a:spLocks noGrp="1"/>
          </p:cNvSpPr>
          <p:nvPr>
            <p:ph idx="1"/>
          </p:nvPr>
        </p:nvSpPr>
        <p:spPr>
          <a:xfrm>
            <a:off x="457200" y="1143000"/>
            <a:ext cx="8229600" cy="4983163"/>
          </a:xfrm>
        </p:spPr>
        <p:txBody>
          <a:bodyPr/>
          <a:lstStyle/>
          <a:p>
            <a:pPr eaLnBrk="1" hangingPunct="1">
              <a:buFont typeface="Arial" charset="0"/>
              <a:buNone/>
            </a:pPr>
            <a:r>
              <a:rPr lang="en-IN" sz="1600" smtClean="0">
                <a:solidFill>
                  <a:srgbClr val="002060"/>
                </a:solidFill>
              </a:rPr>
              <a:t>Routing &amp; Navigation</a:t>
            </a:r>
          </a:p>
          <a:p>
            <a:pPr eaLnBrk="1" hangingPunct="1">
              <a:buFont typeface="Arial" charset="0"/>
              <a:buNone/>
            </a:pPr>
            <a:r>
              <a:rPr lang="en-IN" sz="1600" smtClean="0"/>
              <a:t>When a user enters a web application or website, routing is their means of navigating throughout the application. To change from one view to another, the user clicks on the available links on a page.</a:t>
            </a:r>
          </a:p>
          <a:p>
            <a:pPr eaLnBrk="1" hangingPunct="1">
              <a:buFont typeface="Arial" charset="0"/>
              <a:buNone/>
            </a:pPr>
            <a:endParaRPr lang="en-IN" sz="1600" smtClean="0"/>
          </a:p>
          <a:p>
            <a:pPr eaLnBrk="1" hangingPunct="1">
              <a:buFont typeface="Arial" charset="0"/>
              <a:buNone/>
            </a:pPr>
            <a:r>
              <a:rPr lang="en-IN" sz="1600" smtClean="0"/>
              <a:t>Angular provides a Router to make it easier to define routes for the web applications and to navigate from one view to another view in the application.</a:t>
            </a:r>
          </a:p>
          <a:p>
            <a:pPr eaLnBrk="1" hangingPunct="1">
              <a:buFont typeface="Arial" charset="0"/>
              <a:buNone/>
            </a:pPr>
            <a:r>
              <a:rPr lang="en-IN" sz="1600" smtClean="0"/>
              <a:t>Creating Your First Route </a:t>
            </a:r>
          </a:p>
          <a:p>
            <a:pPr eaLnBrk="1" hangingPunct="1">
              <a:buFont typeface="Arial" charset="0"/>
              <a:buNone/>
            </a:pPr>
            <a:r>
              <a:rPr lang="en-IN" sz="1600" smtClean="0"/>
              <a:t>To implement routing in the web application, you'll be making use of the Angular Routing module. Create a file called app.routing.ts inside the src/app folder.</a:t>
            </a:r>
          </a:p>
          <a:p>
            <a:pPr eaLnBrk="1" hangingPunct="1">
              <a:buFont typeface="Arial" charset="0"/>
              <a:buNone/>
            </a:pPr>
            <a:endParaRPr lang="en-IN" sz="1600" smtClean="0"/>
          </a:p>
          <a:p>
            <a:pPr eaLnBrk="1" hangingPunct="1">
              <a:buFont typeface="Arial" charset="0"/>
              <a:buNone/>
            </a:pPr>
            <a:r>
              <a:rPr lang="en-IN" sz="1600" smtClean="0"/>
              <a:t>To get started with implementing routing, you need to import the RouterModule and Routes from @angular/router.</a:t>
            </a:r>
          </a:p>
          <a:p>
            <a:pPr eaLnBrk="1" hangingPunct="1">
              <a:buFont typeface="Arial" charset="0"/>
              <a:buNone/>
            </a:pPr>
            <a:endParaRPr lang="en-IN" sz="1600" smtClean="0"/>
          </a:p>
          <a:p>
            <a:pPr eaLnBrk="1" hangingPunct="1">
              <a:buFont typeface="Arial" charset="0"/>
              <a:buNone/>
            </a:pPr>
            <a:r>
              <a:rPr lang="en-IN" sz="1600" smtClean="0">
                <a:solidFill>
                  <a:srgbClr val="0070C0"/>
                </a:solidFill>
              </a:rPr>
              <a:t>import { RouterModule, Routes } from '@angular/router';</a:t>
            </a:r>
          </a:p>
          <a:p>
            <a:pPr eaLnBrk="1" hangingPunct="1">
              <a:buFont typeface="Arial" charset="0"/>
              <a:buNone/>
            </a:pPr>
            <a:r>
              <a:rPr lang="en-IN" sz="1600" smtClean="0"/>
              <a:t>You'll also need the ModuleWithProviders module for implementing routing.</a:t>
            </a:r>
          </a:p>
          <a:p>
            <a:pPr eaLnBrk="1" hangingPunct="1">
              <a:buFont typeface="Arial" charset="0"/>
              <a:buNone/>
            </a:pPr>
            <a:r>
              <a:rPr lang="en-IN" sz="1600" smtClean="0">
                <a:solidFill>
                  <a:srgbClr val="0070C0"/>
                </a:solidFill>
              </a:rPr>
              <a:t>import { ModuleWithProviders } from '@angular/core/src/metadata/ng_module';</a:t>
            </a:r>
          </a:p>
          <a:p>
            <a:pPr eaLnBrk="1" hangingPunct="1">
              <a:buFont typeface="Arial" charset="0"/>
              <a:buNone/>
            </a:pPr>
            <a:endParaRPr lang="en-IN" sz="1600" smtClean="0"/>
          </a:p>
          <a:p>
            <a:pPr eaLnBrk="1" hangingPunct="1">
              <a:buFont typeface="Arial" charset="0"/>
              <a:buNone/>
            </a:pPr>
            <a:endParaRPr lang="en-IN" sz="1600" smtClean="0"/>
          </a:p>
          <a:p>
            <a:pPr eaLnBrk="1" hangingPunct="1">
              <a:buFont typeface="Arial" charset="0"/>
              <a:buNone/>
            </a:pPr>
            <a:endParaRPr lang="en-IN" sz="1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57158" y="0"/>
            <a:ext cx="8229600" cy="654050"/>
          </a:xfrm>
        </p:spPr>
        <p:txBody>
          <a:bodyPr/>
          <a:lstStyle/>
          <a:p>
            <a:pPr eaLnBrk="1" fontAlgn="auto" hangingPunct="1">
              <a:spcAft>
                <a:spcPts val="0"/>
              </a:spcAft>
              <a:defRPr/>
            </a:pPr>
            <a:r>
              <a:rPr lang="en-IN" sz="2400" u="sng" smtClean="0"/>
              <a:t>Routing and Navigation</a:t>
            </a:r>
            <a:endParaRPr lang="en-IN" sz="2400" smtClean="0"/>
          </a:p>
        </p:txBody>
      </p:sp>
      <p:sp>
        <p:nvSpPr>
          <p:cNvPr id="26627" name="Content Placeholder 2"/>
          <p:cNvSpPr>
            <a:spLocks noGrp="1"/>
          </p:cNvSpPr>
          <p:nvPr>
            <p:ph idx="1"/>
          </p:nvPr>
        </p:nvSpPr>
        <p:spPr>
          <a:xfrm>
            <a:off x="214282" y="714356"/>
            <a:ext cx="8715436" cy="5857894"/>
          </a:xfrm>
        </p:spPr>
        <p:txBody>
          <a:bodyPr/>
          <a:lstStyle/>
          <a:p>
            <a:pPr eaLnBrk="1" hangingPunct="1">
              <a:buFont typeface="Arial" charset="0"/>
              <a:buNone/>
            </a:pPr>
            <a:r>
              <a:rPr lang="en-IN" sz="1800" dirty="0" smtClean="0"/>
              <a:t>Create and export a variable called </a:t>
            </a:r>
            <a:r>
              <a:rPr lang="en-IN" sz="1800" dirty="0" err="1" smtClean="0"/>
              <a:t>AppRoutes</a:t>
            </a:r>
            <a:r>
              <a:rPr lang="en-IN" sz="1800" dirty="0" smtClean="0"/>
              <a:t> in the </a:t>
            </a:r>
            <a:r>
              <a:rPr lang="en-IN" sz="1800" dirty="0" err="1" smtClean="0"/>
              <a:t>app.routing.ts</a:t>
            </a:r>
            <a:r>
              <a:rPr lang="en-IN" sz="1800" dirty="0" smtClean="0"/>
              <a:t>, which would be a collection of all routes inside the Angular application.</a:t>
            </a:r>
          </a:p>
          <a:p>
            <a:pPr eaLnBrk="1" hangingPunct="1">
              <a:buFont typeface="Arial" charset="0"/>
              <a:buNone/>
            </a:pPr>
            <a:r>
              <a:rPr lang="en-IN" sz="1800" dirty="0" smtClean="0">
                <a:solidFill>
                  <a:srgbClr val="0070C0"/>
                </a:solidFill>
              </a:rPr>
              <a:t>export const </a:t>
            </a:r>
            <a:r>
              <a:rPr lang="en-IN" sz="1800" dirty="0" err="1" smtClean="0">
                <a:solidFill>
                  <a:srgbClr val="0070C0"/>
                </a:solidFill>
              </a:rPr>
              <a:t>AppRoutes</a:t>
            </a:r>
            <a:r>
              <a:rPr lang="en-IN" sz="1800" dirty="0" smtClean="0">
                <a:solidFill>
                  <a:srgbClr val="0070C0"/>
                </a:solidFill>
              </a:rPr>
              <a:t>: Routes = [];</a:t>
            </a:r>
          </a:p>
          <a:p>
            <a:pPr eaLnBrk="1" hangingPunct="1">
              <a:buFont typeface="Arial" charset="0"/>
              <a:buNone/>
            </a:pPr>
            <a:r>
              <a:rPr lang="en-IN" sz="1800" dirty="0" smtClean="0"/>
              <a:t>There are two ways to create the routing module: </a:t>
            </a:r>
            <a:r>
              <a:rPr lang="en-IN" sz="1800" dirty="0" err="1" smtClean="0"/>
              <a:t>RouterModule.forRoot</a:t>
            </a:r>
            <a:r>
              <a:rPr lang="en-IN" sz="1800" dirty="0" smtClean="0"/>
              <a:t> and </a:t>
            </a:r>
            <a:r>
              <a:rPr lang="en-IN" sz="1800" dirty="0" err="1" smtClean="0"/>
              <a:t>RouterModule.forChild</a:t>
            </a:r>
            <a:r>
              <a:rPr lang="en-IN" sz="1800" dirty="0" smtClean="0"/>
              <a:t>.</a:t>
            </a:r>
          </a:p>
          <a:p>
            <a:pPr eaLnBrk="1" hangingPunct="1">
              <a:buFont typeface="Arial" charset="0"/>
              <a:buNone/>
            </a:pPr>
            <a:endParaRPr lang="en-IN" sz="1800" dirty="0" smtClean="0"/>
          </a:p>
          <a:p>
            <a:pPr eaLnBrk="1" hangingPunct="1">
              <a:buFont typeface="Arial" charset="0"/>
              <a:buNone/>
            </a:pPr>
            <a:r>
              <a:rPr lang="en-IN" sz="1800" dirty="0" err="1" smtClean="0"/>
              <a:t>RouterModule.forRoot</a:t>
            </a:r>
            <a:r>
              <a:rPr lang="en-IN" sz="1800" dirty="0" smtClean="0"/>
              <a:t> is for creating routes for the entire application, and </a:t>
            </a:r>
            <a:r>
              <a:rPr lang="en-IN" sz="1800" dirty="0" err="1" smtClean="0"/>
              <a:t>RouterModule.forChild</a:t>
            </a:r>
            <a:r>
              <a:rPr lang="en-IN" sz="1800" dirty="0" smtClean="0"/>
              <a:t> is for creating routes for lazy loaded modules.</a:t>
            </a:r>
          </a:p>
          <a:p>
            <a:pPr eaLnBrk="1" hangingPunct="1">
              <a:buFont typeface="Arial" charset="0"/>
              <a:buNone/>
            </a:pPr>
            <a:endParaRPr lang="en-IN" sz="1800" dirty="0" smtClean="0"/>
          </a:p>
          <a:p>
            <a:pPr eaLnBrk="1" hangingPunct="1">
              <a:buFont typeface="Arial" charset="0"/>
              <a:buNone/>
            </a:pPr>
            <a:r>
              <a:rPr lang="en-IN" sz="1800" dirty="0" smtClean="0"/>
              <a:t>In this tutorial, you'll be using </a:t>
            </a:r>
            <a:r>
              <a:rPr lang="en-IN" sz="1800" dirty="0" err="1" smtClean="0"/>
              <a:t>RouterModule.forRoot</a:t>
            </a:r>
            <a:r>
              <a:rPr lang="en-IN" sz="1800" dirty="0" smtClean="0"/>
              <a:t> to create routes for the root application.</a:t>
            </a:r>
          </a:p>
          <a:p>
            <a:pPr eaLnBrk="1" hangingPunct="1">
              <a:buFont typeface="Arial" charset="0"/>
              <a:buNone/>
            </a:pPr>
            <a:endParaRPr lang="en-IN" sz="1800" dirty="0" smtClean="0"/>
          </a:p>
          <a:p>
            <a:pPr eaLnBrk="1" hangingPunct="1">
              <a:buFont typeface="Arial" charset="0"/>
              <a:buNone/>
            </a:pPr>
            <a:r>
              <a:rPr lang="en-IN" sz="1800" dirty="0" smtClean="0"/>
              <a:t>Create the routing module using </a:t>
            </a:r>
            <a:r>
              <a:rPr lang="en-IN" sz="1800" dirty="0" err="1" smtClean="0"/>
              <a:t>RouterModule.forRoot</a:t>
            </a:r>
            <a:r>
              <a:rPr lang="en-IN" sz="1800" dirty="0" smtClean="0"/>
              <a:t> inside the </a:t>
            </a:r>
            <a:r>
              <a:rPr lang="en-IN" sz="1800" dirty="0" err="1" smtClean="0"/>
              <a:t>app.routing.ts</a:t>
            </a:r>
            <a:r>
              <a:rPr lang="en-IN" sz="1800" dirty="0" smtClean="0"/>
              <a:t> file.</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export const ROUTING: </a:t>
            </a:r>
            <a:r>
              <a:rPr lang="en-IN" sz="1800" dirty="0" err="1" smtClean="0">
                <a:solidFill>
                  <a:srgbClr val="0070C0"/>
                </a:solidFill>
              </a:rPr>
              <a:t>ModuleWithProviders</a:t>
            </a:r>
            <a:r>
              <a:rPr lang="en-IN" sz="1800" dirty="0" smtClean="0">
                <a:solidFill>
                  <a:srgbClr val="0070C0"/>
                </a:solidFill>
              </a:rPr>
              <a:t> = </a:t>
            </a:r>
            <a:r>
              <a:rPr lang="en-IN" sz="1800" dirty="0" err="1" smtClean="0">
                <a:solidFill>
                  <a:srgbClr val="0070C0"/>
                </a:solidFill>
              </a:rPr>
              <a:t>RouterModule.forRoot</a:t>
            </a:r>
            <a:r>
              <a:rPr lang="en-IN" sz="1800" dirty="0" smtClean="0">
                <a:solidFill>
                  <a:srgbClr val="0070C0"/>
                </a:solidFill>
              </a:rPr>
              <a:t>(</a:t>
            </a:r>
            <a:r>
              <a:rPr lang="en-IN" sz="1800" dirty="0" err="1" smtClean="0">
                <a:solidFill>
                  <a:srgbClr val="0070C0"/>
                </a:solidFill>
              </a:rPr>
              <a:t>AppRoutes</a:t>
            </a:r>
            <a:r>
              <a:rPr lang="en-IN" sz="1800" dirty="0" smtClean="0">
                <a:solidFill>
                  <a:srgbClr val="0070C0"/>
                </a:solidFill>
              </a:rPr>
              <a:t>);</a:t>
            </a:r>
          </a:p>
          <a:p>
            <a:pPr eaLnBrk="1" hangingPunct="1">
              <a:buFont typeface="Arial" charset="0"/>
              <a:buNone/>
            </a:pPr>
            <a:r>
              <a:rPr lang="en-IN" sz="1800" dirty="0" smtClean="0"/>
              <a:t>Add a route inside the </a:t>
            </a:r>
            <a:r>
              <a:rPr lang="en-IN" sz="1800" dirty="0" err="1" smtClean="0"/>
              <a:t>AppRoutes</a:t>
            </a:r>
            <a:r>
              <a:rPr lang="en-IN" sz="1800" dirty="0" smtClean="0"/>
              <a:t> list to show our </a:t>
            </a:r>
            <a:r>
              <a:rPr lang="en-IN" sz="1800" dirty="0" err="1" smtClean="0"/>
              <a:t>CalcComponent</a:t>
            </a:r>
            <a:r>
              <a:rPr lang="en-IN" sz="1800" dirty="0" smtClean="0"/>
              <a:t>. </a:t>
            </a:r>
          </a:p>
          <a:p>
            <a:pPr eaLnBrk="1" hangingPunct="1">
              <a:buFont typeface="Arial" charset="0"/>
              <a:buNone/>
            </a:pPr>
            <a:r>
              <a:rPr lang="en-IN" sz="1800" dirty="0" smtClean="0"/>
              <a:t>{ path: 'calc', component: </a:t>
            </a:r>
            <a:r>
              <a:rPr lang="en-IN" sz="1800" dirty="0" err="1" smtClean="0"/>
              <a:t>CalcComponent</a:t>
            </a:r>
            <a:r>
              <a:rPr lang="en-IN" sz="1800" dirty="0" smtClean="0"/>
              <a:t> }</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57158" y="0"/>
            <a:ext cx="8229600" cy="725488"/>
          </a:xfrm>
        </p:spPr>
        <p:txBody>
          <a:bodyPr/>
          <a:lstStyle/>
          <a:p>
            <a:pPr eaLnBrk="1" fontAlgn="auto" hangingPunct="1">
              <a:spcAft>
                <a:spcPts val="0"/>
              </a:spcAft>
              <a:defRPr/>
            </a:pPr>
            <a:r>
              <a:rPr lang="en-IN" sz="2400" u="sng" dirty="0" smtClean="0"/>
              <a:t>Routing and Navigation</a:t>
            </a:r>
            <a:endParaRPr lang="en-IN" sz="2400" dirty="0" smtClean="0"/>
          </a:p>
        </p:txBody>
      </p:sp>
      <p:sp>
        <p:nvSpPr>
          <p:cNvPr id="27651" name="Content Placeholder 2"/>
          <p:cNvSpPr>
            <a:spLocks noGrp="1"/>
          </p:cNvSpPr>
          <p:nvPr>
            <p:ph idx="1"/>
          </p:nvPr>
        </p:nvSpPr>
        <p:spPr>
          <a:xfrm>
            <a:off x="457200" y="714375"/>
            <a:ext cx="8229600" cy="6143625"/>
          </a:xfrm>
        </p:spPr>
        <p:txBody>
          <a:bodyPr/>
          <a:lstStyle/>
          <a:p>
            <a:pPr eaLnBrk="1" hangingPunct="1">
              <a:buFont typeface="Arial" charset="0"/>
              <a:buNone/>
            </a:pPr>
            <a:r>
              <a:rPr lang="en-IN" sz="1600" dirty="0" smtClean="0"/>
              <a:t>Here is how the </a:t>
            </a:r>
            <a:r>
              <a:rPr lang="en-IN" sz="1600" dirty="0" err="1" smtClean="0"/>
              <a:t>app.routing.ts</a:t>
            </a:r>
            <a:r>
              <a:rPr lang="en-IN" sz="1600" dirty="0" smtClean="0"/>
              <a:t> file looks:</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RouterModule</a:t>
            </a:r>
            <a:r>
              <a:rPr lang="en-IN" sz="1600" dirty="0" smtClean="0">
                <a:solidFill>
                  <a:srgbClr val="0070C0"/>
                </a:solidFill>
              </a:rPr>
              <a:t>, Routes } from '@angular/router';</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ModuleWithProviders</a:t>
            </a:r>
            <a:r>
              <a:rPr lang="en-IN" sz="1600" dirty="0" smtClean="0">
                <a:solidFill>
                  <a:srgbClr val="0070C0"/>
                </a:solidFill>
              </a:rPr>
              <a:t> } from '@angular/core/</a:t>
            </a:r>
            <a:r>
              <a:rPr lang="en-IN" sz="1600" dirty="0" err="1" smtClean="0">
                <a:solidFill>
                  <a:srgbClr val="0070C0"/>
                </a:solidFill>
              </a:rPr>
              <a:t>src</a:t>
            </a:r>
            <a:r>
              <a:rPr lang="en-IN" sz="1600" dirty="0" smtClean="0">
                <a:solidFill>
                  <a:srgbClr val="0070C0"/>
                </a:solidFill>
              </a:rPr>
              <a:t>/metadata/</a:t>
            </a:r>
            <a:r>
              <a:rPr lang="en-IN" sz="1600" dirty="0" err="1" smtClean="0">
                <a:solidFill>
                  <a:srgbClr val="0070C0"/>
                </a:solidFill>
              </a:rPr>
              <a:t>ng_module</a:t>
            </a:r>
            <a:r>
              <a:rPr lang="en-IN" sz="1600" dirty="0" smtClean="0">
                <a:solidFill>
                  <a:srgbClr val="0070C0"/>
                </a:solidFill>
              </a:rPr>
              <a:t>';</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CalcComponent</a:t>
            </a:r>
            <a:r>
              <a:rPr lang="en-IN" sz="1600" dirty="0" smtClean="0">
                <a:solidFill>
                  <a:srgbClr val="0070C0"/>
                </a:solidFill>
              </a:rPr>
              <a:t> } from './calc/</a:t>
            </a:r>
            <a:r>
              <a:rPr lang="en-IN" sz="1600" dirty="0" err="1" smtClean="0">
                <a:solidFill>
                  <a:srgbClr val="0070C0"/>
                </a:solidFill>
              </a:rPr>
              <a:t>calc.component</a:t>
            </a:r>
            <a:r>
              <a:rPr lang="en-IN" sz="1600" dirty="0" smtClean="0">
                <a:solidFill>
                  <a:srgbClr val="0070C0"/>
                </a:solidFill>
              </a:rPr>
              <a:t>‘; </a:t>
            </a:r>
          </a:p>
          <a:p>
            <a:pPr eaLnBrk="1" hangingPunct="1">
              <a:buFont typeface="Arial" charset="0"/>
              <a:buNone/>
            </a:pPr>
            <a:r>
              <a:rPr lang="en-IN" sz="1600" dirty="0" smtClean="0">
                <a:solidFill>
                  <a:srgbClr val="0070C0"/>
                </a:solidFill>
              </a:rPr>
              <a:t>export const </a:t>
            </a:r>
            <a:r>
              <a:rPr lang="en-IN" sz="1600" dirty="0" err="1" smtClean="0">
                <a:solidFill>
                  <a:srgbClr val="0070C0"/>
                </a:solidFill>
              </a:rPr>
              <a:t>AppRoutes</a:t>
            </a:r>
            <a:r>
              <a:rPr lang="en-IN" sz="1600" dirty="0" smtClean="0">
                <a:solidFill>
                  <a:srgbClr val="0070C0"/>
                </a:solidFill>
              </a:rPr>
              <a:t>: Routes = [</a:t>
            </a:r>
          </a:p>
          <a:p>
            <a:pPr eaLnBrk="1" hangingPunct="1">
              <a:buFont typeface="Arial" charset="0"/>
              <a:buNone/>
            </a:pPr>
            <a:r>
              <a:rPr lang="en-IN" sz="1600" dirty="0" smtClean="0">
                <a:solidFill>
                  <a:srgbClr val="0070C0"/>
                </a:solidFill>
              </a:rPr>
              <a:t>    { path: 'calc', component: </a:t>
            </a:r>
            <a:r>
              <a:rPr lang="en-IN" sz="1600" dirty="0" err="1" smtClean="0">
                <a:solidFill>
                  <a:srgbClr val="0070C0"/>
                </a:solidFill>
              </a:rPr>
              <a:t>CalcComponent</a:t>
            </a: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 export const ROUTING: </a:t>
            </a:r>
            <a:r>
              <a:rPr lang="en-IN" sz="1600" dirty="0" err="1" smtClean="0">
                <a:solidFill>
                  <a:srgbClr val="0070C0"/>
                </a:solidFill>
              </a:rPr>
              <a:t>ModuleWithProviders</a:t>
            </a:r>
            <a:r>
              <a:rPr lang="en-IN" sz="1600" dirty="0" smtClean="0">
                <a:solidFill>
                  <a:srgbClr val="0070C0"/>
                </a:solidFill>
              </a:rPr>
              <a:t> = </a:t>
            </a:r>
            <a:r>
              <a:rPr lang="en-IN" sz="1600" dirty="0" err="1" smtClean="0">
                <a:solidFill>
                  <a:srgbClr val="0070C0"/>
                </a:solidFill>
              </a:rPr>
              <a:t>RouterModule.forRoot</a:t>
            </a:r>
            <a:r>
              <a:rPr lang="en-IN" sz="1600" dirty="0" smtClean="0">
                <a:solidFill>
                  <a:srgbClr val="0070C0"/>
                </a:solidFill>
              </a:rPr>
              <a:t>(</a:t>
            </a:r>
            <a:r>
              <a:rPr lang="en-IN" sz="1600" dirty="0" err="1" smtClean="0">
                <a:solidFill>
                  <a:srgbClr val="0070C0"/>
                </a:solidFill>
              </a:rPr>
              <a:t>AppRoutes</a:t>
            </a:r>
            <a:r>
              <a:rPr lang="en-IN" sz="1600" dirty="0" smtClean="0">
                <a:solidFill>
                  <a:srgbClr val="0070C0"/>
                </a:solidFill>
              </a:rPr>
              <a:t>);</a:t>
            </a:r>
          </a:p>
          <a:p>
            <a:pPr eaLnBrk="1" hangingPunct="1">
              <a:buFont typeface="Arial" charset="0"/>
              <a:buNone/>
            </a:pPr>
            <a:r>
              <a:rPr lang="en-IN" sz="1600" dirty="0" smtClean="0"/>
              <a:t>Here is how the app.module.ts file looks:</a:t>
            </a:r>
          </a:p>
          <a:p>
            <a:pPr eaLnBrk="1" hangingPunct="1">
              <a:buFont typeface="Arial" charset="0"/>
              <a:buNone/>
            </a:pPr>
            <a:r>
              <a:rPr lang="en-IN" sz="1600" dirty="0" smtClean="0">
                <a:solidFill>
                  <a:srgbClr val="0070C0"/>
                </a:solidFill>
              </a:rPr>
              <a:t>import { ROUTING } from './</a:t>
            </a:r>
            <a:r>
              <a:rPr lang="en-IN" sz="1600" dirty="0" err="1" smtClean="0">
                <a:solidFill>
                  <a:srgbClr val="0070C0"/>
                </a:solidFill>
              </a:rPr>
              <a:t>app.routing</a:t>
            </a:r>
            <a:r>
              <a:rPr lang="en-IN" sz="1600" dirty="0" smtClean="0">
                <a:solidFill>
                  <a:srgbClr val="0070C0"/>
                </a:solidFill>
              </a:rPr>
              <a:t>‘; </a:t>
            </a:r>
          </a:p>
          <a:p>
            <a:pPr eaLnBrk="1" hangingPunct="1">
              <a:buFont typeface="Arial" charset="0"/>
              <a:buNone/>
            </a:pPr>
            <a:r>
              <a:rPr lang="en-IN" sz="1600" dirty="0" smtClean="0">
                <a:solidFill>
                  <a:srgbClr val="0070C0"/>
                </a:solidFill>
              </a:rPr>
              <a:t>@</a:t>
            </a:r>
            <a:r>
              <a:rPr lang="en-IN" sz="1600" dirty="0" err="1" smtClean="0">
                <a:solidFill>
                  <a:srgbClr val="0070C0"/>
                </a:solidFill>
              </a:rPr>
              <a:t>NgModule</a:t>
            </a:r>
            <a:r>
              <a:rPr lang="en-IN" sz="1600" dirty="0" smtClean="0">
                <a:solidFill>
                  <a:srgbClr val="0070C0"/>
                </a:solidFill>
              </a:rPr>
              <a:t>({</a:t>
            </a:r>
          </a:p>
          <a:p>
            <a:pPr eaLnBrk="1" hangingPunct="1">
              <a:buFont typeface="Arial" charset="0"/>
              <a:buNone/>
            </a:pPr>
            <a:r>
              <a:rPr lang="en-IN" sz="1600" dirty="0" smtClean="0">
                <a:solidFill>
                  <a:srgbClr val="0070C0"/>
                </a:solidFill>
              </a:rPr>
              <a:t>imports: [</a:t>
            </a:r>
          </a:p>
          <a:p>
            <a:pPr eaLnBrk="1" hangingPunct="1">
              <a:buFont typeface="Arial" charset="0"/>
              <a:buNone/>
            </a:pPr>
            <a:r>
              <a:rPr lang="en-IN" sz="1600" dirty="0" smtClean="0">
                <a:solidFill>
                  <a:srgbClr val="0070C0"/>
                </a:solidFill>
              </a:rPr>
              <a:t>    </a:t>
            </a:r>
            <a:r>
              <a:rPr lang="en-IN" sz="1600" dirty="0" err="1" smtClean="0">
                <a:solidFill>
                  <a:srgbClr val="0070C0"/>
                </a:solidFill>
              </a:rPr>
              <a:t>BrowserModule</a:t>
            </a:r>
            <a:r>
              <a:rPr lang="en-IN" sz="1600" dirty="0" smtClean="0">
                <a:solidFill>
                  <a:srgbClr val="0070C0"/>
                </a:solidFill>
              </a:rPr>
              <a:t>,</a:t>
            </a:r>
          </a:p>
          <a:p>
            <a:pPr eaLnBrk="1" hangingPunct="1">
              <a:buFont typeface="Arial" charset="0"/>
              <a:buNone/>
            </a:pPr>
            <a:r>
              <a:rPr lang="en-IN" sz="1600" dirty="0" smtClean="0">
                <a:solidFill>
                  <a:srgbClr val="0070C0"/>
                </a:solidFill>
              </a:rPr>
              <a:t>    FormsModule,</a:t>
            </a:r>
          </a:p>
          <a:p>
            <a:pPr eaLnBrk="1" hangingPunct="1">
              <a:buFont typeface="Arial" charset="0"/>
              <a:buNone/>
            </a:pPr>
            <a:r>
              <a:rPr lang="en-IN" sz="1600" dirty="0" smtClean="0">
                <a:solidFill>
                  <a:srgbClr val="0070C0"/>
                </a:solidFill>
              </a:rPr>
              <a:t>    ROUTING</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Template Driven Form</a:t>
            </a:r>
          </a:p>
        </p:txBody>
      </p:sp>
      <p:sp>
        <p:nvSpPr>
          <p:cNvPr id="26627" name="Content Placeholder 2"/>
          <p:cNvSpPr>
            <a:spLocks noGrp="1"/>
          </p:cNvSpPr>
          <p:nvPr>
            <p:ph idx="1"/>
          </p:nvPr>
        </p:nvSpPr>
        <p:spPr>
          <a:xfrm>
            <a:off x="457200" y="857250"/>
            <a:ext cx="8229600" cy="5715000"/>
          </a:xfrm>
        </p:spPr>
        <p:txBody>
          <a:bodyPr>
            <a:normAutofit lnSpcReduction="10000"/>
          </a:bodyPr>
          <a:lstStyle/>
          <a:p>
            <a:pPr marL="548640" indent="-411480" eaLnBrk="1" fontAlgn="auto" hangingPunct="1">
              <a:spcAft>
                <a:spcPts val="0"/>
              </a:spcAft>
              <a:buClr>
                <a:schemeClr val="tx1">
                  <a:shade val="95000"/>
                </a:schemeClr>
              </a:buClr>
              <a:buFont typeface="Arial" charset="0"/>
              <a:buNone/>
              <a:defRPr/>
            </a:pPr>
            <a:r>
              <a:rPr lang="en-IN" sz="1600" dirty="0" smtClean="0"/>
              <a:t>With a </a:t>
            </a:r>
            <a:r>
              <a:rPr lang="en-IN" sz="1600" b="1" dirty="0" smtClean="0">
                <a:solidFill>
                  <a:srgbClr val="002060"/>
                </a:solidFill>
              </a:rPr>
              <a:t>template driven form </a:t>
            </a:r>
            <a:r>
              <a:rPr lang="en-IN" sz="1600" dirty="0" smtClean="0"/>
              <a:t>most of the work is done in the template </a:t>
            </a:r>
          </a:p>
          <a:p>
            <a:pPr marL="548640" indent="-411480" eaLnBrk="1" fontAlgn="auto" hangingPunct="1">
              <a:spcAft>
                <a:spcPts val="0"/>
              </a:spcAft>
              <a:buClr>
                <a:schemeClr val="tx1">
                  <a:shade val="95000"/>
                </a:schemeClr>
              </a:buClr>
              <a:buFont typeface="Arial" charset="0"/>
              <a:buNone/>
              <a:defRPr/>
            </a:pPr>
            <a:r>
              <a:rPr lang="en-IN" sz="1600" dirty="0" smtClean="0"/>
              <a:t>and  with a </a:t>
            </a:r>
            <a:r>
              <a:rPr lang="en-IN" sz="1600" b="1" dirty="0" smtClean="0">
                <a:solidFill>
                  <a:srgbClr val="002060"/>
                </a:solidFill>
              </a:rPr>
              <a:t>model driven form/ reactive form </a:t>
            </a:r>
            <a:r>
              <a:rPr lang="en-IN" sz="1600" dirty="0" smtClean="0"/>
              <a:t>most of the work is done in the component class.</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t>Let us now consider working on the Template driven form. </a:t>
            </a:r>
          </a:p>
          <a:p>
            <a:pPr marL="548640" indent="-411480" eaLnBrk="1" fontAlgn="auto" hangingPunct="1">
              <a:spcAft>
                <a:spcPts val="0"/>
              </a:spcAft>
              <a:buClr>
                <a:schemeClr val="tx1">
                  <a:shade val="95000"/>
                </a:schemeClr>
              </a:buClr>
              <a:buFont typeface="Arial" charset="0"/>
              <a:buNone/>
              <a:defRPr/>
            </a:pPr>
            <a:r>
              <a:rPr lang="en-IN" sz="1600" dirty="0" smtClean="0"/>
              <a:t>We will create a simple login form and add the email id, password and submit the button in the form. To start with, we need to import to </a:t>
            </a:r>
            <a:r>
              <a:rPr lang="en-IN" sz="1600" b="1" dirty="0" smtClean="0"/>
              <a:t>FormsModule</a:t>
            </a:r>
            <a:r>
              <a:rPr lang="en-IN" sz="1600" dirty="0" smtClean="0"/>
              <a:t> from @angular/core which is done in app.module.ts as follows −</a:t>
            </a:r>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import { </a:t>
            </a:r>
            <a:r>
              <a:rPr lang="en-IN" sz="1600" b="1" dirty="0" smtClean="0">
                <a:solidFill>
                  <a:srgbClr val="0070C0"/>
                </a:solidFill>
              </a:rPr>
              <a:t>FormsModule</a:t>
            </a:r>
            <a:r>
              <a:rPr lang="en-IN" sz="1600" dirty="0" smtClean="0">
                <a:solidFill>
                  <a:srgbClr val="0070C0"/>
                </a:solidFill>
              </a:rPr>
              <a:t> } from '@angular/forms';</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a:t>
            </a:r>
            <a:r>
              <a:rPr lang="en-IN" sz="1600" dirty="0" err="1" smtClean="0">
                <a:solidFill>
                  <a:srgbClr val="0070C0"/>
                </a:solidFill>
              </a:rPr>
              <a:t>NgModule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imports: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BrowserModule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b="1" i="1" dirty="0" smtClean="0">
                <a:solidFill>
                  <a:srgbClr val="0070C0"/>
                </a:solidFill>
              </a:rPr>
              <a:t>FormsModule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providers: [</a:t>
            </a:r>
            <a:r>
              <a:rPr lang="en-IN" sz="1600" dirty="0" err="1" smtClean="0">
                <a:solidFill>
                  <a:srgbClr val="0070C0"/>
                </a:solidFill>
              </a:rPr>
              <a:t>MyserviceService</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857232"/>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29699" name="Content Placeholder 2"/>
          <p:cNvSpPr>
            <a:spLocks noGrp="1"/>
          </p:cNvSpPr>
          <p:nvPr>
            <p:ph idx="1"/>
          </p:nvPr>
        </p:nvSpPr>
        <p:spPr>
          <a:xfrm>
            <a:off x="457200" y="1285875"/>
            <a:ext cx="8229600" cy="5357813"/>
          </a:xfrm>
        </p:spPr>
        <p:txBody>
          <a:bodyPr/>
          <a:lstStyle/>
          <a:p>
            <a:pPr eaLnBrk="1" hangingPunct="1">
              <a:buFont typeface="Arial" charset="0"/>
              <a:buNone/>
            </a:pPr>
            <a:r>
              <a:rPr lang="en-IN" sz="1600" dirty="0" smtClean="0"/>
              <a:t>So in app.module.ts, we have imported the FormsModule and the same is added in the imports array as shown in the highlighted code.</a:t>
            </a:r>
          </a:p>
          <a:p>
            <a:pPr eaLnBrk="1" hangingPunct="1">
              <a:buFont typeface="Arial" charset="0"/>
              <a:buNone/>
            </a:pPr>
            <a:r>
              <a:rPr lang="en-IN" sz="1600" dirty="0" smtClean="0"/>
              <a:t>Let us now create our form in the </a:t>
            </a:r>
            <a:r>
              <a:rPr lang="en-IN" sz="1600" dirty="0" err="1" smtClean="0"/>
              <a:t>app.component.html</a:t>
            </a:r>
            <a:r>
              <a:rPr lang="en-IN" sz="1600" dirty="0" smtClean="0"/>
              <a:t> file.</a:t>
            </a:r>
          </a:p>
          <a:p>
            <a:pPr eaLnBrk="1" hangingPunct="1">
              <a:buFont typeface="Arial" charset="0"/>
              <a:buNone/>
            </a:pPr>
            <a:r>
              <a:rPr lang="en-IN" sz="1600" dirty="0" smtClean="0">
                <a:solidFill>
                  <a:srgbClr val="0070C0"/>
                </a:solidFill>
              </a:rPr>
              <a:t> &lt;form #f="</a:t>
            </a:r>
            <a:r>
              <a:rPr lang="en-IN" sz="1600" dirty="0" err="1" smtClean="0">
                <a:solidFill>
                  <a:srgbClr val="0070C0"/>
                </a:solidFill>
              </a:rPr>
              <a:t>ngForm</a:t>
            </a:r>
            <a:r>
              <a:rPr lang="en-IN" sz="1600" dirty="0" smtClean="0">
                <a:solidFill>
                  <a:srgbClr val="0070C0"/>
                </a:solidFill>
              </a:rPr>
              <a:t>" (</a:t>
            </a:r>
            <a:r>
              <a:rPr lang="en-IN" sz="1600" dirty="0" err="1" smtClean="0">
                <a:solidFill>
                  <a:srgbClr val="0070C0"/>
                </a:solidFill>
              </a:rPr>
              <a:t>ngSubmit</a:t>
            </a:r>
            <a:r>
              <a:rPr lang="en-IN" sz="1600" dirty="0" smtClean="0">
                <a:solidFill>
                  <a:srgbClr val="0070C0"/>
                </a:solidFill>
              </a:rPr>
              <a:t>)="</a:t>
            </a:r>
            <a:r>
              <a:rPr lang="en-IN" sz="1600" dirty="0" err="1" smtClean="0">
                <a:solidFill>
                  <a:srgbClr val="0070C0"/>
                </a:solidFill>
              </a:rPr>
              <a:t>onSubmitForm</a:t>
            </a:r>
            <a:r>
              <a:rPr lang="en-IN" sz="1600" dirty="0" smtClean="0">
                <a:solidFill>
                  <a:srgbClr val="0070C0"/>
                </a:solidFill>
              </a:rPr>
              <a:t>()" </a:t>
            </a:r>
            <a:r>
              <a:rPr lang="en-IN" sz="1600" dirty="0" err="1" smtClean="0">
                <a:solidFill>
                  <a:srgbClr val="0070C0"/>
                </a:solidFill>
              </a:rPr>
              <a:t>novalidate</a:t>
            </a:r>
            <a:r>
              <a:rPr lang="en-IN" sz="1600" dirty="0" smtClean="0">
                <a:solidFill>
                  <a:srgbClr val="0070C0"/>
                </a:solidFill>
              </a:rPr>
              <a:t>&gt;                &lt;div class="form-group"&gt;                    &lt;label for="username"&gt;Username&lt;/label&gt;                    &lt;input type="text"  [(</a:t>
            </a:r>
            <a:r>
              <a:rPr lang="en-IN" sz="1600" dirty="0" err="1" smtClean="0">
                <a:solidFill>
                  <a:srgbClr val="0070C0"/>
                </a:solidFill>
              </a:rPr>
              <a:t>ngModel</a:t>
            </a:r>
            <a:r>
              <a:rPr lang="en-IN" sz="1600" dirty="0" smtClean="0">
                <a:solidFill>
                  <a:srgbClr val="0070C0"/>
                </a:solidFill>
              </a:rPr>
              <a:t>)]="</a:t>
            </a:r>
            <a:r>
              <a:rPr lang="en-IN" sz="1600" dirty="0" err="1" smtClean="0">
                <a:solidFill>
                  <a:srgbClr val="0070C0"/>
                </a:solidFill>
              </a:rPr>
              <a:t>user.username</a:t>
            </a:r>
            <a:r>
              <a:rPr lang="en-IN" sz="1600" dirty="0" smtClean="0">
                <a:solidFill>
                  <a:srgbClr val="0070C0"/>
                </a:solidFill>
              </a:rPr>
              <a:t>" name="username" class="form-control" required/&gt;                &lt;/div&gt;                &lt;div class="form-group"&gt;                    &lt;label for="password"&gt;Password&lt;/label&gt;                    &lt;input type="password" [(</a:t>
            </a:r>
            <a:r>
              <a:rPr lang="en-IN" sz="1600" dirty="0" err="1" smtClean="0">
                <a:solidFill>
                  <a:srgbClr val="0070C0"/>
                </a:solidFill>
              </a:rPr>
              <a:t>ngModel</a:t>
            </a:r>
            <a:r>
              <a:rPr lang="en-IN" sz="1600" dirty="0" smtClean="0">
                <a:solidFill>
                  <a:srgbClr val="0070C0"/>
                </a:solidFill>
              </a:rPr>
              <a:t>)]="</a:t>
            </a:r>
            <a:r>
              <a:rPr lang="en-IN" sz="1600" dirty="0" err="1" smtClean="0">
                <a:solidFill>
                  <a:srgbClr val="0070C0"/>
                </a:solidFill>
              </a:rPr>
              <a:t>user.password</a:t>
            </a:r>
            <a:r>
              <a:rPr lang="en-IN" sz="1600" dirty="0" smtClean="0">
                <a:solidFill>
                  <a:srgbClr val="0070C0"/>
                </a:solidFill>
              </a:rPr>
              <a:t>" name="password" class="form-control" required/&gt;                &lt;/div&gt;                &lt;div class="form-group"&gt;                    &lt;button type="submit"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-primary"&gt;Login&lt;/button&gt; &amp;</a:t>
            </a:r>
            <a:r>
              <a:rPr lang="en-IN" sz="1600" dirty="0" err="1" smtClean="0">
                <a:solidFill>
                  <a:srgbClr val="0070C0"/>
                </a:solidFill>
              </a:rPr>
              <a:t>nbsp</a:t>
            </a:r>
            <a:r>
              <a:rPr lang="en-IN" sz="1600" dirty="0" smtClean="0">
                <a:solidFill>
                  <a:srgbClr val="0070C0"/>
                </a:solidFill>
              </a:rPr>
              <a:t>;&amp;</a:t>
            </a:r>
            <a:r>
              <a:rPr lang="en-IN" sz="1600" dirty="0" err="1" smtClean="0">
                <a:solidFill>
                  <a:srgbClr val="0070C0"/>
                </a:solidFill>
              </a:rPr>
              <a:t>nbsp</a:t>
            </a:r>
            <a:r>
              <a:rPr lang="en-IN" sz="1600" dirty="0" smtClean="0">
                <a:solidFill>
                  <a:srgbClr val="0070C0"/>
                </a:solidFill>
              </a:rPr>
              <a:t>;                    &lt;button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 (click)="</a:t>
            </a:r>
            <a:r>
              <a:rPr lang="en-IN" sz="1600" dirty="0" err="1" smtClean="0">
                <a:solidFill>
                  <a:srgbClr val="0070C0"/>
                </a:solidFill>
              </a:rPr>
              <a:t>onRegistration</a:t>
            </a:r>
            <a:r>
              <a:rPr lang="en-IN" sz="1600" dirty="0" smtClean="0">
                <a:solidFill>
                  <a:srgbClr val="0070C0"/>
                </a:solidFill>
              </a:rPr>
              <a:t>()"&gt;Registration&lt;/button&gt;                &lt;/div&gt;       </a:t>
            </a:r>
            <a:endParaRPr lang="en-IN" sz="1600" dirty="0" smtClean="0">
              <a:solidFill>
                <a:srgbClr val="0070C0"/>
              </a:solidFill>
            </a:endParaRPr>
          </a:p>
          <a:p>
            <a:pPr eaLnBrk="1" hangingPunct="1">
              <a:buFont typeface="Arial" charset="0"/>
              <a:buNone/>
            </a:pPr>
            <a:r>
              <a:rPr lang="en-IN" sz="1600" dirty="0" smtClean="0">
                <a:solidFill>
                  <a:srgbClr val="0070C0"/>
                </a:solidFill>
              </a:rPr>
              <a:t> </a:t>
            </a:r>
            <a:r>
              <a:rPr lang="en-IN" sz="1600" dirty="0" smtClean="0">
                <a:solidFill>
                  <a:srgbClr val="0070C0"/>
                </a:solidFill>
              </a:rPr>
              <a:t>&lt;/form&gt;</a:t>
            </a:r>
            <a:endParaRPr lang="en-IN" sz="1600" dirty="0" smtClean="0">
              <a:solidFill>
                <a:srgbClr val="0070C0"/>
              </a:solidFill>
            </a:endParaRPr>
          </a:p>
          <a:p>
            <a:pPr eaLnBrk="1" hangingPunct="1">
              <a:buFont typeface="Arial" charset="0"/>
              <a:buNone/>
            </a:pPr>
            <a:r>
              <a:rPr lang="en-IN" sz="1600" dirty="0" smtClean="0"/>
              <a:t>We have created a simple form with input tags having email id, password and the submit button. We have assigned type, name, and placeholder to it.</a:t>
            </a:r>
          </a:p>
          <a:p>
            <a:pPr eaLnBrk="1" hangingPunct="1">
              <a:buFont typeface="Arial" charset="0"/>
              <a:buNone/>
            </a:pPr>
            <a:r>
              <a:rPr lang="en-IN" sz="1600" dirty="0" smtClean="0"/>
              <a:t>In template driven forms, we need to create the model form controls by adding the </a:t>
            </a:r>
            <a:r>
              <a:rPr lang="en-IN" sz="1600" dirty="0" err="1" smtClean="0"/>
              <a:t>ngModel</a:t>
            </a:r>
            <a:r>
              <a:rPr lang="en-IN" sz="1600" dirty="0" smtClean="0"/>
              <a:t> directive and the name attribute. Thus, wherever we want Angular to access our data from forms, add </a:t>
            </a:r>
            <a:r>
              <a:rPr lang="en-IN" sz="1600" b="1" dirty="0" err="1" smtClean="0"/>
              <a:t>ngModel</a:t>
            </a:r>
            <a:r>
              <a:rPr lang="en-IN" sz="1600" dirty="0" smtClean="0"/>
              <a:t> to that tag as shown above. Now, if we have to read the </a:t>
            </a:r>
            <a:r>
              <a:rPr lang="en-IN" sz="1600" dirty="0" err="1" smtClean="0"/>
              <a:t>usrername</a:t>
            </a:r>
            <a:r>
              <a:rPr lang="en-IN" sz="1600" dirty="0" smtClean="0"/>
              <a:t> </a:t>
            </a:r>
            <a:r>
              <a:rPr lang="en-IN" sz="1600" dirty="0" smtClean="0"/>
              <a:t>and password, </a:t>
            </a:r>
            <a:r>
              <a:rPr lang="en-IN" sz="1600" dirty="0" smtClean="0"/>
              <a:t>we need to add the </a:t>
            </a:r>
            <a:r>
              <a:rPr lang="en-IN" sz="1600" dirty="0" err="1" smtClean="0"/>
              <a:t>ngModel</a:t>
            </a:r>
            <a:r>
              <a:rPr lang="en-IN" sz="1600" dirty="0" smtClean="0"/>
              <a:t> across it.</a:t>
            </a: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7188" y="0"/>
            <a:ext cx="8229600" cy="868363"/>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28675" name="Content Placeholder 2"/>
          <p:cNvSpPr>
            <a:spLocks noGrp="1"/>
          </p:cNvSpPr>
          <p:nvPr>
            <p:ph idx="1"/>
          </p:nvPr>
        </p:nvSpPr>
        <p:spPr>
          <a:xfrm>
            <a:off x="357188" y="642938"/>
            <a:ext cx="8358216" cy="6000750"/>
          </a:xfrm>
        </p:spPr>
        <p:txBody>
          <a:bodyPr>
            <a:noAutofit/>
          </a:bodyPr>
          <a:lstStyle/>
          <a:p>
            <a:pPr marL="548640" indent="-411480" eaLnBrk="1" fontAlgn="auto" hangingPunct="1">
              <a:spcAft>
                <a:spcPts val="0"/>
              </a:spcAft>
              <a:buClr>
                <a:schemeClr val="tx1">
                  <a:shade val="95000"/>
                </a:schemeClr>
              </a:buClr>
              <a:buFont typeface="Arial" charset="0"/>
              <a:buNone/>
              <a:defRPr/>
            </a:pPr>
            <a:r>
              <a:rPr lang="en-IN" sz="900" dirty="0" smtClean="0"/>
              <a:t>If you see, we have also added the </a:t>
            </a:r>
            <a:r>
              <a:rPr lang="en-IN" sz="900" dirty="0" err="1" smtClean="0"/>
              <a:t>ngForm</a:t>
            </a:r>
            <a:r>
              <a:rPr lang="en-IN" sz="900" dirty="0" smtClean="0"/>
              <a:t> to the #f. The </a:t>
            </a:r>
            <a:r>
              <a:rPr lang="en-IN" sz="900" dirty="0" err="1" smtClean="0"/>
              <a:t>ngForm</a:t>
            </a:r>
            <a:r>
              <a:rPr lang="en-IN" sz="900" dirty="0" smtClean="0"/>
              <a:t> directive needs to be added to the form template that we have created. We have also added function </a:t>
            </a:r>
            <a:r>
              <a:rPr lang="en-IN" sz="900" dirty="0" err="1" smtClean="0"/>
              <a:t>onSubmitForm</a:t>
            </a:r>
            <a:r>
              <a:rPr lang="en-IN" sz="900" dirty="0" smtClean="0"/>
              <a:t> and assigned </a:t>
            </a:r>
            <a:r>
              <a:rPr lang="en-IN" sz="900" dirty="0" err="1" smtClean="0"/>
              <a:t>f.value</a:t>
            </a:r>
            <a:r>
              <a:rPr lang="en-IN" sz="900" dirty="0" smtClean="0"/>
              <a:t> to it.</a:t>
            </a:r>
          </a:p>
          <a:p>
            <a:pPr marL="548640" indent="-411480" eaLnBrk="1" fontAlgn="auto" hangingPunct="1">
              <a:spcAft>
                <a:spcPts val="0"/>
              </a:spcAft>
              <a:buClr>
                <a:schemeClr val="tx1">
                  <a:shade val="95000"/>
                </a:schemeClr>
              </a:buClr>
              <a:buFont typeface="Arial" charset="0"/>
              <a:buNone/>
              <a:defRPr/>
            </a:pPr>
            <a:r>
              <a:rPr lang="en-IN" sz="900" dirty="0" smtClean="0"/>
              <a:t>Let us now create the function in the </a:t>
            </a:r>
            <a:r>
              <a:rPr lang="en-IN" sz="900" dirty="0" err="1" smtClean="0"/>
              <a:t>login.component.ts</a:t>
            </a:r>
            <a:r>
              <a:rPr lang="en-IN" sz="900" dirty="0" smtClean="0"/>
              <a:t> and fetch the values entered in the form.</a:t>
            </a:r>
            <a:endParaRPr lang="en-IN" sz="900" dirty="0" smtClean="0"/>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onSubmitForm</a:t>
            </a: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//console.log(</a:t>
            </a:r>
            <a:r>
              <a:rPr lang="en-IN" sz="900" dirty="0" err="1" smtClean="0">
                <a:solidFill>
                  <a:srgbClr val="0070C0"/>
                </a:solidFill>
              </a:rPr>
              <a:t>this.user</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this.submitted</a:t>
            </a:r>
            <a:r>
              <a:rPr lang="en-IN" sz="9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 stop here if form is invalid</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if (</a:t>
            </a:r>
            <a:r>
              <a:rPr lang="en-IN" sz="900" dirty="0" err="1" smtClean="0">
                <a:solidFill>
                  <a:srgbClr val="0070C0"/>
                </a:solidFill>
              </a:rPr>
              <a:t>this.user</a:t>
            </a:r>
            <a:r>
              <a:rPr lang="en-IN" sz="900" dirty="0" smtClean="0">
                <a:solidFill>
                  <a:srgbClr val="0070C0"/>
                </a:solidFill>
              </a:rPr>
              <a:t>['username'] &amp;&amp; </a:t>
            </a:r>
            <a:r>
              <a:rPr lang="en-IN" sz="900" dirty="0" err="1" smtClean="0">
                <a:solidFill>
                  <a:srgbClr val="0070C0"/>
                </a:solidFill>
              </a:rPr>
              <a:t>this.user</a:t>
            </a:r>
            <a:r>
              <a:rPr lang="en-IN" sz="900" dirty="0" smtClean="0">
                <a:solidFill>
                  <a:srgbClr val="0070C0"/>
                </a:solidFill>
              </a:rPr>
              <a:t>['password'])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this.user</a:t>
            </a:r>
            <a:r>
              <a:rPr lang="en-IN" sz="900" dirty="0" smtClean="0">
                <a:solidFill>
                  <a:srgbClr val="0070C0"/>
                </a:solidFill>
              </a:rPr>
              <a:t>['username']="</a:t>
            </a:r>
            <a:r>
              <a:rPr lang="en-IN" sz="900" dirty="0" err="1" smtClean="0">
                <a:solidFill>
                  <a:srgbClr val="0070C0"/>
                </a:solidFill>
              </a:rPr>
              <a:t>animesh</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this.user</a:t>
            </a:r>
            <a:r>
              <a:rPr lang="en-IN" sz="900" dirty="0" smtClean="0">
                <a:solidFill>
                  <a:srgbClr val="0070C0"/>
                </a:solidFill>
              </a:rPr>
              <a:t>['password']="123456";</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this.loginSubs</a:t>
            </a:r>
            <a:r>
              <a:rPr lang="en-IN" sz="900" dirty="0" smtClean="0">
                <a:solidFill>
                  <a:srgbClr val="0070C0"/>
                </a:solidFill>
              </a:rPr>
              <a:t>=</a:t>
            </a:r>
            <a:r>
              <a:rPr lang="en-IN" sz="900" dirty="0" err="1" smtClean="0">
                <a:solidFill>
                  <a:srgbClr val="0070C0"/>
                </a:solidFill>
              </a:rPr>
              <a:t>this.authenticationService.login</a:t>
            </a:r>
            <a:r>
              <a:rPr lang="en-IN" sz="900" dirty="0" smtClean="0">
                <a:solidFill>
                  <a:srgbClr val="0070C0"/>
                </a:solidFill>
              </a:rPr>
              <a:t>(</a:t>
            </a:r>
            <a:r>
              <a:rPr lang="en-IN" sz="900" dirty="0" err="1" smtClean="0">
                <a:solidFill>
                  <a:srgbClr val="0070C0"/>
                </a:solidFill>
              </a:rPr>
              <a:t>this.user</a:t>
            </a:r>
            <a:r>
              <a:rPr lang="en-IN" sz="900" dirty="0" smtClean="0">
                <a:solidFill>
                  <a:srgbClr val="0070C0"/>
                </a:solidFill>
              </a:rPr>
              <a:t>['username'],</a:t>
            </a:r>
            <a:r>
              <a:rPr lang="en-IN" sz="900" dirty="0" err="1" smtClean="0">
                <a:solidFill>
                  <a:srgbClr val="0070C0"/>
                </a:solidFill>
              </a:rPr>
              <a:t>this.user</a:t>
            </a:r>
            <a:r>
              <a:rPr lang="en-IN" sz="900" dirty="0" smtClean="0">
                <a:solidFill>
                  <a:srgbClr val="0070C0"/>
                </a:solidFill>
              </a:rPr>
              <a:t>['password'])</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.subscribe(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(data) =&gt;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//console.log(data);</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if(data){</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=false;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this.router.navigate</a:t>
            </a:r>
            <a:r>
              <a:rPr lang="en-IN" sz="900" dirty="0" smtClean="0">
                <a:solidFill>
                  <a:srgbClr val="0070C0"/>
                </a:solidFill>
              </a:rPr>
              <a:t>([</a:t>
            </a:r>
            <a:r>
              <a:rPr lang="en-IN" sz="900" dirty="0" err="1" smtClean="0">
                <a:solidFill>
                  <a:srgbClr val="0070C0"/>
                </a:solidFill>
              </a:rPr>
              <a:t>this.returnUrl</a:t>
            </a:r>
            <a:r>
              <a:rPr lang="en-IN" sz="9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false;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(error) =&gt;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this.loading</a:t>
            </a:r>
            <a:r>
              <a:rPr lang="en-IN" sz="900" dirty="0" smtClean="0">
                <a:solidFill>
                  <a:srgbClr val="0070C0"/>
                </a:solidFill>
              </a:rPr>
              <a:t> = false;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else{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r>
              <a:rPr lang="en-IN" sz="900" dirty="0" err="1" smtClean="0">
                <a:solidFill>
                  <a:srgbClr val="0070C0"/>
                </a:solidFill>
              </a:rPr>
              <a:t>this.loginFailed</a:t>
            </a:r>
            <a:r>
              <a:rPr lang="en-IN" sz="9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return;</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900" dirty="0" smtClean="0">
                <a:solidFill>
                  <a:srgbClr val="0070C0"/>
                </a:solidFill>
              </a:rPr>
              <a:t>  }</a:t>
            </a:r>
            <a:endParaRPr lang="en-IN" sz="9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Introduction to Angular concepts</a:t>
            </a:r>
          </a:p>
        </p:txBody>
      </p:sp>
      <p:sp>
        <p:nvSpPr>
          <p:cNvPr id="5123" name="Content Placeholder 2"/>
          <p:cNvSpPr>
            <a:spLocks noGrp="1"/>
          </p:cNvSpPr>
          <p:nvPr>
            <p:ph idx="1"/>
          </p:nvPr>
        </p:nvSpPr>
        <p:spPr>
          <a:xfrm>
            <a:off x="457200" y="785794"/>
            <a:ext cx="8229600" cy="5522931"/>
          </a:xfrm>
        </p:spPr>
        <p:txBody>
          <a:bodyPr/>
          <a:lstStyle/>
          <a:p>
            <a:pPr eaLnBrk="1" hangingPunct="1">
              <a:buFont typeface="Arial" charset="0"/>
              <a:buNone/>
            </a:pPr>
            <a:r>
              <a:rPr lang="en-IN" sz="2000" dirty="0" smtClean="0">
                <a:solidFill>
                  <a:srgbClr val="002060"/>
                </a:solidFill>
              </a:rPr>
              <a:t>Angular</a:t>
            </a:r>
            <a:r>
              <a:rPr lang="en-IN" sz="2000" dirty="0" smtClean="0"/>
              <a:t> is a platform and framework for building single-page client applications using HTML and Typescript. Angular is written in TypeScript. It implements core and optional functionality as a set of TypeScript libraries that you import into your apps.</a:t>
            </a:r>
          </a:p>
          <a:p>
            <a:pPr eaLnBrk="1" hangingPunct="1"/>
            <a:endParaRPr lang="en-IN" sz="2000" dirty="0" smtClean="0"/>
          </a:p>
          <a:p>
            <a:pPr eaLnBrk="1" hangingPunct="1">
              <a:buNone/>
            </a:pPr>
            <a:r>
              <a:rPr lang="en-IN" sz="2000" dirty="0" smtClean="0"/>
              <a:t>The basic building of angular relies on core features described below:</a:t>
            </a:r>
          </a:p>
          <a:p>
            <a:pPr eaLnBrk="1" hangingPunct="1"/>
            <a:r>
              <a:rPr lang="en-IN" sz="2000" dirty="0" smtClean="0"/>
              <a:t>Modules </a:t>
            </a:r>
          </a:p>
          <a:p>
            <a:pPr eaLnBrk="1" hangingPunct="1"/>
            <a:r>
              <a:rPr lang="en-IN" sz="2000" dirty="0" smtClean="0"/>
              <a:t>Components</a:t>
            </a:r>
          </a:p>
          <a:p>
            <a:pPr eaLnBrk="1" hangingPunct="1"/>
            <a:r>
              <a:rPr lang="en-IN" sz="2000" dirty="0" smtClean="0"/>
              <a:t>Templates</a:t>
            </a:r>
          </a:p>
          <a:p>
            <a:pPr eaLnBrk="1" hangingPunct="1"/>
            <a:r>
              <a:rPr lang="en-IN" sz="2000" dirty="0" smtClean="0"/>
              <a:t>Metadata</a:t>
            </a:r>
          </a:p>
          <a:p>
            <a:pPr eaLnBrk="1" hangingPunct="1"/>
            <a:r>
              <a:rPr lang="en-IN" sz="2000" dirty="0" smtClean="0"/>
              <a:t>Data Binding</a:t>
            </a:r>
          </a:p>
          <a:p>
            <a:pPr eaLnBrk="1" hangingPunct="1"/>
            <a:r>
              <a:rPr lang="en-IN" sz="2000" dirty="0" smtClean="0"/>
              <a:t>Directives</a:t>
            </a:r>
          </a:p>
          <a:p>
            <a:pPr eaLnBrk="1" hangingPunct="1"/>
            <a:r>
              <a:rPr lang="en-IN" sz="2000" dirty="0" smtClean="0"/>
              <a:t>Services</a:t>
            </a:r>
          </a:p>
          <a:p>
            <a:pPr eaLnBrk="1" hangingPunct="1"/>
            <a:r>
              <a:rPr lang="en-IN" sz="2000" dirty="0" smtClean="0"/>
              <a:t>Dependency Injections</a:t>
            </a:r>
          </a:p>
          <a:p>
            <a:pPr eaLnBrk="1" hangingPunct="1">
              <a:buNone/>
            </a:pPr>
            <a:endParaRPr lang="en-IN" sz="1600" dirty="0" smtClean="0"/>
          </a:p>
          <a:p>
            <a:pPr eaLnBrk="1" hangingPunct="1"/>
            <a:endParaRPr lang="en-IN" sz="1600" dirty="0" smtClean="0"/>
          </a:p>
          <a:p>
            <a:pPr eaLnBrk="1" hangingPunct="1"/>
            <a:endParaRPr lang="en-IN" sz="1600" dirty="0" smtClean="0"/>
          </a:p>
          <a:p>
            <a:pPr eaLnBrk="1" hangingPunct="1"/>
            <a:endParaRPr lang="en-IN" sz="16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a:p>
            <a:pPr eaLnBrk="1" hangingPunct="1"/>
            <a:endParaRPr lang="en-IN" sz="1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0034" y="0"/>
            <a:ext cx="8229600" cy="928670"/>
          </a:xfrm>
        </p:spPr>
        <p:txBody>
          <a:bodyPr/>
          <a:lstStyle/>
          <a:p>
            <a:pPr eaLnBrk="1" fontAlgn="auto" hangingPunct="1">
              <a:spcAft>
                <a:spcPts val="0"/>
              </a:spcAft>
              <a:defRPr/>
            </a:pPr>
            <a:r>
              <a:rPr lang="en-IN" sz="2400" u="sng" dirty="0" smtClean="0"/>
              <a:t>Template Driven Form</a:t>
            </a:r>
            <a:endParaRPr lang="en-IN" sz="2400" dirty="0" smtClean="0"/>
          </a:p>
        </p:txBody>
      </p:sp>
      <p:sp>
        <p:nvSpPr>
          <p:cNvPr id="31747" name="Content Placeholder 2"/>
          <p:cNvSpPr>
            <a:spLocks noGrp="1"/>
          </p:cNvSpPr>
          <p:nvPr>
            <p:ph idx="1"/>
          </p:nvPr>
        </p:nvSpPr>
        <p:spPr>
          <a:xfrm>
            <a:off x="500063" y="1214438"/>
            <a:ext cx="8229600" cy="5286396"/>
          </a:xfrm>
        </p:spPr>
        <p:txBody>
          <a:bodyPr/>
          <a:lstStyle/>
          <a:p>
            <a:pPr eaLnBrk="1" hangingPunct="1">
              <a:buFont typeface="Arial" charset="0"/>
              <a:buNone/>
            </a:pPr>
            <a:r>
              <a:rPr lang="en-IN" sz="1600" dirty="0" smtClean="0"/>
              <a:t>In the above </a:t>
            </a:r>
            <a:r>
              <a:rPr lang="en-IN" sz="1600" dirty="0" err="1" smtClean="0"/>
              <a:t>login</a:t>
            </a:r>
            <a:r>
              <a:rPr lang="en-IN" sz="1600" dirty="0" err="1" smtClean="0"/>
              <a:t>.component.ts</a:t>
            </a:r>
            <a:r>
              <a:rPr lang="en-IN" sz="1600" dirty="0" smtClean="0"/>
              <a:t> </a:t>
            </a:r>
            <a:r>
              <a:rPr lang="en-IN" sz="1600" dirty="0" smtClean="0"/>
              <a:t>file, we have defined the function </a:t>
            </a:r>
            <a:r>
              <a:rPr lang="en-IN" sz="1600" dirty="0" err="1" smtClean="0"/>
              <a:t>onSubmitForm</a:t>
            </a:r>
            <a:r>
              <a:rPr lang="en-IN" sz="1600" dirty="0" smtClean="0"/>
              <a:t>. </a:t>
            </a:r>
            <a:r>
              <a:rPr lang="en-IN" sz="1600" dirty="0" smtClean="0"/>
              <a:t>When you click on the form submit button, the control will come to the above function.</a:t>
            </a:r>
          </a:p>
          <a:p>
            <a:pPr eaLnBrk="1" hangingPunct="1">
              <a:buFont typeface="Arial" charset="0"/>
              <a:buNone/>
            </a:pPr>
            <a:endParaRPr lang="en-IN" sz="1600" dirty="0" smtClean="0"/>
          </a:p>
          <a:p>
            <a:pPr eaLnBrk="1" hangingPunct="1">
              <a:buFont typeface="Arial" charset="0"/>
              <a:buNone/>
            </a:pPr>
            <a:r>
              <a:rPr lang="en-IN" sz="1600" dirty="0" smtClean="0"/>
              <a:t>This is how the browser is displayed −</a:t>
            </a:r>
          </a:p>
          <a:p>
            <a:pPr eaLnBrk="1" hangingPunct="1">
              <a:buFont typeface="Arial" charset="0"/>
              <a:buNone/>
            </a:pPr>
            <a:endParaRPr lang="en-IN" sz="1600" dirty="0" smtClean="0"/>
          </a:p>
        </p:txBody>
      </p:sp>
      <p:pic>
        <p:nvPicPr>
          <p:cNvPr id="5" name="Picture 4" descr="login.PNG"/>
          <p:cNvPicPr>
            <a:picLocks noChangeAspect="1"/>
          </p:cNvPicPr>
          <p:nvPr/>
        </p:nvPicPr>
        <p:blipFill>
          <a:blip r:embed="rId2"/>
          <a:stretch>
            <a:fillRect/>
          </a:stretch>
        </p:blipFill>
        <p:spPr>
          <a:xfrm>
            <a:off x="857224" y="3000372"/>
            <a:ext cx="7000892" cy="321471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796925"/>
          </a:xfrm>
        </p:spPr>
        <p:txBody>
          <a:bodyPr/>
          <a:lstStyle/>
          <a:p>
            <a:pPr eaLnBrk="1" fontAlgn="auto" hangingPunct="1">
              <a:spcAft>
                <a:spcPts val="0"/>
              </a:spcAft>
              <a:defRPr/>
            </a:pPr>
            <a:r>
              <a:rPr lang="en-IN" sz="2400" u="sng" dirty="0" smtClean="0"/>
              <a:t>Model Driven Form/Reactive Forms</a:t>
            </a:r>
          </a:p>
        </p:txBody>
      </p:sp>
      <p:sp>
        <p:nvSpPr>
          <p:cNvPr id="32771" name="Content Placeholder 2"/>
          <p:cNvSpPr>
            <a:spLocks noGrp="1"/>
          </p:cNvSpPr>
          <p:nvPr>
            <p:ph idx="1"/>
          </p:nvPr>
        </p:nvSpPr>
        <p:spPr>
          <a:xfrm>
            <a:off x="500063" y="785813"/>
            <a:ext cx="8229600" cy="5786437"/>
          </a:xfrm>
        </p:spPr>
        <p:txBody>
          <a:bodyPr/>
          <a:lstStyle/>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t>In app.module.ts</a:t>
            </a:r>
          </a:p>
          <a:p>
            <a:pPr eaLnBrk="1" hangingPunct="1">
              <a:buFont typeface="Arial" charset="0"/>
              <a:buNone/>
            </a:pPr>
            <a:r>
              <a:rPr lang="en-IN" sz="1600" dirty="0" smtClean="0">
                <a:solidFill>
                  <a:srgbClr val="0070C0"/>
                </a:solidFill>
              </a:rPr>
              <a:t>import { </a:t>
            </a:r>
            <a:r>
              <a:rPr lang="en-IN" sz="1600" b="1" dirty="0" smtClean="0">
                <a:solidFill>
                  <a:srgbClr val="0070C0"/>
                </a:solidFill>
              </a:rPr>
              <a:t>ReactiveFormsModule</a:t>
            </a:r>
            <a:r>
              <a:rPr lang="en-IN" sz="1600" dirty="0" smtClean="0">
                <a:solidFill>
                  <a:srgbClr val="0070C0"/>
                </a:solidFill>
              </a:rPr>
              <a:t> } from '@angular/forms';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a:t>
            </a:r>
            <a:r>
              <a:rPr lang="en-IN" sz="1600" dirty="0" err="1" smtClean="0">
                <a:solidFill>
                  <a:srgbClr val="0070C0"/>
                </a:solidFill>
              </a:rPr>
              <a:t>NgModule</a:t>
            </a:r>
            <a:r>
              <a:rPr lang="en-IN" sz="1600" dirty="0" smtClean="0">
                <a:solidFill>
                  <a:srgbClr val="0070C0"/>
                </a:solidFill>
              </a:rPr>
              <a:t>({</a:t>
            </a:r>
          </a:p>
          <a:p>
            <a:pPr eaLnBrk="1" hangingPunct="1">
              <a:buFont typeface="Arial" charset="0"/>
              <a:buNone/>
            </a:pPr>
            <a:r>
              <a:rPr lang="en-IN" sz="1600" dirty="0" smtClean="0">
                <a:solidFill>
                  <a:srgbClr val="0070C0"/>
                </a:solidFill>
              </a:rPr>
              <a:t>   imports: [</a:t>
            </a:r>
          </a:p>
          <a:p>
            <a:pPr eaLnBrk="1" hangingPunct="1">
              <a:buFont typeface="Arial" charset="0"/>
              <a:buNone/>
            </a:pPr>
            <a:r>
              <a:rPr lang="en-IN" sz="1600" dirty="0" smtClean="0">
                <a:solidFill>
                  <a:srgbClr val="0070C0"/>
                </a:solidFill>
              </a:rPr>
              <a:t>      </a:t>
            </a:r>
            <a:r>
              <a:rPr lang="en-IN" sz="1600" b="1" dirty="0" smtClean="0">
                <a:solidFill>
                  <a:srgbClr val="0070C0"/>
                </a:solidFill>
              </a:rPr>
              <a:t>ReactiveFormsModule</a:t>
            </a:r>
            <a:r>
              <a:rPr lang="en-IN" sz="1600" dirty="0" smtClean="0">
                <a:solidFill>
                  <a:srgbClr val="0070C0"/>
                </a:solidFill>
              </a:rPr>
              <a: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   providers: [</a:t>
            </a:r>
            <a:r>
              <a:rPr lang="en-IN" sz="1600" dirty="0" err="1" smtClean="0">
                <a:solidFill>
                  <a:srgbClr val="0070C0"/>
                </a:solidFill>
              </a:rPr>
              <a:t>MyserviceService</a:t>
            </a:r>
            <a:r>
              <a:rPr lang="en-IN" sz="1600" dirty="0" smtClean="0">
                <a:solidFill>
                  <a:srgbClr val="0070C0"/>
                </a:solidFill>
              </a:rPr>
              <a:t>],</a:t>
            </a:r>
          </a:p>
          <a:p>
            <a:pPr eaLnBrk="1" hangingPunct="1">
              <a:buFont typeface="Arial" charset="0"/>
              <a:buNone/>
            </a:pPr>
            <a:r>
              <a:rPr lang="en-IN" sz="1600" dirty="0" smtClean="0">
                <a:solidFill>
                  <a:srgbClr val="0070C0"/>
                </a:solidFill>
              </a:rPr>
              <a:t>   bootstrap: [</a:t>
            </a:r>
            <a:r>
              <a:rPr lang="en-IN" sz="1600" dirty="0" err="1" smtClean="0">
                <a:solidFill>
                  <a:srgbClr val="0070C0"/>
                </a:solidFill>
              </a:rPr>
              <a:t>AppComponent</a:t>
            </a:r>
            <a:r>
              <a:rPr lang="en-IN" sz="1600" dirty="0" smtClean="0">
                <a:solidFill>
                  <a:srgbClr val="0070C0"/>
                </a:solidFill>
              </a:rPr>
              <a: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AppModule</a:t>
            </a:r>
            <a:r>
              <a:rPr lang="en-IN" sz="1600" dirty="0" smtClean="0">
                <a:solidFill>
                  <a:srgbClr val="0070C0"/>
                </a:solidFill>
              </a:rPr>
              <a:t> { }</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t>In </a:t>
            </a:r>
            <a:r>
              <a:rPr lang="en-IN" sz="1600" dirty="0" err="1" smtClean="0"/>
              <a:t>login</a:t>
            </a:r>
            <a:r>
              <a:rPr lang="en-IN" sz="1600" dirty="0" err="1" smtClean="0"/>
              <a:t>.component.ts</a:t>
            </a:r>
            <a:r>
              <a:rPr lang="en-IN" sz="1600" dirty="0" smtClean="0"/>
              <a:t>, we need to import a few modules for the model driven form. For example, import { </a:t>
            </a:r>
            <a:r>
              <a:rPr lang="en-IN" sz="1600" dirty="0" err="1" smtClean="0"/>
              <a:t>FormGroup</a:t>
            </a:r>
            <a:r>
              <a:rPr lang="en-IN" sz="1600" dirty="0" smtClean="0"/>
              <a:t>, </a:t>
            </a:r>
            <a:r>
              <a:rPr lang="en-IN" sz="1600" dirty="0" err="1" smtClean="0"/>
              <a:t>FormControl</a:t>
            </a:r>
            <a:r>
              <a:rPr lang="en-IN" sz="1600" dirty="0" smtClean="0"/>
              <a:t> } from '@angular/forms'.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import { Component } from '@angular/core';</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MyserviceService</a:t>
            </a:r>
            <a:r>
              <a:rPr lang="en-IN" sz="1600" dirty="0" smtClean="0">
                <a:solidFill>
                  <a:srgbClr val="0070C0"/>
                </a:solidFill>
              </a:rPr>
              <a:t> } from './</a:t>
            </a:r>
            <a:r>
              <a:rPr lang="en-IN" sz="1600" dirty="0" err="1" smtClean="0">
                <a:solidFill>
                  <a:srgbClr val="0070C0"/>
                </a:solidFill>
              </a:rPr>
              <a:t>myservice.service</a:t>
            </a:r>
            <a:r>
              <a:rPr lang="en-IN" sz="1600" dirty="0" smtClean="0">
                <a:solidFill>
                  <a:srgbClr val="0070C0"/>
                </a:solidFill>
              </a:rPr>
              <a:t>';</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FormGroup</a:t>
            </a:r>
            <a:r>
              <a:rPr lang="en-IN" sz="1600" dirty="0" smtClean="0">
                <a:solidFill>
                  <a:srgbClr val="0070C0"/>
                </a:solidFill>
              </a:rPr>
              <a:t>, </a:t>
            </a:r>
            <a:r>
              <a:rPr lang="en-IN" sz="1600" dirty="0" err="1" smtClean="0">
                <a:solidFill>
                  <a:srgbClr val="0070C0"/>
                </a:solidFill>
              </a:rPr>
              <a:t>FormControl</a:t>
            </a:r>
            <a:r>
              <a:rPr lang="en-IN" sz="1600" dirty="0" smtClean="0">
                <a:solidFill>
                  <a:srgbClr val="0070C0"/>
                </a:solidFill>
              </a:rPr>
              <a:t> } from '@angular/forms';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214313"/>
            <a:ext cx="8229600" cy="500062"/>
          </a:xfrm>
        </p:spPr>
        <p:txBody>
          <a:bodyPr/>
          <a:lstStyle/>
          <a:p>
            <a:pPr eaLnBrk="1" fontAlgn="auto" hangingPunct="1">
              <a:spcAft>
                <a:spcPts val="0"/>
              </a:spcAft>
              <a:defRPr/>
            </a:pPr>
            <a:r>
              <a:rPr lang="en-IN" sz="2400" u="sng" smtClean="0"/>
              <a:t>Model Driven Form/Reactive Forms</a:t>
            </a:r>
            <a:endParaRPr lang="en-IN" sz="2400" smtClean="0"/>
          </a:p>
        </p:txBody>
      </p:sp>
      <p:sp>
        <p:nvSpPr>
          <p:cNvPr id="31747" name="Content Placeholder 2"/>
          <p:cNvSpPr>
            <a:spLocks noGrp="1"/>
          </p:cNvSpPr>
          <p:nvPr>
            <p:ph idx="1"/>
          </p:nvPr>
        </p:nvSpPr>
        <p:spPr>
          <a:xfrm>
            <a:off x="428625" y="714375"/>
            <a:ext cx="8229600" cy="6143625"/>
          </a:xfrm>
        </p:spPr>
        <p:txBody>
          <a:bodyPr>
            <a:normAutofit/>
          </a:bodyPr>
          <a:lstStyle/>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loginForm</a:t>
            </a:r>
            <a:r>
              <a:rPr lang="en-IN" sz="1600" dirty="0" smtClean="0">
                <a:solidFill>
                  <a:srgbClr val="0070C0"/>
                </a:solidFill>
              </a:rPr>
              <a:t>: </a:t>
            </a:r>
            <a:r>
              <a:rPr lang="en-IN" sz="1600" dirty="0" err="1" smtClean="0">
                <a:solidFill>
                  <a:srgbClr val="0070C0"/>
                </a:solidFill>
              </a:rPr>
              <a:t>FormGroup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err="1" smtClean="0">
                <a:solidFill>
                  <a:srgbClr val="0070C0"/>
                </a:solidFill>
              </a:rPr>
              <a:t>this.loginForm</a:t>
            </a:r>
            <a:r>
              <a:rPr lang="en-IN" sz="1600" dirty="0" smtClean="0">
                <a:solidFill>
                  <a:srgbClr val="0070C0"/>
                </a:solidFill>
              </a:rPr>
              <a:t> </a:t>
            </a:r>
            <a:r>
              <a:rPr lang="en-IN" sz="1600" dirty="0" smtClean="0">
                <a:solidFill>
                  <a:srgbClr val="0070C0"/>
                </a:solidFill>
              </a:rPr>
              <a:t>= </a:t>
            </a:r>
            <a:r>
              <a:rPr lang="en-IN" sz="1600" dirty="0" err="1" smtClean="0">
                <a:solidFill>
                  <a:srgbClr val="0070C0"/>
                </a:solidFill>
              </a:rPr>
              <a:t>this.formBuilder.group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username: ['', </a:t>
            </a:r>
            <a:r>
              <a:rPr lang="en-IN" sz="1600" dirty="0" err="1" smtClean="0">
                <a:solidFill>
                  <a:srgbClr val="0070C0"/>
                </a:solidFill>
              </a:rPr>
              <a:t>Validators.required</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password: ['', </a:t>
            </a:r>
            <a:r>
              <a:rPr lang="en-IN" sz="1600" dirty="0" err="1" smtClean="0">
                <a:solidFill>
                  <a:srgbClr val="0070C0"/>
                </a:solidFill>
              </a:rPr>
              <a:t>Validators.required</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onSubmit</a:t>
            </a: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this.submitted</a:t>
            </a:r>
            <a:r>
              <a:rPr lang="en-IN" sz="16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 stop here if form is invalid</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if (</a:t>
            </a:r>
            <a:r>
              <a:rPr lang="en-IN" sz="1600" dirty="0" err="1" smtClean="0">
                <a:solidFill>
                  <a:srgbClr val="0070C0"/>
                </a:solidFill>
              </a:rPr>
              <a:t>this.loginForm.invalid</a:t>
            </a: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this.loginFailed</a:t>
            </a:r>
            <a:r>
              <a:rPr lang="en-IN" sz="1600" dirty="0" smtClean="0">
                <a:solidFill>
                  <a:srgbClr val="0070C0"/>
                </a:solidFill>
              </a:rPr>
              <a:t>=true;</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return;</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a:t>
            </a:r>
            <a:r>
              <a:rPr lang="en-IN" sz="1600" dirty="0" err="1" smtClean="0">
                <a:solidFill>
                  <a:srgbClr val="0070C0"/>
                </a:solidFill>
              </a:rPr>
              <a:t>this.loading</a:t>
            </a:r>
            <a:r>
              <a:rPr lang="en-IN" sz="1600" dirty="0" smtClean="0">
                <a:solidFill>
                  <a:srgbClr val="0070C0"/>
                </a:solidFill>
              </a:rPr>
              <a:t> = true;</a:t>
            </a:r>
          </a:p>
          <a:p>
            <a:pPr marL="548640" indent="-411480" eaLnBrk="1" fontAlgn="auto" hangingPunct="1">
              <a:spcAft>
                <a:spcPts val="0"/>
              </a:spcAft>
              <a:buClr>
                <a:schemeClr val="tx1">
                  <a:shade val="95000"/>
                </a:schemeClr>
              </a:buClr>
              <a:buFont typeface="Arial" charset="0"/>
              <a:buNone/>
              <a:defRPr/>
            </a:pPr>
            <a:endParaRPr lang="en-IN" sz="16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a:t>
            </a:r>
            <a:endParaRPr lang="en-IN" sz="1600" dirty="0" smtClean="0">
              <a:solidFill>
                <a:srgbClr val="0070C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582612"/>
          </a:xfrm>
        </p:spPr>
        <p:txBody>
          <a:bodyPr/>
          <a:lstStyle/>
          <a:p>
            <a:pPr eaLnBrk="1" fontAlgn="auto" hangingPunct="1">
              <a:spcAft>
                <a:spcPts val="0"/>
              </a:spcAft>
              <a:defRPr/>
            </a:pPr>
            <a:r>
              <a:rPr lang="en-IN" sz="2400" u="sng" smtClean="0"/>
              <a:t>Model Driven Form/Reactive Forms</a:t>
            </a:r>
            <a:endParaRPr lang="en-IN" sz="2400" smtClean="0"/>
          </a:p>
        </p:txBody>
      </p:sp>
      <p:sp>
        <p:nvSpPr>
          <p:cNvPr id="32771" name="Content Placeholder 2"/>
          <p:cNvSpPr>
            <a:spLocks noGrp="1"/>
          </p:cNvSpPr>
          <p:nvPr>
            <p:ph idx="1"/>
          </p:nvPr>
        </p:nvSpPr>
        <p:spPr>
          <a:xfrm>
            <a:off x="357188" y="785813"/>
            <a:ext cx="8229600" cy="5857875"/>
          </a:xfrm>
        </p:spPr>
        <p:txBody>
          <a:bodyPr>
            <a:normAutofit fontScale="77500" lnSpcReduction="20000"/>
          </a:bodyPr>
          <a:lstStyle/>
          <a:p>
            <a:pPr marL="548640" indent="-411480" eaLnBrk="1" fontAlgn="auto" hangingPunct="1">
              <a:spcAft>
                <a:spcPts val="0"/>
              </a:spcAft>
              <a:buClr>
                <a:schemeClr val="tx1">
                  <a:shade val="95000"/>
                </a:schemeClr>
              </a:buClr>
              <a:buFont typeface="Arial" charset="0"/>
              <a:buNone/>
              <a:defRPr/>
            </a:pPr>
            <a:r>
              <a:rPr lang="en-IN" sz="1600" dirty="0" smtClean="0"/>
              <a:t>The variable </a:t>
            </a:r>
            <a:r>
              <a:rPr lang="en-IN" sz="1600" dirty="0" err="1" smtClean="0"/>
              <a:t>formdata</a:t>
            </a:r>
            <a:r>
              <a:rPr lang="en-IN" sz="1600" dirty="0" smtClean="0"/>
              <a:t> is initialized at the start of the class and the same is initialized with </a:t>
            </a:r>
            <a:r>
              <a:rPr lang="en-IN" sz="1600" dirty="0" err="1" smtClean="0"/>
              <a:t>FormGroup</a:t>
            </a:r>
            <a:r>
              <a:rPr lang="en-IN" sz="1600" dirty="0" smtClean="0"/>
              <a:t> as shown above. The variables </a:t>
            </a:r>
            <a:r>
              <a:rPr lang="en-IN" sz="1600" dirty="0" err="1" smtClean="0"/>
              <a:t>emailid</a:t>
            </a:r>
            <a:r>
              <a:rPr lang="en-IN" sz="1600" dirty="0" smtClean="0"/>
              <a:t> and </a:t>
            </a:r>
            <a:r>
              <a:rPr lang="en-IN" sz="1600" dirty="0" err="1" smtClean="0"/>
              <a:t>passwd</a:t>
            </a:r>
            <a:r>
              <a:rPr lang="en-IN" sz="1600" dirty="0" smtClean="0"/>
              <a:t> are initialized with default values to be displayed in the form. You can keep it blank in case you want to.</a:t>
            </a:r>
          </a:p>
          <a:p>
            <a:pPr marL="548640" indent="-411480" eaLnBrk="1" fontAlgn="auto" hangingPunct="1">
              <a:spcAft>
                <a:spcPts val="0"/>
              </a:spcAft>
              <a:buClr>
                <a:schemeClr val="tx1">
                  <a:shade val="95000"/>
                </a:schemeClr>
              </a:buClr>
              <a:buFont typeface="Arial" charset="0"/>
              <a:buNone/>
              <a:defRPr/>
            </a:pPr>
            <a:r>
              <a:rPr lang="en-IN" sz="1600" dirty="0" smtClean="0"/>
              <a:t>This is how the values will be seen in the form UI.</a:t>
            </a:r>
          </a:p>
          <a:p>
            <a:pPr marL="548640" indent="-411480" eaLnBrk="1" fontAlgn="auto" hangingPunct="1">
              <a:spcAft>
                <a:spcPts val="0"/>
              </a:spcAft>
              <a:buClr>
                <a:schemeClr val="tx1">
                  <a:shade val="95000"/>
                </a:schemeClr>
              </a:buClr>
              <a:buFont typeface="Arial" charset="0"/>
              <a:buNone/>
              <a:defRPr/>
            </a:pPr>
            <a:r>
              <a:rPr lang="en-IN" sz="1600" dirty="0" smtClean="0"/>
              <a:t>We have used </a:t>
            </a:r>
            <a:r>
              <a:rPr lang="en-IN" sz="1600" dirty="0" err="1" smtClean="0"/>
              <a:t>formdata</a:t>
            </a:r>
            <a:r>
              <a:rPr lang="en-IN" sz="1600" dirty="0" smtClean="0"/>
              <a:t> to initialize the form values; we need to use the same in the form UI </a:t>
            </a:r>
            <a:r>
              <a:rPr lang="en-IN" sz="1600" dirty="0" smtClean="0"/>
              <a:t> </a:t>
            </a:r>
            <a:r>
              <a:rPr lang="en-IN" sz="1600" dirty="0" err="1" smtClean="0"/>
              <a:t>login.component.html</a:t>
            </a:r>
            <a:r>
              <a:rPr lang="en-IN" sz="1600" dirty="0" smtClean="0"/>
              <a:t>.</a:t>
            </a:r>
            <a:endParaRPr lang="en-IN" sz="1600" dirty="0" smtClean="0"/>
          </a:p>
          <a:p>
            <a:pPr marL="548640" indent="-411480" eaLnBrk="1" fontAlgn="auto" hangingPunct="1">
              <a:spcAft>
                <a:spcPts val="0"/>
              </a:spcAft>
              <a:buClr>
                <a:schemeClr val="tx1">
                  <a:shade val="95000"/>
                </a:schemeClr>
              </a:buClr>
              <a:buFont typeface="Arial" charset="0"/>
              <a:buNone/>
              <a:defRPr/>
            </a:pPr>
            <a:endParaRPr lang="en-IN" sz="1600" dirty="0" smtClean="0"/>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&lt;form [</a:t>
            </a:r>
            <a:r>
              <a:rPr lang="en-IN" sz="1600" dirty="0" err="1" smtClean="0">
                <a:solidFill>
                  <a:srgbClr val="0070C0"/>
                </a:solidFill>
              </a:rPr>
              <a:t>formGroup</a:t>
            </a:r>
            <a:r>
              <a:rPr lang="en-IN" sz="1600" dirty="0" smtClean="0">
                <a:solidFill>
                  <a:srgbClr val="0070C0"/>
                </a:solidFill>
              </a:rPr>
              <a:t>]="</a:t>
            </a:r>
            <a:r>
              <a:rPr lang="en-IN" sz="1600" dirty="0" err="1" smtClean="0">
                <a:solidFill>
                  <a:srgbClr val="0070C0"/>
                </a:solidFill>
              </a:rPr>
              <a:t>loginForm</a:t>
            </a:r>
            <a:r>
              <a:rPr lang="en-IN" sz="1600" dirty="0" smtClean="0">
                <a:solidFill>
                  <a:srgbClr val="0070C0"/>
                </a:solidFill>
              </a:rPr>
              <a:t>" (</a:t>
            </a:r>
            <a:r>
              <a:rPr lang="en-IN" sz="1600" dirty="0" err="1" smtClean="0">
                <a:solidFill>
                  <a:srgbClr val="0070C0"/>
                </a:solidFill>
              </a:rPr>
              <a:t>ngSubmit</a:t>
            </a:r>
            <a:r>
              <a:rPr lang="en-IN" sz="1600" dirty="0" smtClean="0">
                <a:solidFill>
                  <a:srgbClr val="0070C0"/>
                </a:solidFill>
              </a:rPr>
              <a:t>)="</a:t>
            </a:r>
            <a:r>
              <a:rPr lang="en-IN" sz="1600" dirty="0" err="1" smtClean="0">
                <a:solidFill>
                  <a:srgbClr val="0070C0"/>
                </a:solidFill>
              </a:rPr>
              <a:t>onSubmit</a:t>
            </a:r>
            <a:r>
              <a:rPr lang="en-IN" sz="1600" dirty="0" smtClean="0">
                <a:solidFill>
                  <a:srgbClr val="0070C0"/>
                </a:solidFill>
              </a:rPr>
              <a:t>()"&gt;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&lt;label for="username"&gt;Username&lt;/label&gt;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&lt;input type="text" </a:t>
            </a:r>
            <a:r>
              <a:rPr lang="en-IN" sz="1600" dirty="0" err="1" smtClean="0">
                <a:solidFill>
                  <a:srgbClr val="0070C0"/>
                </a:solidFill>
              </a:rPr>
              <a:t>formControlName</a:t>
            </a:r>
            <a:r>
              <a:rPr lang="en-IN" sz="1600" dirty="0" smtClean="0">
                <a:solidFill>
                  <a:srgbClr val="0070C0"/>
                </a:solidFill>
              </a:rPr>
              <a:t>="username" class="form-control" [</a:t>
            </a:r>
            <a:r>
              <a:rPr lang="en-IN" sz="1600" dirty="0" err="1" smtClean="0">
                <a:solidFill>
                  <a:srgbClr val="0070C0"/>
                </a:solidFill>
              </a:rPr>
              <a:t>ngClass</a:t>
            </a:r>
            <a:r>
              <a:rPr lang="en-IN" sz="1600" dirty="0" smtClean="0">
                <a:solidFill>
                  <a:srgbClr val="0070C0"/>
                </a:solidFill>
              </a:rPr>
              <a:t>]="{ 'is-invalid': submitted &amp;&amp; </a:t>
            </a:r>
            <a:r>
              <a:rPr lang="en-IN" sz="1600" dirty="0" err="1" smtClean="0">
                <a:solidFill>
                  <a:srgbClr val="0070C0"/>
                </a:solidFill>
              </a:rPr>
              <a:t>formDetails.username.errors</a:t>
            </a:r>
            <a:r>
              <a:rPr lang="en-IN" sz="1600" dirty="0" smtClean="0">
                <a:solidFill>
                  <a:srgbClr val="0070C0"/>
                </a:solidFill>
              </a:rPr>
              <a:t> }" /&gt;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="submitted &amp;&amp; </a:t>
            </a:r>
            <a:r>
              <a:rPr lang="en-IN" sz="1600" dirty="0" err="1" smtClean="0">
                <a:solidFill>
                  <a:srgbClr val="0070C0"/>
                </a:solidFill>
              </a:rPr>
              <a:t>formDetails.username.errors</a:t>
            </a:r>
            <a:r>
              <a:rPr lang="en-IN" sz="1600" dirty="0" smtClean="0">
                <a:solidFill>
                  <a:srgbClr val="0070C0"/>
                </a:solidFill>
              </a:rPr>
              <a:t>" class="invalid-feedback"&gt;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a:t>
            </a:r>
            <a:r>
              <a:rPr lang="en-IN" sz="1600" dirty="0" err="1" smtClean="0">
                <a:solidFill>
                  <a:srgbClr val="0070C0"/>
                </a:solidFill>
              </a:rPr>
              <a:t>formDetails.username.errors.required</a:t>
            </a:r>
            <a:r>
              <a:rPr lang="en-IN" sz="1600" dirty="0" smtClean="0">
                <a:solidFill>
                  <a:srgbClr val="0070C0"/>
                </a:solidFill>
              </a:rPr>
              <a:t>"&gt;Username is required&lt;/div&gt;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&lt;label for="password"&gt;Password&lt;/label&gt;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&lt;input type="password" </a:t>
            </a:r>
            <a:r>
              <a:rPr lang="en-IN" sz="1600" dirty="0" err="1" smtClean="0">
                <a:solidFill>
                  <a:srgbClr val="0070C0"/>
                </a:solidFill>
              </a:rPr>
              <a:t>formControlName</a:t>
            </a:r>
            <a:r>
              <a:rPr lang="en-IN" sz="1600" dirty="0" smtClean="0">
                <a:solidFill>
                  <a:srgbClr val="0070C0"/>
                </a:solidFill>
              </a:rPr>
              <a:t>="password" class="form-control" [</a:t>
            </a:r>
            <a:r>
              <a:rPr lang="en-IN" sz="1600" dirty="0" err="1" smtClean="0">
                <a:solidFill>
                  <a:srgbClr val="0070C0"/>
                </a:solidFill>
              </a:rPr>
              <a:t>ngClass</a:t>
            </a:r>
            <a:r>
              <a:rPr lang="en-IN" sz="1600" dirty="0" smtClean="0">
                <a:solidFill>
                  <a:srgbClr val="0070C0"/>
                </a:solidFill>
              </a:rPr>
              <a:t>]="{ 'is-invalid': submitted &amp;&amp; </a:t>
            </a:r>
            <a:r>
              <a:rPr lang="en-IN" sz="1600" dirty="0" err="1" smtClean="0">
                <a:solidFill>
                  <a:srgbClr val="0070C0"/>
                </a:solidFill>
              </a:rPr>
              <a:t>formDetails.password.errors</a:t>
            </a:r>
            <a:r>
              <a:rPr lang="en-IN" sz="1600" dirty="0" smtClean="0">
                <a:solidFill>
                  <a:srgbClr val="0070C0"/>
                </a:solidFill>
              </a:rPr>
              <a:t> }" /&gt;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="submitted &amp;&amp; </a:t>
            </a:r>
            <a:r>
              <a:rPr lang="en-IN" sz="1600" dirty="0" err="1" smtClean="0">
                <a:solidFill>
                  <a:srgbClr val="0070C0"/>
                </a:solidFill>
              </a:rPr>
              <a:t>formDetails.password.errors</a:t>
            </a:r>
            <a:r>
              <a:rPr lang="en-IN" sz="1600" dirty="0" smtClean="0">
                <a:solidFill>
                  <a:srgbClr val="0070C0"/>
                </a:solidFill>
              </a:rPr>
              <a:t>" class="invalid-feedback"&gt;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a:t>
            </a:r>
            <a:r>
              <a:rPr lang="en-IN" sz="1600" dirty="0" err="1" smtClean="0">
                <a:solidFill>
                  <a:srgbClr val="0070C0"/>
                </a:solidFill>
              </a:rPr>
              <a:t>ngIf</a:t>
            </a:r>
            <a:r>
              <a:rPr lang="en-IN" sz="1600" dirty="0" smtClean="0">
                <a:solidFill>
                  <a:srgbClr val="0070C0"/>
                </a:solidFill>
              </a:rPr>
              <a:t>="</a:t>
            </a:r>
            <a:r>
              <a:rPr lang="en-IN" sz="1600" dirty="0" err="1" smtClean="0">
                <a:solidFill>
                  <a:srgbClr val="0070C0"/>
                </a:solidFill>
              </a:rPr>
              <a:t>formDetails.password.errors.required</a:t>
            </a:r>
            <a:r>
              <a:rPr lang="en-IN" sz="1600" dirty="0" smtClean="0">
                <a:solidFill>
                  <a:srgbClr val="0070C0"/>
                </a:solidFill>
              </a:rPr>
              <a:t>"&gt;Password is required&lt;/div&gt;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 class="form-group"&gt;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&lt;button type="submit"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-primary"&gt;Login&lt;/button&gt; &amp;</a:t>
            </a:r>
            <a:r>
              <a:rPr lang="en-IN" sz="1600" dirty="0" err="1" smtClean="0">
                <a:solidFill>
                  <a:srgbClr val="0070C0"/>
                </a:solidFill>
              </a:rPr>
              <a:t>nbsp</a:t>
            </a:r>
            <a:r>
              <a:rPr lang="en-IN" sz="1600" dirty="0" smtClean="0">
                <a:solidFill>
                  <a:srgbClr val="0070C0"/>
                </a:solidFill>
              </a:rPr>
              <a:t>;&amp;</a:t>
            </a:r>
            <a:r>
              <a:rPr lang="en-IN" sz="1600" dirty="0" err="1" smtClean="0">
                <a:solidFill>
                  <a:srgbClr val="0070C0"/>
                </a:solidFill>
              </a:rPr>
              <a:t>nbsp</a:t>
            </a:r>
            <a:r>
              <a:rPr lang="en-IN" sz="1600" dirty="0" smtClean="0">
                <a:solidFill>
                  <a:srgbClr val="0070C0"/>
                </a:solidFill>
              </a:rPr>
              <a: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&lt;button  [disabled]="loading" class="</a:t>
            </a:r>
            <a:r>
              <a:rPr lang="en-IN" sz="1600" dirty="0" err="1" smtClean="0">
                <a:solidFill>
                  <a:srgbClr val="0070C0"/>
                </a:solidFill>
              </a:rPr>
              <a:t>btn</a:t>
            </a:r>
            <a:r>
              <a:rPr lang="en-IN" sz="1600" dirty="0" smtClean="0">
                <a:solidFill>
                  <a:srgbClr val="0070C0"/>
                </a:solidFill>
              </a:rPr>
              <a:t> </a:t>
            </a:r>
            <a:r>
              <a:rPr lang="en-IN" sz="1600" dirty="0" err="1" smtClean="0">
                <a:solidFill>
                  <a:srgbClr val="0070C0"/>
                </a:solidFill>
              </a:rPr>
              <a:t>btn</a:t>
            </a:r>
            <a:r>
              <a:rPr lang="en-IN" sz="1600" dirty="0" smtClean="0">
                <a:solidFill>
                  <a:srgbClr val="0070C0"/>
                </a:solidFill>
              </a:rPr>
              <a:t>-primary" (click)="</a:t>
            </a:r>
            <a:r>
              <a:rPr lang="en-IN" sz="1600" dirty="0" err="1" smtClean="0">
                <a:solidFill>
                  <a:srgbClr val="0070C0"/>
                </a:solidFill>
              </a:rPr>
              <a:t>onRegistration</a:t>
            </a:r>
            <a:r>
              <a:rPr lang="en-IN" sz="1600" dirty="0" smtClean="0">
                <a:solidFill>
                  <a:srgbClr val="0070C0"/>
                </a:solidFill>
              </a:rPr>
              <a:t>()"&gt;Registration&lt;/button&gt;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&lt;/div&gt;</a:t>
            </a:r>
          </a:p>
          <a:p>
            <a:pPr marL="548640" indent="-411480" eaLnBrk="1" fontAlgn="auto" hangingPunct="1">
              <a:spcAft>
                <a:spcPts val="0"/>
              </a:spcAft>
              <a:buClr>
                <a:schemeClr val="tx1">
                  <a:shade val="95000"/>
                </a:schemeClr>
              </a:buClr>
              <a:buFont typeface="Arial" charset="0"/>
              <a:buNone/>
              <a:defRPr/>
            </a:pPr>
            <a:r>
              <a:rPr lang="en-IN" sz="1600" dirty="0" smtClean="0">
                <a:solidFill>
                  <a:srgbClr val="0070C0"/>
                </a:solidFill>
              </a:rPr>
              <a:t>        &lt;/form&gt;</a:t>
            </a:r>
            <a:endParaRPr lang="en-IN" sz="1600" dirty="0" smtClean="0">
              <a:solidFill>
                <a:srgbClr val="0070C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725487"/>
          </a:xfrm>
        </p:spPr>
        <p:txBody>
          <a:bodyPr/>
          <a:lstStyle/>
          <a:p>
            <a:pPr eaLnBrk="1" fontAlgn="auto" hangingPunct="1">
              <a:spcAft>
                <a:spcPts val="0"/>
              </a:spcAft>
              <a:defRPr/>
            </a:pPr>
            <a:r>
              <a:rPr lang="en-IN" sz="2400" u="sng" dirty="0" smtClean="0"/>
              <a:t>Model Driven Form/Reactive Forms</a:t>
            </a:r>
            <a:endParaRPr lang="en-IN" sz="2400" dirty="0" smtClean="0"/>
          </a:p>
        </p:txBody>
      </p:sp>
      <p:sp>
        <p:nvSpPr>
          <p:cNvPr id="35843" name="Content Placeholder 2"/>
          <p:cNvSpPr>
            <a:spLocks noGrp="1"/>
          </p:cNvSpPr>
          <p:nvPr>
            <p:ph idx="1"/>
          </p:nvPr>
        </p:nvSpPr>
        <p:spPr>
          <a:xfrm>
            <a:off x="457200" y="1000125"/>
            <a:ext cx="8229600" cy="5126038"/>
          </a:xfrm>
        </p:spPr>
        <p:txBody>
          <a:bodyPr/>
          <a:lstStyle/>
          <a:p>
            <a:pPr eaLnBrk="1" hangingPunct="1">
              <a:buFont typeface="Arial" charset="0"/>
              <a:buNone/>
            </a:pPr>
            <a:r>
              <a:rPr lang="en-IN" sz="1600" smtClean="0"/>
              <a:t>For the submit button, we have added disabled in the square bracket, which is given value - !formdata.valid. Thus, if the formdata.valid is not valid, the button will remain disabled and the user will not be able to submit it.</a:t>
            </a:r>
          </a:p>
          <a:p>
            <a:pPr eaLnBrk="1" hangingPunct="1">
              <a:buFont typeface="Arial" charset="0"/>
              <a:buNone/>
            </a:pPr>
            <a:endParaRPr lang="en-IN" sz="1600" smtClean="0"/>
          </a:p>
          <a:p>
            <a:pPr eaLnBrk="1" hangingPunct="1">
              <a:buFont typeface="Arial" charset="0"/>
              <a:buNone/>
            </a:pPr>
            <a:r>
              <a:rPr lang="en-IN" sz="1600" smtClean="0"/>
              <a:t>Let us see the how this works in the browser −</a:t>
            </a:r>
          </a:p>
          <a:p>
            <a:pPr eaLnBrk="1" hangingPunct="1">
              <a:buFont typeface="Arial" charset="0"/>
              <a:buNone/>
            </a:pPr>
            <a:endParaRPr lang="en-IN" sz="1600" smtClean="0"/>
          </a:p>
        </p:txBody>
      </p:sp>
      <p:pic>
        <p:nvPicPr>
          <p:cNvPr id="5" name="Picture 4" descr="login.PNG"/>
          <p:cNvPicPr>
            <a:picLocks noChangeAspect="1"/>
          </p:cNvPicPr>
          <p:nvPr/>
        </p:nvPicPr>
        <p:blipFill>
          <a:blip r:embed="rId2"/>
          <a:stretch>
            <a:fillRect/>
          </a:stretch>
        </p:blipFill>
        <p:spPr>
          <a:xfrm>
            <a:off x="428596" y="3000372"/>
            <a:ext cx="7929586" cy="285752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85750" y="0"/>
            <a:ext cx="8229600" cy="785794"/>
          </a:xfrm>
        </p:spPr>
        <p:txBody>
          <a:bodyPr>
            <a:normAutofit fontScale="90000"/>
          </a:bodyPr>
          <a:lstStyle/>
          <a:p>
            <a:pPr eaLnBrk="1" fontAlgn="auto" hangingPunct="1">
              <a:spcAft>
                <a:spcPts val="0"/>
              </a:spcAft>
              <a:defRPr/>
            </a:pPr>
            <a:r>
              <a:rPr lang="en-IN" sz="2400" u="sng" dirty="0" smtClean="0"/>
              <a:t/>
            </a:r>
            <a:br>
              <a:rPr lang="en-IN" sz="2400" u="sng" dirty="0" smtClean="0"/>
            </a:br>
            <a:r>
              <a:rPr lang="en-IN" sz="2400" u="sng" dirty="0" smtClean="0"/>
              <a:t>Differences b/w Template-driven and Reactive Forms</a:t>
            </a:r>
            <a:r>
              <a:rPr lang="en-IN" dirty="0" smtClean="0"/>
              <a:t/>
            </a:r>
            <a:br>
              <a:rPr lang="en-IN" dirty="0" smtClean="0"/>
            </a:br>
            <a:endParaRPr lang="en-IN" dirty="0" smtClean="0"/>
          </a:p>
        </p:txBody>
      </p:sp>
      <p:sp>
        <p:nvSpPr>
          <p:cNvPr id="36867" name="Content Placeholder 2"/>
          <p:cNvSpPr>
            <a:spLocks noGrp="1"/>
          </p:cNvSpPr>
          <p:nvPr>
            <p:ph idx="1"/>
          </p:nvPr>
        </p:nvSpPr>
        <p:spPr>
          <a:xfrm>
            <a:off x="500063" y="714375"/>
            <a:ext cx="8229600" cy="5572125"/>
          </a:xfrm>
        </p:spPr>
        <p:txBody>
          <a:bodyPr/>
          <a:lstStyle/>
          <a:p>
            <a:pPr eaLnBrk="1" hangingPunct="1">
              <a:buFont typeface="Arial" charset="0"/>
              <a:buNone/>
            </a:pPr>
            <a:r>
              <a:rPr lang="en-IN" sz="1600" dirty="0" smtClean="0"/>
              <a:t>Below are some of the high-level differences between the two types:</a:t>
            </a:r>
          </a:p>
          <a:p>
            <a:pPr eaLnBrk="1" hangingPunct="1">
              <a:buFont typeface="Calibri" pitchFamily="34" charset="0"/>
              <a:buAutoNum type="arabicPeriod"/>
            </a:pPr>
            <a:r>
              <a:rPr lang="en-IN" sz="1600" dirty="0" smtClean="0"/>
              <a:t>Template-driven forms make use of the "</a:t>
            </a:r>
            <a:r>
              <a:rPr lang="en-IN" sz="1600" b="1" dirty="0" smtClean="0"/>
              <a:t>FormsModule</a:t>
            </a:r>
            <a:r>
              <a:rPr lang="en-IN" sz="1600" dirty="0" smtClean="0"/>
              <a:t>", while reactive forms are based on "</a:t>
            </a:r>
            <a:r>
              <a:rPr lang="en-IN" sz="1600" b="1" dirty="0" smtClean="0"/>
              <a:t>ReactiveFormsModule</a:t>
            </a:r>
            <a:r>
              <a:rPr lang="en-IN" sz="1600" dirty="0" smtClean="0"/>
              <a:t>".</a:t>
            </a:r>
          </a:p>
          <a:p>
            <a:pPr eaLnBrk="1" hangingPunct="1">
              <a:buFont typeface="Calibri" pitchFamily="34" charset="0"/>
              <a:buAutoNum type="arabicPeriod"/>
            </a:pPr>
            <a:r>
              <a:rPr lang="en-IN" sz="1600" dirty="0" smtClean="0"/>
              <a:t>Template-driven forms are asynchronous in nature, whereas Reactive forms are mostly synchronous.</a:t>
            </a:r>
          </a:p>
          <a:p>
            <a:pPr eaLnBrk="1" hangingPunct="1">
              <a:buFont typeface="Calibri" pitchFamily="34" charset="0"/>
              <a:buAutoNum type="arabicPeriod"/>
            </a:pPr>
            <a:r>
              <a:rPr lang="en-IN" sz="1600" dirty="0" smtClean="0"/>
              <a:t>In a template-driven approach, most of the logic is driven from the template, whereas in reactive-driven approach, the logic resides mainly in the component or typescript code. Let us get started by generating a component and then we'll update our form code.</a:t>
            </a:r>
          </a:p>
          <a:p>
            <a:pPr eaLnBrk="1" hangingPunct="1">
              <a:buFont typeface="Calibri" pitchFamily="34" charset="0"/>
              <a:buAutoNum type="arabicPeriod"/>
            </a:pPr>
            <a:endParaRPr lang="en-IN" sz="1600" dirty="0" smtClean="0"/>
          </a:p>
          <a:p>
            <a:pPr eaLnBrk="1" hangingPunct="1">
              <a:buFont typeface="Arial" charset="0"/>
              <a:buNone/>
            </a:pPr>
            <a:r>
              <a:rPr lang="en-IN" sz="1600" b="1" u="sng" dirty="0" smtClean="0"/>
              <a:t>Conclusion</a:t>
            </a:r>
          </a:p>
          <a:p>
            <a:pPr eaLnBrk="1" hangingPunct="1">
              <a:buFont typeface="Arial" charset="0"/>
              <a:buNone/>
            </a:pPr>
            <a:r>
              <a:rPr lang="en-IN" sz="1600" dirty="0" smtClean="0"/>
              <a:t>We have seen both the ways to build forms in Angular. The template-driven approach would be familiar to those coming from Angular.Js 1.x background and thus makes it easy for migrating their app to the latest Angular version. The Reactive approach removes the core validation logic from the template and hence makes the template code quite clean. From a unit testing perspective, it is easier to write </a:t>
            </a:r>
            <a:r>
              <a:rPr lang="en-IN" sz="1600" b="1" dirty="0" smtClean="0"/>
              <a:t>unit tests </a:t>
            </a:r>
            <a:r>
              <a:rPr lang="en-IN" sz="1600" dirty="0" smtClean="0"/>
              <a:t>with Reactive forms, since the logic is contained inside our component. And for </a:t>
            </a:r>
            <a:r>
              <a:rPr lang="en-IN" sz="1600" b="1" dirty="0" smtClean="0"/>
              <a:t>dynamic form creation </a:t>
            </a:r>
            <a:r>
              <a:rPr lang="en-IN" sz="1600" dirty="0" smtClean="0"/>
              <a:t>we prefer Reactive form rather than template driven form.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57158" y="0"/>
            <a:ext cx="8229600" cy="642960"/>
          </a:xfrm>
        </p:spPr>
        <p:txBody>
          <a:bodyPr/>
          <a:lstStyle/>
          <a:p>
            <a:pPr eaLnBrk="1" fontAlgn="auto" hangingPunct="1">
              <a:spcAft>
                <a:spcPts val="0"/>
              </a:spcAft>
              <a:defRPr/>
            </a:pPr>
            <a:r>
              <a:rPr lang="en-IN" sz="2400" u="sng" dirty="0" smtClean="0"/>
              <a:t>Services</a:t>
            </a:r>
          </a:p>
        </p:txBody>
      </p:sp>
      <p:sp>
        <p:nvSpPr>
          <p:cNvPr id="37891" name="Content Placeholder 2"/>
          <p:cNvSpPr>
            <a:spLocks noGrp="1"/>
          </p:cNvSpPr>
          <p:nvPr>
            <p:ph idx="1"/>
          </p:nvPr>
        </p:nvSpPr>
        <p:spPr>
          <a:xfrm>
            <a:off x="428624" y="571480"/>
            <a:ext cx="8429655" cy="6286519"/>
          </a:xfrm>
        </p:spPr>
        <p:txBody>
          <a:bodyPr/>
          <a:lstStyle/>
          <a:p>
            <a:pPr eaLnBrk="1" hangingPunct="1">
              <a:buFont typeface="Arial" charset="0"/>
              <a:buNone/>
            </a:pPr>
            <a:r>
              <a:rPr lang="en-IN" sz="1800" dirty="0" smtClean="0">
                <a:solidFill>
                  <a:srgbClr val="002060"/>
                </a:solidFill>
              </a:rPr>
              <a:t>Service</a:t>
            </a:r>
            <a:r>
              <a:rPr lang="en-IN" sz="1800" dirty="0" smtClean="0"/>
              <a:t> is a broad category encompassing any value, function, or feature that an app needs. A service is typically a class with a narrow, well-defined purpose. It should do something specific and do it well. A component can delegate certain tasks to services, such as fetching data from the server, validating user input, or logging directly to the console. By defining such processing tasks in an injectable service class, you make those tasks available to any component. With services, we can access methods and properties across other components in the entire project.</a:t>
            </a:r>
          </a:p>
          <a:p>
            <a:pPr eaLnBrk="1" hangingPunct="1">
              <a:buFont typeface="Arial" charset="0"/>
              <a:buNone/>
            </a:pPr>
            <a:r>
              <a:rPr lang="en-IN" sz="1800" dirty="0" smtClean="0"/>
              <a:t>To create a service we can use the command below:</a:t>
            </a:r>
          </a:p>
          <a:p>
            <a:pPr eaLnBrk="1" hangingPunct="1">
              <a:buFont typeface="Arial" charset="0"/>
              <a:buNone/>
            </a:pPr>
            <a:r>
              <a:rPr lang="en-IN" sz="1800" dirty="0" smtClean="0">
                <a:solidFill>
                  <a:srgbClr val="0070C0"/>
                </a:solidFill>
              </a:rPr>
              <a:t>ng g service Customer</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t>In customer.service.ts file you will see the code below</a:t>
            </a:r>
          </a:p>
          <a:p>
            <a:pPr eaLnBrk="1" hangingPunct="1">
              <a:buFont typeface="Arial" charset="0"/>
              <a:buNone/>
            </a:pPr>
            <a:r>
              <a:rPr lang="en-IN" sz="1800" dirty="0" smtClean="0">
                <a:solidFill>
                  <a:srgbClr val="0070C0"/>
                </a:solidFill>
              </a:rPr>
              <a:t>import { Injectable } from '@angular/core';</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@Injectable()</a:t>
            </a:r>
          </a:p>
          <a:p>
            <a:pPr eaLnBrk="1" hangingPunct="1">
              <a:buFont typeface="Arial" charset="0"/>
              <a:buNone/>
            </a:pPr>
            <a:r>
              <a:rPr lang="en-IN" sz="1800" dirty="0" smtClean="0">
                <a:solidFill>
                  <a:srgbClr val="0070C0"/>
                </a:solidFill>
              </a:rPr>
              <a:t>export class CustomerService {</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  constructor() { }</a:t>
            </a:r>
          </a:p>
          <a:p>
            <a:pPr eaLnBrk="1" hangingPunct="1">
              <a:buFont typeface="Arial" charset="0"/>
              <a:buNone/>
            </a:pPr>
            <a:r>
              <a:rPr lang="en-IN" sz="1800" dirty="0" smtClean="0">
                <a:solidFill>
                  <a:srgbClr val="0070C0"/>
                </a:solidFill>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642918"/>
          </a:xfrm>
        </p:spPr>
        <p:txBody>
          <a:bodyPr/>
          <a:lstStyle/>
          <a:p>
            <a:pPr eaLnBrk="1" fontAlgn="auto" hangingPunct="1">
              <a:spcAft>
                <a:spcPts val="0"/>
              </a:spcAft>
              <a:defRPr/>
            </a:pPr>
            <a:r>
              <a:rPr lang="en-IN" sz="2400" u="sng" dirty="0" smtClean="0"/>
              <a:t>Http Service</a:t>
            </a:r>
          </a:p>
        </p:txBody>
      </p:sp>
      <p:sp>
        <p:nvSpPr>
          <p:cNvPr id="38915" name="Content Placeholder 2"/>
          <p:cNvSpPr>
            <a:spLocks noGrp="1"/>
          </p:cNvSpPr>
          <p:nvPr>
            <p:ph idx="1"/>
          </p:nvPr>
        </p:nvSpPr>
        <p:spPr>
          <a:xfrm>
            <a:off x="457200" y="714356"/>
            <a:ext cx="8229600" cy="5857916"/>
          </a:xfrm>
        </p:spPr>
        <p:txBody>
          <a:bodyPr/>
          <a:lstStyle/>
          <a:p>
            <a:pPr eaLnBrk="1" hangingPunct="1">
              <a:buFont typeface="Arial" charset="0"/>
              <a:buNone/>
            </a:pPr>
            <a:r>
              <a:rPr lang="en-IN" sz="1800" dirty="0" smtClean="0"/>
              <a:t>Http Service will help us fetch external data, post to it, etc. We need to import the http client module to make use of the http service. </a:t>
            </a:r>
          </a:p>
          <a:p>
            <a:pPr eaLnBrk="1" hangingPunct="1">
              <a:buFont typeface="Arial" charset="0"/>
              <a:buNone/>
            </a:pPr>
            <a:r>
              <a:rPr lang="en-IN" sz="1800" dirty="0" smtClean="0"/>
              <a:t>Let us consider an example to understand how to make use of the http service.</a:t>
            </a:r>
          </a:p>
          <a:p>
            <a:pPr eaLnBrk="1" hangingPunct="1">
              <a:buFont typeface="Arial" charset="0"/>
              <a:buNone/>
            </a:pPr>
            <a:endParaRPr lang="en-IN" sz="1800" dirty="0" smtClean="0"/>
          </a:p>
          <a:p>
            <a:pPr eaLnBrk="1" hangingPunct="1">
              <a:buFont typeface="Arial" charset="0"/>
              <a:buNone/>
            </a:pPr>
            <a:r>
              <a:rPr lang="en-IN" sz="1800" dirty="0" smtClean="0"/>
              <a:t>To start using the http service, we need to import the module in app.module.ts as shown below −</a:t>
            </a:r>
          </a:p>
          <a:p>
            <a:pPr eaLnBrk="1" hangingPunct="1">
              <a:buFont typeface="Arial" charset="0"/>
              <a:buNone/>
            </a:pPr>
            <a:endParaRPr lang="en-IN" sz="1800" dirty="0" smtClean="0"/>
          </a:p>
          <a:p>
            <a:pPr eaLnBrk="1" hangingPunct="1">
              <a:buFont typeface="Arial" charset="0"/>
              <a:buNone/>
            </a:pPr>
            <a:r>
              <a:rPr lang="en-IN" sz="1800" dirty="0" smtClean="0">
                <a:solidFill>
                  <a:srgbClr val="0070C0"/>
                </a:solidFill>
              </a:rPr>
              <a:t>import { </a:t>
            </a:r>
            <a:r>
              <a:rPr lang="en-IN" sz="1800" dirty="0" err="1" smtClean="0">
                <a:solidFill>
                  <a:srgbClr val="0070C0"/>
                </a:solidFill>
              </a:rPr>
              <a:t>HttpClientModule</a:t>
            </a:r>
            <a:r>
              <a:rPr lang="en-IN" sz="1800" dirty="0" smtClean="0">
                <a:solidFill>
                  <a:srgbClr val="0070C0"/>
                </a:solidFill>
              </a:rPr>
              <a:t> } from '@angular/common/http';</a:t>
            </a:r>
          </a:p>
          <a:p>
            <a:pPr eaLnBrk="1" hangingPunct="1">
              <a:buFont typeface="Arial" charset="0"/>
              <a:buNone/>
            </a:pPr>
            <a:endParaRPr lang="en-IN" sz="1800" dirty="0" smtClean="0">
              <a:solidFill>
                <a:srgbClr val="0070C0"/>
              </a:solidFill>
            </a:endParaRPr>
          </a:p>
          <a:p>
            <a:pPr eaLnBrk="1" hangingPunct="1">
              <a:buFont typeface="Arial" charset="0"/>
              <a:buNone/>
            </a:pPr>
            <a:r>
              <a:rPr lang="en-IN" sz="1800" dirty="0" smtClean="0">
                <a:solidFill>
                  <a:srgbClr val="0070C0"/>
                </a:solidFill>
              </a:rPr>
              <a:t>@</a:t>
            </a:r>
            <a:r>
              <a:rPr lang="en-IN" sz="1800" dirty="0" err="1" smtClean="0">
                <a:solidFill>
                  <a:srgbClr val="0070C0"/>
                </a:solidFill>
              </a:rPr>
              <a:t>NgModule</a:t>
            </a:r>
            <a:r>
              <a:rPr lang="en-IN" sz="1800" dirty="0" smtClean="0">
                <a:solidFill>
                  <a:srgbClr val="0070C0"/>
                </a:solidFill>
              </a:rPr>
              <a:t>({</a:t>
            </a:r>
          </a:p>
          <a:p>
            <a:pPr eaLnBrk="1" hangingPunct="1">
              <a:buFont typeface="Arial" charset="0"/>
              <a:buNone/>
            </a:pPr>
            <a:r>
              <a:rPr lang="en-IN" sz="1800" dirty="0" smtClean="0">
                <a:solidFill>
                  <a:srgbClr val="0070C0"/>
                </a:solidFill>
              </a:rPr>
              <a:t>   imports: [</a:t>
            </a:r>
          </a:p>
          <a:p>
            <a:pPr eaLnBrk="1" hangingPunct="1">
              <a:buFont typeface="Arial" charset="0"/>
              <a:buNone/>
            </a:pPr>
            <a:r>
              <a:rPr lang="en-IN" sz="1800" dirty="0" smtClean="0">
                <a:solidFill>
                  <a:srgbClr val="0070C0"/>
                </a:solidFill>
              </a:rPr>
              <a:t>      </a:t>
            </a:r>
            <a:r>
              <a:rPr lang="en-IN" sz="1800" dirty="0" err="1" smtClean="0">
                <a:solidFill>
                  <a:srgbClr val="0070C0"/>
                </a:solidFill>
              </a:rPr>
              <a:t>HttpClientModule</a:t>
            </a:r>
            <a:endParaRPr lang="en-IN" sz="1800" dirty="0" smtClean="0">
              <a:solidFill>
                <a:srgbClr val="0070C0"/>
              </a:solidFill>
            </a:endParaRPr>
          </a:p>
          <a:p>
            <a:pPr eaLnBrk="1" hangingPunct="1">
              <a:buFont typeface="Arial" charset="0"/>
              <a:buNone/>
            </a:pPr>
            <a:r>
              <a:rPr lang="en-IN" sz="1800" dirty="0" smtClean="0">
                <a:solidFill>
                  <a:srgbClr val="0070C0"/>
                </a:solidFill>
              </a:rPr>
              <a:t>   ],</a:t>
            </a:r>
          </a:p>
          <a:p>
            <a:pPr eaLnBrk="1" hangingPunct="1">
              <a:buFont typeface="Arial" charset="0"/>
              <a:buNone/>
            </a:pPr>
            <a:r>
              <a:rPr lang="en-IN" sz="1800" dirty="0" smtClean="0">
                <a:solidFill>
                  <a:srgbClr val="0070C0"/>
                </a:solidFill>
              </a:rPr>
              <a:t>   providers: [],</a:t>
            </a:r>
          </a:p>
          <a:p>
            <a:pPr eaLnBrk="1" hangingPunct="1">
              <a:buFont typeface="Arial" charset="0"/>
              <a:buNone/>
            </a:pPr>
            <a:r>
              <a:rPr lang="en-IN" sz="1800" dirty="0" smtClean="0">
                <a:solidFill>
                  <a:srgbClr val="0070C0"/>
                </a:solidFill>
              </a:rPr>
              <a:t>   bootstrap: [</a:t>
            </a:r>
            <a:r>
              <a:rPr lang="en-IN" sz="1800" dirty="0" err="1" smtClean="0">
                <a:solidFill>
                  <a:srgbClr val="0070C0"/>
                </a:solidFill>
              </a:rPr>
              <a:t>AppComponent</a:t>
            </a:r>
            <a:r>
              <a:rPr lang="en-IN" sz="1800" dirty="0" smtClean="0">
                <a:solidFill>
                  <a:srgbClr val="0070C0"/>
                </a:solidFill>
              </a:rPr>
              <a:t>]</a:t>
            </a:r>
          </a:p>
          <a:p>
            <a:pPr eaLnBrk="1" hangingPunct="1">
              <a:buFont typeface="Arial" charset="0"/>
              <a:buNone/>
            </a:pPr>
            <a:r>
              <a:rPr lang="en-IN" sz="1800" dirty="0" smtClean="0">
                <a:solidFill>
                  <a:srgbClr val="0070C0"/>
                </a:solidFill>
              </a:rPr>
              <a:t>})</a:t>
            </a:r>
          </a:p>
          <a:p>
            <a:pPr eaLnBrk="1" hangingPunct="1">
              <a:buFont typeface="Arial" charset="0"/>
              <a:buNone/>
            </a:pPr>
            <a:r>
              <a:rPr lang="en-IN" sz="1800" dirty="0" smtClean="0">
                <a:solidFill>
                  <a:srgbClr val="0070C0"/>
                </a:solidFill>
              </a:rPr>
              <a:t>export class </a:t>
            </a:r>
            <a:r>
              <a:rPr lang="en-IN" sz="1800" dirty="0" err="1" smtClean="0">
                <a:solidFill>
                  <a:srgbClr val="0070C0"/>
                </a:solidFill>
              </a:rPr>
              <a:t>AppModule</a:t>
            </a:r>
            <a:r>
              <a:rPr lang="en-IN" sz="1800" dirty="0" smtClean="0">
                <a:solidFill>
                  <a:srgbClr val="0070C0"/>
                </a:solidFill>
              </a:rPr>
              <a:t> {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Http Service</a:t>
            </a:r>
            <a:endParaRPr lang="en-IN" sz="2400" dirty="0" smtClean="0"/>
          </a:p>
        </p:txBody>
      </p:sp>
      <p:sp>
        <p:nvSpPr>
          <p:cNvPr id="39939" name="Content Placeholder 2"/>
          <p:cNvSpPr>
            <a:spLocks noGrp="1"/>
          </p:cNvSpPr>
          <p:nvPr>
            <p:ph idx="1"/>
          </p:nvPr>
        </p:nvSpPr>
        <p:spPr>
          <a:xfrm>
            <a:off x="214282" y="571480"/>
            <a:ext cx="8929718" cy="5929354"/>
          </a:xfrm>
        </p:spPr>
        <p:txBody>
          <a:bodyPr/>
          <a:lstStyle/>
          <a:p>
            <a:pPr>
              <a:buNone/>
            </a:pPr>
            <a:r>
              <a:rPr lang="en-IN" sz="1800" dirty="0" smtClean="0"/>
              <a:t>import { Injectable } from '@angular/core';</a:t>
            </a:r>
          </a:p>
          <a:p>
            <a:pPr>
              <a:buNone/>
            </a:pPr>
            <a:r>
              <a:rPr lang="en-IN" sz="1800" dirty="0" smtClean="0"/>
              <a:t>import { HttpClient, HttpHeaders } from '@angular/common/http';</a:t>
            </a:r>
          </a:p>
          <a:p>
            <a:pPr>
              <a:buNone/>
            </a:pPr>
            <a:r>
              <a:rPr lang="en-IN" sz="1800" dirty="0" smtClean="0"/>
              <a:t/>
            </a:r>
            <a:br>
              <a:rPr lang="en-IN" sz="1800" dirty="0" smtClean="0"/>
            </a:br>
            <a:r>
              <a:rPr lang="en-IN" sz="1800" dirty="0" smtClean="0"/>
              <a:t>@Injectable()</a:t>
            </a:r>
          </a:p>
          <a:p>
            <a:pPr>
              <a:buNone/>
            </a:pPr>
            <a:r>
              <a:rPr lang="en-IN" sz="1800" dirty="0" smtClean="0"/>
              <a:t>export class CustomerService {</a:t>
            </a:r>
          </a:p>
          <a:p>
            <a:pPr>
              <a:buNone/>
            </a:pPr>
            <a:r>
              <a:rPr lang="en-IN" sz="1800" dirty="0" smtClean="0"/>
              <a:t>private REST_API_SERVER = "http://localhost:4200";</a:t>
            </a:r>
          </a:p>
          <a:p>
            <a:pPr>
              <a:buNone/>
            </a:pPr>
            <a:r>
              <a:rPr lang="en-IN" sz="1800" dirty="0" smtClean="0"/>
              <a:t>private headers = new HttpHeaders({'Content-</a:t>
            </a:r>
            <a:r>
              <a:rPr lang="en-IN" sz="1800" dirty="0" err="1" smtClean="0"/>
              <a:t>Type':'application</a:t>
            </a:r>
            <a:r>
              <a:rPr lang="en-IN" sz="1800" dirty="0" smtClean="0"/>
              <a:t>/json; </a:t>
            </a:r>
            <a:r>
              <a:rPr lang="en-IN" sz="1800" dirty="0" err="1" smtClean="0"/>
              <a:t>charset</a:t>
            </a:r>
            <a:r>
              <a:rPr lang="en-IN" sz="1800" dirty="0" smtClean="0"/>
              <a:t>=utf-8'});</a:t>
            </a:r>
          </a:p>
          <a:p>
            <a:pPr>
              <a:buNone/>
            </a:pPr>
            <a:r>
              <a:rPr lang="en-IN" sz="1800" dirty="0" smtClean="0"/>
              <a:t>constructor(private httpClient: HttpClient) { }</a:t>
            </a:r>
          </a:p>
          <a:p>
            <a:pPr>
              <a:buNone/>
            </a:pPr>
            <a:r>
              <a:rPr lang="en-IN" sz="1800" dirty="0" smtClean="0"/>
              <a:t/>
            </a:r>
            <a:br>
              <a:rPr lang="en-IN" sz="1800" dirty="0" smtClean="0"/>
            </a:br>
            <a:r>
              <a:rPr lang="en-IN" sz="1800" dirty="0" smtClean="0"/>
              <a:t>public getAllCustomers(){</a:t>
            </a:r>
          </a:p>
          <a:p>
            <a:pPr>
              <a:buNone/>
            </a:pPr>
            <a:r>
              <a:rPr lang="en-IN" sz="1800" dirty="0" smtClean="0"/>
              <a:t>        return this.httpClient.get(</a:t>
            </a:r>
            <a:r>
              <a:rPr lang="en-IN" sz="1800" dirty="0" err="1" smtClean="0"/>
              <a:t>this.REST_API_SERVER</a:t>
            </a:r>
            <a:r>
              <a:rPr lang="en-IN" sz="1800" dirty="0" smtClean="0"/>
              <a:t>,{ headers: </a:t>
            </a:r>
            <a:r>
              <a:rPr lang="en-IN" sz="1800" dirty="0" err="1" smtClean="0"/>
              <a:t>this.headers</a:t>
            </a:r>
            <a:r>
              <a:rPr lang="en-IN" sz="1800" dirty="0" smtClean="0"/>
              <a:t>});</a:t>
            </a:r>
          </a:p>
          <a:p>
            <a:pPr>
              <a:buNone/>
            </a:pPr>
            <a:r>
              <a:rPr lang="en-IN" sz="1800" dirty="0" smtClean="0"/>
              <a:t>     }</a:t>
            </a:r>
          </a:p>
          <a:p>
            <a:pPr>
              <a:buNone/>
            </a:pPr>
            <a:r>
              <a:rPr lang="en-IN" sz="1800" dirty="0" smtClean="0"/>
              <a:t>}</a:t>
            </a:r>
          </a:p>
          <a:p>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Dependency Injection</a:t>
            </a:r>
          </a:p>
        </p:txBody>
      </p:sp>
      <p:sp>
        <p:nvSpPr>
          <p:cNvPr id="40963" name="Content Placeholder 2"/>
          <p:cNvSpPr>
            <a:spLocks noGrp="1"/>
          </p:cNvSpPr>
          <p:nvPr>
            <p:ph idx="1"/>
          </p:nvPr>
        </p:nvSpPr>
        <p:spPr>
          <a:xfrm>
            <a:off x="457200" y="1214438"/>
            <a:ext cx="8229600" cy="5429250"/>
          </a:xfrm>
        </p:spPr>
        <p:txBody>
          <a:bodyPr/>
          <a:lstStyle/>
          <a:p>
            <a:pPr eaLnBrk="1" hangingPunct="1"/>
            <a:r>
              <a:rPr lang="en-IN" sz="1600" dirty="0" smtClean="0">
                <a:solidFill>
                  <a:srgbClr val="002060"/>
                </a:solidFill>
              </a:rPr>
              <a:t>Dependency injection (DI), </a:t>
            </a:r>
            <a:r>
              <a:rPr lang="en-IN" sz="1600" dirty="0" smtClean="0"/>
              <a:t>is an important application design pattern. Angular has its own DI framework, which is typically used in the design of Angular applications to increase their efficiency and modularity.</a:t>
            </a:r>
          </a:p>
          <a:p>
            <a:pPr eaLnBrk="1" hangingPunct="1"/>
            <a:endParaRPr lang="en-IN" sz="1600" dirty="0" smtClean="0"/>
          </a:p>
          <a:p>
            <a:pPr eaLnBrk="1" hangingPunct="1"/>
            <a:r>
              <a:rPr lang="en-IN" sz="1600" dirty="0" smtClean="0">
                <a:solidFill>
                  <a:srgbClr val="002060"/>
                </a:solidFill>
              </a:rPr>
              <a:t>Dependencies</a:t>
            </a:r>
            <a:r>
              <a:rPr lang="en-IN" sz="1600" dirty="0" smtClean="0"/>
              <a:t> are services or objects that a class needs to perform its function. DI is a coding pattern in which a class asks for dependencies from external sources rather than creating them itself.</a:t>
            </a:r>
          </a:p>
          <a:p>
            <a:pPr eaLnBrk="1" hangingPunct="1"/>
            <a:endParaRPr lang="en-IN" sz="1600" dirty="0" smtClean="0"/>
          </a:p>
          <a:p>
            <a:pPr eaLnBrk="1" hangingPunct="1">
              <a:buFont typeface="Arial" charset="0"/>
              <a:buNone/>
            </a:pPr>
            <a:r>
              <a:rPr lang="en-IN" sz="1600" dirty="0" smtClean="0">
                <a:solidFill>
                  <a:srgbClr val="0070C0"/>
                </a:solidFill>
              </a:rPr>
              <a:t>import { Injectable } from '@angular/core';</a:t>
            </a:r>
          </a:p>
          <a:p>
            <a:pPr eaLnBrk="1" hangingPunct="1">
              <a:buFont typeface="Arial" charset="0"/>
              <a:buNone/>
            </a:pPr>
            <a:r>
              <a:rPr lang="en-IN" sz="1600" dirty="0" smtClean="0">
                <a:solidFill>
                  <a:srgbClr val="0070C0"/>
                </a:solidFill>
              </a:rPr>
              <a:t>import { HEROES } from './mock-heroes';</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@Injectable({</a:t>
            </a:r>
          </a:p>
          <a:p>
            <a:pPr eaLnBrk="1" hangingPunct="1">
              <a:buFont typeface="Arial" charset="0"/>
              <a:buNone/>
            </a:pPr>
            <a:r>
              <a:rPr lang="en-IN" sz="1600" dirty="0" smtClean="0">
                <a:solidFill>
                  <a:srgbClr val="0070C0"/>
                </a:solidFill>
              </a:rPr>
              <a:t>  // we declare that this service should be created</a:t>
            </a:r>
          </a:p>
          <a:p>
            <a:pPr eaLnBrk="1" hangingPunct="1">
              <a:buFont typeface="Arial" charset="0"/>
              <a:buNone/>
            </a:pPr>
            <a:r>
              <a:rPr lang="en-IN" sz="1600" dirty="0" smtClean="0">
                <a:solidFill>
                  <a:srgbClr val="0070C0"/>
                </a:solidFill>
              </a:rPr>
              <a:t>  // by the root application injector.</a:t>
            </a:r>
          </a:p>
          <a:p>
            <a:pPr eaLnBrk="1" hangingPunct="1">
              <a:buFont typeface="Arial" charset="0"/>
              <a:buNone/>
            </a:pPr>
            <a:r>
              <a:rPr lang="en-IN" sz="1600" dirty="0" smtClean="0">
                <a:solidFill>
                  <a:srgbClr val="0070C0"/>
                </a:solidFill>
              </a:rPr>
              <a:t>  </a:t>
            </a:r>
            <a:r>
              <a:rPr lang="en-IN" sz="1600" dirty="0" err="1" smtClean="0">
                <a:solidFill>
                  <a:srgbClr val="0070C0"/>
                </a:solidFill>
              </a:rPr>
              <a:t>providedIn</a:t>
            </a:r>
            <a:r>
              <a:rPr lang="en-IN" sz="1600" dirty="0" smtClean="0">
                <a:solidFill>
                  <a:srgbClr val="0070C0"/>
                </a:solidFill>
              </a:rPr>
              <a:t>: 'root',</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a:t>
            </a:r>
            <a:r>
              <a:rPr lang="en-IN" sz="1600" dirty="0" err="1" smtClean="0">
                <a:solidFill>
                  <a:srgbClr val="0070C0"/>
                </a:solidFill>
              </a:rPr>
              <a:t>HeroService</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getHeroes</a:t>
            </a:r>
            <a:r>
              <a:rPr lang="en-IN" sz="1600" dirty="0" smtClean="0">
                <a:solidFill>
                  <a:srgbClr val="0070C0"/>
                </a:solidFill>
              </a:rPr>
              <a:t>() { return HEROES; }</a:t>
            </a:r>
          </a:p>
          <a:p>
            <a:pPr eaLnBrk="1" hangingPunct="1">
              <a:buFont typeface="Arial" charset="0"/>
              <a:buNone/>
            </a:pPr>
            <a:r>
              <a:rPr lang="en-IN" sz="1600" dirty="0" smtClean="0">
                <a:solidFill>
                  <a:srgbClr val="0070C0"/>
                </a:solidFill>
              </a:rPr>
              <a:t>}</a:t>
            </a:r>
          </a:p>
          <a:p>
            <a:pPr eaLnBrk="1" hangingPunct="1"/>
            <a:endParaRPr lang="en-IN"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u="sng" dirty="0" smtClean="0"/>
              <a:t>Introduction to Angular concepts</a:t>
            </a:r>
            <a:endParaRPr lang="en-IN" sz="2400" dirty="0"/>
          </a:p>
        </p:txBody>
      </p:sp>
      <p:pic>
        <p:nvPicPr>
          <p:cNvPr id="4" name="Content Placeholder 3" descr="essential-modules.jpg"/>
          <p:cNvPicPr>
            <a:picLocks noGrp="1" noChangeAspect="1"/>
          </p:cNvPicPr>
          <p:nvPr>
            <p:ph idx="1"/>
          </p:nvPr>
        </p:nvPicPr>
        <p:blipFill>
          <a:blip r:embed="rId2"/>
          <a:stretch>
            <a:fillRect/>
          </a:stretch>
        </p:blipFill>
        <p:spPr>
          <a:xfrm>
            <a:off x="2043505" y="1600200"/>
            <a:ext cx="5056990" cy="470852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Dependency Injections</a:t>
            </a:r>
            <a:endParaRPr lang="en-IN" sz="2400" dirty="0" smtClean="0"/>
          </a:p>
        </p:txBody>
      </p:sp>
      <p:sp>
        <p:nvSpPr>
          <p:cNvPr id="41987" name="Content Placeholder 2"/>
          <p:cNvSpPr>
            <a:spLocks noGrp="1"/>
          </p:cNvSpPr>
          <p:nvPr>
            <p:ph idx="1"/>
          </p:nvPr>
        </p:nvSpPr>
        <p:spPr>
          <a:xfrm>
            <a:off x="642938" y="928688"/>
            <a:ext cx="8229600" cy="5715000"/>
          </a:xfrm>
        </p:spPr>
        <p:txBody>
          <a:bodyPr/>
          <a:lstStyle/>
          <a:p>
            <a:pPr eaLnBrk="1" hangingPunct="1">
              <a:buFont typeface="Arial" charset="0"/>
              <a:buNone/>
            </a:pPr>
            <a:r>
              <a:rPr lang="en-IN" sz="1600" dirty="0" smtClean="0">
                <a:solidFill>
                  <a:srgbClr val="0070C0"/>
                </a:solidFill>
              </a:rPr>
              <a:t>import { Component } from '@angular/core';</a:t>
            </a:r>
          </a:p>
          <a:p>
            <a:pPr eaLnBrk="1" hangingPunct="1">
              <a:buFont typeface="Arial" charset="0"/>
              <a:buNone/>
            </a:pPr>
            <a:r>
              <a:rPr lang="en-IN" sz="1600" dirty="0" smtClean="0">
                <a:solidFill>
                  <a:srgbClr val="0070C0"/>
                </a:solidFill>
              </a:rPr>
              <a:t>import { Hero } from './hero';</a:t>
            </a:r>
          </a:p>
          <a:p>
            <a:pPr eaLnBrk="1" hangingPunct="1">
              <a:buFont typeface="Arial" charset="0"/>
              <a:buNone/>
            </a:pPr>
            <a:r>
              <a:rPr lang="en-IN" sz="1600" dirty="0" smtClean="0">
                <a:solidFill>
                  <a:srgbClr val="0070C0"/>
                </a:solidFill>
              </a:rPr>
              <a:t>import { </a:t>
            </a:r>
            <a:r>
              <a:rPr lang="en-IN" sz="1600" dirty="0" err="1" smtClean="0">
                <a:solidFill>
                  <a:srgbClr val="0070C0"/>
                </a:solidFill>
              </a:rPr>
              <a:t>HeroService</a:t>
            </a:r>
            <a:r>
              <a:rPr lang="en-IN" sz="1600" dirty="0" smtClean="0">
                <a:solidFill>
                  <a:srgbClr val="0070C0"/>
                </a:solidFill>
              </a:rPr>
              <a:t> } from './</a:t>
            </a:r>
            <a:r>
              <a:rPr lang="en-IN" sz="1600" dirty="0" err="1" smtClean="0">
                <a:solidFill>
                  <a:srgbClr val="0070C0"/>
                </a:solidFill>
              </a:rPr>
              <a:t>hero.service</a:t>
            </a:r>
            <a:r>
              <a:rPr lang="en-IN" sz="1600" dirty="0" smtClean="0">
                <a:solidFill>
                  <a:srgbClr val="0070C0"/>
                </a:solidFill>
              </a:rPr>
              <a:t>';</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@Component({</a:t>
            </a:r>
          </a:p>
          <a:p>
            <a:pPr eaLnBrk="1" hangingPunct="1">
              <a:buFont typeface="Arial" charset="0"/>
              <a:buNone/>
            </a:pPr>
            <a:r>
              <a:rPr lang="en-IN" sz="1600" dirty="0" smtClean="0">
                <a:solidFill>
                  <a:srgbClr val="0070C0"/>
                </a:solidFill>
              </a:rPr>
              <a:t>  selector: 'app-hero-list',</a:t>
            </a:r>
          </a:p>
          <a:p>
            <a:pPr eaLnBrk="1" hangingPunct="1">
              <a:buFont typeface="Arial" charset="0"/>
              <a:buNone/>
            </a:pPr>
            <a:r>
              <a:rPr lang="en-IN" sz="1600" dirty="0" smtClean="0">
                <a:solidFill>
                  <a:srgbClr val="0070C0"/>
                </a:solidFill>
              </a:rPr>
              <a:t>  template: `</a:t>
            </a:r>
          </a:p>
          <a:p>
            <a:pPr eaLnBrk="1" hangingPunct="1">
              <a:buFont typeface="Arial" charset="0"/>
              <a:buNone/>
            </a:pPr>
            <a:r>
              <a:rPr lang="en-IN" sz="1600" dirty="0" smtClean="0">
                <a:solidFill>
                  <a:srgbClr val="0070C0"/>
                </a:solidFill>
              </a:rPr>
              <a:t>    &lt;div *</a:t>
            </a:r>
            <a:r>
              <a:rPr lang="en-IN" sz="1600" dirty="0" err="1" smtClean="0">
                <a:solidFill>
                  <a:srgbClr val="0070C0"/>
                </a:solidFill>
              </a:rPr>
              <a:t>ngFor</a:t>
            </a:r>
            <a:r>
              <a:rPr lang="en-IN" sz="1600" dirty="0" smtClean="0">
                <a:solidFill>
                  <a:srgbClr val="0070C0"/>
                </a:solidFill>
              </a:rPr>
              <a:t>="let hero of heroes"&gt;</a:t>
            </a:r>
          </a:p>
          <a:p>
            <a:pPr eaLnBrk="1" hangingPunct="1">
              <a:buFont typeface="Arial" charset="0"/>
              <a:buNone/>
            </a:pPr>
            <a:r>
              <a:rPr lang="en-IN" sz="1600" dirty="0" smtClean="0">
                <a:solidFill>
                  <a:srgbClr val="0070C0"/>
                </a:solidFill>
              </a:rPr>
              <a:t>      {{hero.id}} - {{hero.name}}</a:t>
            </a:r>
          </a:p>
          <a:p>
            <a:pPr eaLnBrk="1" hangingPunct="1">
              <a:buFont typeface="Arial" charset="0"/>
              <a:buNone/>
            </a:pPr>
            <a:r>
              <a:rPr lang="en-IN" sz="1600" dirty="0" smtClean="0">
                <a:solidFill>
                  <a:srgbClr val="0070C0"/>
                </a:solidFill>
              </a:rPr>
              <a:t>    &lt;/div&gt;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a:p>
            <a:pPr eaLnBrk="1" hangingPunct="1">
              <a:buFont typeface="Arial" charset="0"/>
              <a:buNone/>
            </a:pPr>
            <a:r>
              <a:rPr lang="en-IN" sz="1600" dirty="0" smtClean="0">
                <a:solidFill>
                  <a:srgbClr val="0070C0"/>
                </a:solidFill>
              </a:rPr>
              <a:t>export class HeroListComponent {</a:t>
            </a:r>
          </a:p>
          <a:p>
            <a:pPr eaLnBrk="1" hangingPunct="1">
              <a:buFont typeface="Arial" charset="0"/>
              <a:buNone/>
            </a:pPr>
            <a:r>
              <a:rPr lang="en-IN" sz="1600" dirty="0" smtClean="0">
                <a:solidFill>
                  <a:srgbClr val="0070C0"/>
                </a:solidFill>
              </a:rPr>
              <a:t>  heroes: Hero[];</a:t>
            </a: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dirty="0" smtClean="0">
                <a:solidFill>
                  <a:srgbClr val="0070C0"/>
                </a:solidFill>
              </a:rPr>
              <a:t>  constructor(</a:t>
            </a:r>
            <a:r>
              <a:rPr lang="en-IN" sz="1600" dirty="0" err="1" smtClean="0">
                <a:solidFill>
                  <a:srgbClr val="0070C0"/>
                </a:solidFill>
              </a:rPr>
              <a:t>heroService</a:t>
            </a:r>
            <a:r>
              <a:rPr lang="en-IN" sz="1600" dirty="0" smtClean="0">
                <a:solidFill>
                  <a:srgbClr val="0070C0"/>
                </a:solidFill>
              </a:rPr>
              <a:t>: </a:t>
            </a:r>
            <a:r>
              <a:rPr lang="en-IN" sz="1600" dirty="0" err="1" smtClean="0">
                <a:solidFill>
                  <a:srgbClr val="0070C0"/>
                </a:solidFill>
              </a:rPr>
              <a:t>HeroService</a:t>
            </a:r>
            <a:r>
              <a:rPr lang="en-IN" sz="1600" dirty="0" smtClean="0">
                <a:solidFill>
                  <a:srgbClr val="0070C0"/>
                </a:solidFill>
              </a:rPr>
              <a:t>) {</a:t>
            </a:r>
          </a:p>
          <a:p>
            <a:pPr eaLnBrk="1" hangingPunct="1">
              <a:buFont typeface="Arial" charset="0"/>
              <a:buNone/>
            </a:pPr>
            <a:r>
              <a:rPr lang="en-IN" sz="1600" dirty="0" smtClean="0">
                <a:solidFill>
                  <a:srgbClr val="0070C0"/>
                </a:solidFill>
              </a:rPr>
              <a:t>    </a:t>
            </a:r>
            <a:r>
              <a:rPr lang="en-IN" sz="1600" dirty="0" err="1" smtClean="0">
                <a:solidFill>
                  <a:srgbClr val="0070C0"/>
                </a:solidFill>
              </a:rPr>
              <a:t>this.heroes</a:t>
            </a:r>
            <a:r>
              <a:rPr lang="en-IN" sz="1600" dirty="0" smtClean="0">
                <a:solidFill>
                  <a:srgbClr val="0070C0"/>
                </a:solidFill>
              </a:rPr>
              <a:t> = </a:t>
            </a:r>
            <a:r>
              <a:rPr lang="en-IN" sz="1600" dirty="0" err="1" smtClean="0">
                <a:solidFill>
                  <a:srgbClr val="0070C0"/>
                </a:solidFill>
              </a:rPr>
              <a:t>heroService.getHeroes</a:t>
            </a:r>
            <a:r>
              <a:rPr lang="en-IN" sz="1600" dirty="0" smtClean="0">
                <a:solidFill>
                  <a:srgbClr val="0070C0"/>
                </a:solidFill>
              </a:rPr>
              <a:t>();</a:t>
            </a:r>
          </a:p>
          <a:p>
            <a:pPr eaLnBrk="1" hangingPunct="1">
              <a:buFont typeface="Arial" charset="0"/>
              <a:buNone/>
            </a:pPr>
            <a:r>
              <a:rPr lang="en-IN" sz="1600" dirty="0" smtClean="0">
                <a:solidFill>
                  <a:srgbClr val="0070C0"/>
                </a:solidFill>
              </a:rPr>
              <a:t>  }</a:t>
            </a:r>
          </a:p>
          <a:p>
            <a:pPr eaLnBrk="1" hangingPunct="1">
              <a:buFont typeface="Arial" charset="0"/>
              <a:buNone/>
            </a:pPr>
            <a:r>
              <a:rPr lang="en-IN" sz="1600" dirty="0" smtClean="0">
                <a:solidFill>
                  <a:srgbClr val="0070C0"/>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28625" y="0"/>
            <a:ext cx="8229600" cy="571500"/>
          </a:xfrm>
        </p:spPr>
        <p:txBody>
          <a:bodyPr/>
          <a:lstStyle/>
          <a:p>
            <a:pPr eaLnBrk="1" fontAlgn="auto" hangingPunct="1">
              <a:spcAft>
                <a:spcPts val="0"/>
              </a:spcAft>
              <a:defRPr/>
            </a:pPr>
            <a:r>
              <a:rPr lang="en-IN" sz="2400" u="sng" dirty="0" smtClean="0"/>
              <a:t>RxJs Basics</a:t>
            </a:r>
          </a:p>
        </p:txBody>
      </p:sp>
      <p:sp>
        <p:nvSpPr>
          <p:cNvPr id="43011" name="Content Placeholder 2"/>
          <p:cNvSpPr>
            <a:spLocks noGrp="1"/>
          </p:cNvSpPr>
          <p:nvPr>
            <p:ph idx="1"/>
          </p:nvPr>
        </p:nvSpPr>
        <p:spPr>
          <a:xfrm>
            <a:off x="571500" y="571500"/>
            <a:ext cx="8229600" cy="5786438"/>
          </a:xfrm>
        </p:spPr>
        <p:txBody>
          <a:bodyPr/>
          <a:lstStyle/>
          <a:p>
            <a:pPr eaLnBrk="1" hangingPunct="1">
              <a:buFont typeface="Arial" charset="0"/>
              <a:buNone/>
            </a:pPr>
            <a:r>
              <a:rPr lang="en-IN" sz="1600" dirty="0" err="1" smtClean="0">
                <a:solidFill>
                  <a:srgbClr val="002060"/>
                </a:solidFill>
              </a:rPr>
              <a:t>RxJS</a:t>
            </a:r>
            <a:r>
              <a:rPr lang="en-IN" sz="1600" dirty="0" smtClean="0">
                <a:solidFill>
                  <a:srgbClr val="002060"/>
                </a:solidFill>
              </a:rPr>
              <a:t> </a:t>
            </a:r>
            <a:r>
              <a:rPr lang="en-IN" sz="1600" dirty="0" smtClean="0"/>
              <a:t>is a library for reactive programming using Observables, to make it easier to compose asynchronous or </a:t>
            </a:r>
            <a:r>
              <a:rPr lang="en-IN" sz="1600" dirty="0" err="1" smtClean="0"/>
              <a:t>callback</a:t>
            </a:r>
            <a:r>
              <a:rPr lang="en-IN" sz="1600" dirty="0" smtClean="0"/>
              <a:t>-based code</a:t>
            </a:r>
          </a:p>
          <a:p>
            <a:pPr eaLnBrk="1" hangingPunct="1">
              <a:buFont typeface="Arial" charset="0"/>
              <a:buNone/>
            </a:pPr>
            <a:r>
              <a:rPr lang="en-IN" sz="1600" dirty="0" smtClean="0"/>
              <a:t>Features of </a:t>
            </a:r>
            <a:r>
              <a:rPr lang="en-IN" sz="1600" dirty="0" err="1" smtClean="0"/>
              <a:t>RxJS</a:t>
            </a:r>
            <a:r>
              <a:rPr lang="en-IN" sz="1600" dirty="0" smtClean="0"/>
              <a:t> -In </a:t>
            </a:r>
            <a:r>
              <a:rPr lang="en-IN" sz="1600" dirty="0" err="1" smtClean="0"/>
              <a:t>RxJS</a:t>
            </a:r>
            <a:r>
              <a:rPr lang="en-IN" sz="1600" dirty="0" smtClean="0"/>
              <a:t>, the following concepts takes care of handling the </a:t>
            </a:r>
            <a:r>
              <a:rPr lang="en-IN" sz="1600" dirty="0" err="1" smtClean="0"/>
              <a:t>async</a:t>
            </a:r>
            <a:r>
              <a:rPr lang="en-IN" sz="1600" dirty="0" smtClean="0"/>
              <a:t> task −</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Observable</a:t>
            </a:r>
          </a:p>
          <a:p>
            <a:pPr eaLnBrk="1" hangingPunct="1">
              <a:buFont typeface="Arial" charset="0"/>
              <a:buNone/>
            </a:pPr>
            <a:r>
              <a:rPr lang="en-IN" sz="1600" dirty="0" smtClean="0"/>
              <a:t>An observable is a function that creates an observer and attaches it to the source where values are expected, for example, clicks, mouse events from a </a:t>
            </a:r>
            <a:r>
              <a:rPr lang="en-IN" sz="1600" dirty="0" err="1" smtClean="0"/>
              <a:t>dom</a:t>
            </a:r>
            <a:r>
              <a:rPr lang="en-IN" sz="1600" dirty="0" smtClean="0"/>
              <a:t> element or an Http request, etc.</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Observer</a:t>
            </a:r>
          </a:p>
          <a:p>
            <a:pPr eaLnBrk="1" hangingPunct="1">
              <a:buFont typeface="Arial" charset="0"/>
              <a:buNone/>
            </a:pPr>
            <a:r>
              <a:rPr lang="en-IN" sz="1600" dirty="0" smtClean="0"/>
              <a:t>It is an object with next(), error() and complete() methods, that will get called when there is interaction to the with the observable i.e. the source interacts for an example button click, Http request, etc.</a:t>
            </a:r>
          </a:p>
          <a:p>
            <a:pPr eaLnBrk="1" hangingPunct="1">
              <a:buFont typeface="Arial" charset="0"/>
              <a:buNone/>
            </a:pPr>
            <a:endParaRPr lang="en-IN" sz="1600" dirty="0" smtClean="0"/>
          </a:p>
          <a:p>
            <a:pPr eaLnBrk="1" hangingPunct="1">
              <a:buFont typeface="Arial" charset="0"/>
              <a:buNone/>
            </a:pPr>
            <a:r>
              <a:rPr lang="en-IN" sz="1600" b="1" dirty="0" smtClean="0">
                <a:solidFill>
                  <a:srgbClr val="002060"/>
                </a:solidFill>
              </a:rPr>
              <a:t>Subscription</a:t>
            </a:r>
          </a:p>
          <a:p>
            <a:pPr eaLnBrk="1" hangingPunct="1">
              <a:buFont typeface="Arial" charset="0"/>
              <a:buNone/>
            </a:pPr>
            <a:r>
              <a:rPr lang="en-IN" sz="1600" dirty="0" smtClean="0"/>
              <a:t>When the observable is created, to execute the observable we need to subscribe to it. It can also be used to cancel the execution.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00063" y="1"/>
            <a:ext cx="8229600" cy="500042"/>
          </a:xfrm>
        </p:spPr>
        <p:txBody>
          <a:bodyPr/>
          <a:lstStyle/>
          <a:p>
            <a:pPr eaLnBrk="1" fontAlgn="auto" hangingPunct="1">
              <a:spcAft>
                <a:spcPts val="0"/>
              </a:spcAft>
              <a:defRPr/>
            </a:pPr>
            <a:r>
              <a:rPr lang="en-IN" sz="2400" u="sng" dirty="0" smtClean="0"/>
              <a:t>RxJs Basics</a:t>
            </a:r>
            <a:endParaRPr lang="en-IN" sz="2400" dirty="0" smtClean="0"/>
          </a:p>
        </p:txBody>
      </p:sp>
      <p:sp>
        <p:nvSpPr>
          <p:cNvPr id="41987" name="Content Placeholder 2"/>
          <p:cNvSpPr>
            <a:spLocks noGrp="1"/>
          </p:cNvSpPr>
          <p:nvPr>
            <p:ph idx="1"/>
          </p:nvPr>
        </p:nvSpPr>
        <p:spPr>
          <a:xfrm>
            <a:off x="457200" y="428625"/>
            <a:ext cx="8401050" cy="6429375"/>
          </a:xfrm>
        </p:spPr>
        <p:txBody>
          <a:bodyPr>
            <a:normAutofit lnSpcReduction="10000"/>
          </a:bodyPr>
          <a:lstStyle/>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Operators</a:t>
            </a:r>
          </a:p>
          <a:p>
            <a:pPr marL="548640" indent="-411480" eaLnBrk="1" fontAlgn="auto" hangingPunct="1">
              <a:spcAft>
                <a:spcPts val="0"/>
              </a:spcAft>
              <a:buClr>
                <a:schemeClr val="tx1">
                  <a:shade val="95000"/>
                </a:schemeClr>
              </a:buClr>
              <a:buFont typeface="Arial" charset="0"/>
              <a:buNone/>
              <a:defRPr/>
            </a:pPr>
            <a:r>
              <a:rPr lang="en-IN" sz="1600" dirty="0" smtClean="0"/>
              <a:t>An operator is a pure function that takes in observable as input and the output is also an observable.</a:t>
            </a:r>
          </a:p>
          <a:p>
            <a:pPr marL="548640" indent="-411480" eaLnBrk="1" fontAlgn="auto" hangingPunct="1">
              <a:spcAft>
                <a:spcPts val="0"/>
              </a:spcAft>
              <a:buClr>
                <a:schemeClr val="tx1">
                  <a:shade val="95000"/>
                </a:schemeClr>
              </a:buClr>
              <a:buFont typeface="Arial" charset="0"/>
              <a:buNone/>
              <a:defRPr/>
            </a:pPr>
            <a:r>
              <a:rPr lang="en-IN" sz="1600" b="1" dirty="0" smtClean="0">
                <a:solidFill>
                  <a:srgbClr val="002060"/>
                </a:solidFill>
              </a:rPr>
              <a:t>Subject</a:t>
            </a:r>
          </a:p>
          <a:p>
            <a:pPr marL="548640" indent="-411480" eaLnBrk="1" fontAlgn="auto" hangingPunct="1">
              <a:spcAft>
                <a:spcPts val="0"/>
              </a:spcAft>
              <a:buClr>
                <a:schemeClr val="tx1">
                  <a:shade val="95000"/>
                </a:schemeClr>
              </a:buClr>
              <a:buFont typeface="Arial" charset="0"/>
              <a:buNone/>
              <a:defRPr/>
            </a:pPr>
            <a:r>
              <a:rPr lang="en-IN" sz="1600" dirty="0" smtClean="0"/>
              <a:t>A subject is an observable that can multicast i.e. talk to many observers. Consider a button with an event listener, the function attached to the event using </a:t>
            </a:r>
            <a:r>
              <a:rPr lang="en-IN" sz="1600" dirty="0" err="1" smtClean="0"/>
              <a:t>addlistener</a:t>
            </a:r>
            <a:r>
              <a:rPr lang="en-IN" sz="1600" dirty="0" smtClean="0"/>
              <a:t> is called every time the user clicks on the button similar functionality goes for subject too.</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var</a:t>
            </a:r>
            <a:r>
              <a:rPr lang="en-IN" sz="1400" dirty="0" smtClean="0">
                <a:solidFill>
                  <a:srgbClr val="0070C0"/>
                </a:solidFill>
              </a:rPr>
              <a:t> </a:t>
            </a:r>
            <a:r>
              <a:rPr lang="en-IN" sz="1400" dirty="0" err="1" smtClean="0">
                <a:solidFill>
                  <a:srgbClr val="0070C0"/>
                </a:solidFill>
              </a:rPr>
              <a:t>obs</a:t>
            </a:r>
            <a:r>
              <a:rPr lang="en-IN" sz="1400" dirty="0" smtClean="0">
                <a:solidFill>
                  <a:srgbClr val="0070C0"/>
                </a:solidFill>
              </a:rPr>
              <a:t> = </a:t>
            </a:r>
            <a:r>
              <a:rPr lang="en-IN" sz="1400" dirty="0" err="1" smtClean="0">
                <a:solidFill>
                  <a:srgbClr val="0070C0"/>
                </a:solidFill>
              </a:rPr>
              <a:t>Rx.Observable.interval</a:t>
            </a:r>
            <a:r>
              <a:rPr lang="en-IN" sz="1400" dirty="0" smtClean="0">
                <a:solidFill>
                  <a:srgbClr val="0070C0"/>
                </a:solidFill>
              </a:rPr>
              <a:t>(500).take(5)</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            .do(</a:t>
            </a:r>
            <a:r>
              <a:rPr lang="en-IN" sz="1400" dirty="0" err="1" smtClean="0">
                <a:solidFill>
                  <a:srgbClr val="0070C0"/>
                </a:solidFill>
              </a:rPr>
              <a:t>i</a:t>
            </a:r>
            <a:r>
              <a:rPr lang="en-IN" sz="1400" dirty="0" smtClean="0">
                <a:solidFill>
                  <a:srgbClr val="0070C0"/>
                </a:solidFill>
              </a:rPr>
              <a:t> =&gt; console.log("</a:t>
            </a:r>
            <a:r>
              <a:rPr lang="en-IN" sz="1400" dirty="0" err="1" smtClean="0">
                <a:solidFill>
                  <a:srgbClr val="0070C0"/>
                </a:solidFill>
              </a:rPr>
              <a:t>obs</a:t>
            </a:r>
            <a:r>
              <a:rPr lang="en-IN" sz="1400" dirty="0" smtClean="0">
                <a:solidFill>
                  <a:srgbClr val="0070C0"/>
                </a:solidFill>
              </a:rPr>
              <a:t> value "+ </a:t>
            </a:r>
            <a:r>
              <a:rPr lang="en-IN" sz="1400" dirty="0" err="1" smtClean="0">
                <a:solidFill>
                  <a:srgbClr val="0070C0"/>
                </a:solidFill>
              </a:rPr>
              <a:t>i</a:t>
            </a:r>
            <a:r>
              <a:rPr lang="en-IN" sz="1400" dirty="0" smtClean="0">
                <a:solidFill>
                  <a:srgbClr val="0070C0"/>
                </a:solidFill>
              </a:rPr>
              <a:t>) );</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obs.subscribe</a:t>
            </a:r>
            <a:r>
              <a:rPr lang="en-IN" sz="1400" dirty="0" smtClean="0">
                <a:solidFill>
                  <a:srgbClr val="0070C0"/>
                </a:solidFill>
              </a:rPr>
              <a:t>(value =&gt; console.log("observer 1 received " + value));</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obs.subscribe</a:t>
            </a:r>
            <a:r>
              <a:rPr lang="en-IN" sz="1400" dirty="0" smtClean="0">
                <a:solidFill>
                  <a:srgbClr val="0070C0"/>
                </a:solidFill>
              </a:rPr>
              <a:t>(value =&gt; console.log("observer 2 received " + value));</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smtClean="0"/>
              <a:t>Output of the logic</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0</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1 received 0</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0</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2 received 0</a:t>
            </a:r>
          </a:p>
          <a:p>
            <a:pPr marL="548640" indent="-411480" eaLnBrk="1" fontAlgn="auto" hangingPunct="1">
              <a:spcAft>
                <a:spcPts val="0"/>
              </a:spcAft>
              <a:buClr>
                <a:schemeClr val="tx1">
                  <a:shade val="95000"/>
                </a:schemeClr>
              </a:buClr>
              <a:buFont typeface="Arial" charset="0"/>
              <a:buNone/>
              <a:defRPr/>
            </a:pPr>
            <a:endParaRPr lang="en-IN" sz="1400" dirty="0" smtClean="0">
              <a:solidFill>
                <a:srgbClr val="0070C0"/>
              </a:solidFill>
            </a:endParaRP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1</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1 received 1</a:t>
            </a:r>
          </a:p>
          <a:p>
            <a:pPr marL="548640" indent="-411480" eaLnBrk="1" fontAlgn="auto" hangingPunct="1">
              <a:spcAft>
                <a:spcPts val="0"/>
              </a:spcAft>
              <a:buClr>
                <a:schemeClr val="tx1">
                  <a:shade val="95000"/>
                </a:schemeClr>
              </a:buClr>
              <a:buFont typeface="Arial" charset="0"/>
              <a:buNone/>
              <a:defRPr/>
            </a:pPr>
            <a:r>
              <a:rPr lang="en-IN" sz="1400" dirty="0" err="1" smtClean="0">
                <a:solidFill>
                  <a:srgbClr val="0070C0"/>
                </a:solidFill>
              </a:rPr>
              <a:t>obs</a:t>
            </a:r>
            <a:r>
              <a:rPr lang="en-IN" sz="1400" dirty="0" smtClean="0">
                <a:solidFill>
                  <a:srgbClr val="0070C0"/>
                </a:solidFill>
              </a:rPr>
              <a:t> value 1</a:t>
            </a:r>
          </a:p>
          <a:p>
            <a:pPr marL="548640" indent="-411480" eaLnBrk="1" fontAlgn="auto" hangingPunct="1">
              <a:spcAft>
                <a:spcPts val="0"/>
              </a:spcAft>
              <a:buClr>
                <a:schemeClr val="tx1">
                  <a:shade val="95000"/>
                </a:schemeClr>
              </a:buClr>
              <a:buFont typeface="Arial" charset="0"/>
              <a:buNone/>
              <a:defRPr/>
            </a:pPr>
            <a:r>
              <a:rPr lang="en-IN" sz="1400" dirty="0" smtClean="0">
                <a:solidFill>
                  <a:srgbClr val="0070C0"/>
                </a:solidFill>
              </a:rPr>
              <a:t>observer 2 received 1</a:t>
            </a:r>
          </a:p>
          <a:p>
            <a:pPr marL="548640" indent="-411480" eaLnBrk="1" fontAlgn="auto" hangingPunct="1">
              <a:spcAft>
                <a:spcPts val="0"/>
              </a:spcAft>
              <a:buClr>
                <a:schemeClr val="tx1">
                  <a:shade val="95000"/>
                </a:schemeClr>
              </a:buClr>
              <a:buFont typeface="Wingdings 2"/>
              <a:buChar char=""/>
              <a:defRPr/>
            </a:pPr>
            <a:endParaRPr lang="en-I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785794"/>
          </a:xfrm>
        </p:spPr>
        <p:txBody>
          <a:bodyPr/>
          <a:lstStyle/>
          <a:p>
            <a:pPr eaLnBrk="1" fontAlgn="auto" hangingPunct="1">
              <a:spcAft>
                <a:spcPts val="0"/>
              </a:spcAft>
              <a:defRPr/>
            </a:pPr>
            <a:r>
              <a:rPr lang="en-IN" sz="2400" u="sng" dirty="0" smtClean="0"/>
              <a:t>RxJs Operators</a:t>
            </a:r>
          </a:p>
        </p:txBody>
      </p:sp>
      <p:pic>
        <p:nvPicPr>
          <p:cNvPr id="45059" name="Content Placeholder 3" descr="op_list.PNG"/>
          <p:cNvPicPr>
            <a:picLocks noGrp="1" noChangeAspect="1"/>
          </p:cNvPicPr>
          <p:nvPr>
            <p:ph idx="1"/>
          </p:nvPr>
        </p:nvPicPr>
        <p:blipFill>
          <a:blip r:embed="rId2"/>
          <a:srcRect/>
          <a:stretch>
            <a:fillRect/>
          </a:stretch>
        </p:blipFill>
        <p:spPr>
          <a:xfrm>
            <a:off x="0" y="928688"/>
            <a:ext cx="9144000" cy="557212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642918"/>
          </a:xfrm>
        </p:spPr>
        <p:txBody>
          <a:bodyPr/>
          <a:lstStyle/>
          <a:p>
            <a:pPr eaLnBrk="1" fontAlgn="auto" hangingPunct="1">
              <a:spcAft>
                <a:spcPts val="0"/>
              </a:spcAft>
              <a:defRPr/>
            </a:pPr>
            <a:r>
              <a:rPr lang="en-IN" sz="2400" u="sng" dirty="0" smtClean="0"/>
              <a:t>Component Interactions</a:t>
            </a:r>
          </a:p>
        </p:txBody>
      </p:sp>
      <p:sp>
        <p:nvSpPr>
          <p:cNvPr id="46083" name="Content Placeholder 2"/>
          <p:cNvSpPr>
            <a:spLocks noGrp="1"/>
          </p:cNvSpPr>
          <p:nvPr>
            <p:ph idx="1"/>
          </p:nvPr>
        </p:nvSpPr>
        <p:spPr>
          <a:xfrm>
            <a:off x="457200" y="928688"/>
            <a:ext cx="8229600" cy="5500687"/>
          </a:xfrm>
        </p:spPr>
        <p:txBody>
          <a:bodyPr/>
          <a:lstStyle/>
          <a:p>
            <a:pPr eaLnBrk="1" hangingPunct="1">
              <a:buFont typeface="Arial" charset="0"/>
              <a:buNone/>
            </a:pPr>
            <a:r>
              <a:rPr lang="en-IN" sz="1600" smtClean="0"/>
              <a:t>3 ways to communicate between Angular components</a:t>
            </a:r>
          </a:p>
          <a:p>
            <a:pPr eaLnBrk="1" hangingPunct="1">
              <a:buFont typeface="Calibri" pitchFamily="34" charset="0"/>
              <a:buAutoNum type="arabicPeriod"/>
            </a:pPr>
            <a:r>
              <a:rPr lang="en-IN" sz="1600" smtClean="0"/>
              <a:t>Passing the reference of one component to another -- </a:t>
            </a:r>
            <a:r>
              <a:rPr lang="en-IN" sz="1600" smtClean="0">
                <a:solidFill>
                  <a:srgbClr val="002060"/>
                </a:solidFill>
              </a:rPr>
              <a:t>@ViewChild/ @ViewChildren</a:t>
            </a:r>
          </a:p>
          <a:p>
            <a:pPr eaLnBrk="1" hangingPunct="1">
              <a:buFont typeface="Calibri" pitchFamily="34" charset="0"/>
              <a:buAutoNum type="arabicPeriod"/>
            </a:pPr>
            <a:r>
              <a:rPr lang="en-IN" sz="1600" smtClean="0"/>
              <a:t>Communication through parent or child component -- </a:t>
            </a:r>
            <a:r>
              <a:rPr lang="en-IN" sz="1600" smtClean="0">
                <a:solidFill>
                  <a:srgbClr val="002060"/>
                </a:solidFill>
              </a:rPr>
              <a:t>@Input /@Output</a:t>
            </a:r>
          </a:p>
          <a:p>
            <a:pPr eaLnBrk="1" hangingPunct="1">
              <a:buFont typeface="Calibri" pitchFamily="34" charset="0"/>
              <a:buAutoNum type="arabicPeriod"/>
            </a:pPr>
            <a:r>
              <a:rPr lang="en-IN" sz="1600" smtClean="0"/>
              <a:t>Communication through Service -- </a:t>
            </a:r>
            <a:r>
              <a:rPr lang="en-IN" sz="1600" smtClean="0">
                <a:solidFill>
                  <a:srgbClr val="002060"/>
                </a:solidFill>
              </a:rPr>
              <a:t>Subject /BehaviorSubject</a:t>
            </a:r>
          </a:p>
        </p:txBody>
      </p:sp>
      <p:pic>
        <p:nvPicPr>
          <p:cNvPr id="46084" name="Picture 3" descr="1_0UMMKhV6_FdP0Rd7HjhYVw.png"/>
          <p:cNvPicPr>
            <a:picLocks noChangeAspect="1"/>
          </p:cNvPicPr>
          <p:nvPr/>
        </p:nvPicPr>
        <p:blipFill>
          <a:blip r:embed="rId2"/>
          <a:srcRect/>
          <a:stretch>
            <a:fillRect/>
          </a:stretch>
        </p:blipFill>
        <p:spPr bwMode="auto">
          <a:xfrm>
            <a:off x="1643063" y="2428875"/>
            <a:ext cx="42862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Use of 3</a:t>
            </a:r>
            <a:r>
              <a:rPr lang="en-IN" sz="2400" u="sng" baseline="30000" dirty="0" smtClean="0"/>
              <a:t>rd</a:t>
            </a:r>
            <a:r>
              <a:rPr lang="en-IN" sz="2400" u="sng" dirty="0" smtClean="0"/>
              <a:t> Party library</a:t>
            </a:r>
          </a:p>
        </p:txBody>
      </p:sp>
      <p:sp>
        <p:nvSpPr>
          <p:cNvPr id="47107" name="Content Placeholder 2"/>
          <p:cNvSpPr>
            <a:spLocks noGrp="1"/>
          </p:cNvSpPr>
          <p:nvPr>
            <p:ph idx="1"/>
          </p:nvPr>
        </p:nvSpPr>
        <p:spPr>
          <a:xfrm>
            <a:off x="457200" y="857250"/>
            <a:ext cx="8229600" cy="5268913"/>
          </a:xfrm>
        </p:spPr>
        <p:txBody>
          <a:bodyPr/>
          <a:lstStyle/>
          <a:p>
            <a:pPr eaLnBrk="1" hangingPunct="1">
              <a:buFont typeface="Arial" charset="0"/>
              <a:buNone/>
            </a:pPr>
            <a:r>
              <a:rPr lang="en-IN" sz="2000" dirty="0" smtClean="0"/>
              <a:t>The most popular 3</a:t>
            </a:r>
            <a:r>
              <a:rPr lang="en-IN" sz="2000" baseline="30000" dirty="0" smtClean="0"/>
              <a:t>rd</a:t>
            </a:r>
            <a:r>
              <a:rPr lang="en-IN" sz="2000" dirty="0" smtClean="0"/>
              <a:t> party libraries are :</a:t>
            </a:r>
          </a:p>
          <a:p>
            <a:pPr eaLnBrk="1" hangingPunct="1">
              <a:buFont typeface="Wingdings 2" pitchFamily="18" charset="2"/>
              <a:buNone/>
            </a:pPr>
            <a:r>
              <a:rPr lang="en-IN" sz="1600" dirty="0" smtClean="0"/>
              <a:t>https://www.npmjs.com/</a:t>
            </a:r>
          </a:p>
          <a:p>
            <a:pPr eaLnBrk="1" hangingPunct="1">
              <a:buFont typeface="Arial" charset="0"/>
              <a:buAutoNum type="arabicPeriod"/>
            </a:pPr>
            <a:endParaRPr lang="en-IN" sz="2000" dirty="0" smtClean="0"/>
          </a:p>
          <a:p>
            <a:pPr eaLnBrk="1" hangingPunct="1">
              <a:buFont typeface="Arial" charset="0"/>
              <a:buAutoNum type="arabicPeriod"/>
            </a:pPr>
            <a:r>
              <a:rPr lang="en-IN" sz="2000" dirty="0" smtClean="0"/>
              <a:t>RxJs</a:t>
            </a:r>
          </a:p>
          <a:p>
            <a:pPr eaLnBrk="1" hangingPunct="1">
              <a:buFont typeface="Arial" charset="0"/>
              <a:buAutoNum type="arabicPeriod"/>
            </a:pPr>
            <a:r>
              <a:rPr lang="en-IN" sz="2000" dirty="0" err="1" smtClean="0"/>
              <a:t>Bootsrap</a:t>
            </a:r>
            <a:r>
              <a:rPr lang="en-IN" sz="2000" dirty="0" smtClean="0"/>
              <a:t> </a:t>
            </a:r>
          </a:p>
          <a:p>
            <a:pPr eaLnBrk="1" hangingPunct="1">
              <a:buFont typeface="Arial" charset="0"/>
              <a:buAutoNum type="arabicPeriod"/>
            </a:pPr>
            <a:r>
              <a:rPr lang="en-IN" sz="2000" dirty="0" err="1" smtClean="0"/>
              <a:t>Jquery</a:t>
            </a:r>
            <a:endParaRPr lang="en-IN" sz="2000" dirty="0" smtClean="0"/>
          </a:p>
          <a:p>
            <a:pPr eaLnBrk="1" hangingPunct="1">
              <a:buFont typeface="Arial" charset="0"/>
              <a:buAutoNum type="arabicPeriod"/>
            </a:pPr>
            <a:r>
              <a:rPr lang="en-IN" sz="2000" dirty="0" smtClean="0"/>
              <a:t>Under Score</a:t>
            </a:r>
          </a:p>
          <a:p>
            <a:pPr eaLnBrk="1" hangingPunct="1">
              <a:buFont typeface="Arial" charset="0"/>
              <a:buAutoNum type="arabicPeriod"/>
            </a:pPr>
            <a:r>
              <a:rPr lang="en-IN" sz="2000" dirty="0" err="1" smtClean="0"/>
              <a:t>Lodash</a:t>
            </a:r>
            <a:endParaRPr lang="en-IN" sz="2000" dirty="0" smtClean="0"/>
          </a:p>
          <a:p>
            <a:pPr eaLnBrk="1" hangingPunct="1">
              <a:buFont typeface="Arial" charset="0"/>
              <a:buAutoNum type="arabicPeriod"/>
            </a:pPr>
            <a:r>
              <a:rPr lang="en-IN" sz="2000" dirty="0" err="1" smtClean="0"/>
              <a:t>primeNg</a:t>
            </a:r>
            <a:r>
              <a:rPr lang="en-IN" sz="2000" dirty="0" smtClean="0"/>
              <a:t> </a:t>
            </a:r>
          </a:p>
          <a:p>
            <a:pPr eaLnBrk="1" hangingPunct="1">
              <a:buFont typeface="Arial" charset="0"/>
              <a:buAutoNum type="arabicPeriod"/>
            </a:pPr>
            <a:r>
              <a:rPr lang="en-IN" sz="2000" dirty="0" err="1" smtClean="0"/>
              <a:t>Fontawesome</a:t>
            </a:r>
            <a:endParaRPr lang="en-IN" sz="2000" dirty="0" smtClean="0"/>
          </a:p>
          <a:p>
            <a:pPr eaLnBrk="1" hangingPunct="1">
              <a:buFont typeface="Arial" charset="0"/>
              <a:buAutoNum type="arabicPeriod"/>
            </a:pPr>
            <a:r>
              <a:rPr lang="en-IN" sz="2000" dirty="0" err="1" smtClean="0"/>
              <a:t>AgGrid</a:t>
            </a:r>
            <a:endParaRPr lang="en-IN" sz="2000" dirty="0" smtClean="0"/>
          </a:p>
          <a:p>
            <a:pPr eaLnBrk="1" hangingPunct="1">
              <a:buFont typeface="Arial" charset="0"/>
              <a:buAutoNum type="arabicPeriod"/>
            </a:pPr>
            <a:r>
              <a:rPr lang="en-IN" sz="2000" dirty="0" smtClean="0"/>
              <a:t>High Charts</a:t>
            </a:r>
          </a:p>
          <a:p>
            <a:pPr eaLnBrk="1" hangingPunct="1">
              <a:buFont typeface="Arial" charset="0"/>
              <a:buAutoNum type="arabicPeriod"/>
            </a:pPr>
            <a:r>
              <a:rPr lang="en-IN" sz="2000" dirty="0" smtClean="0"/>
              <a:t>D3 </a:t>
            </a:r>
            <a:r>
              <a:rPr lang="en-IN" sz="2000" dirty="0" err="1" smtClean="0"/>
              <a:t>js</a:t>
            </a:r>
            <a:endParaRPr lang="en-IN" sz="2000" dirty="0" smtClean="0"/>
          </a:p>
          <a:p>
            <a:pPr eaLnBrk="1" hangingPunct="1">
              <a:buFont typeface="Arial" charset="0"/>
              <a:buAutoNum type="arabicPeriod"/>
            </a:pPr>
            <a:r>
              <a:rPr lang="en-IN" sz="2000" dirty="0" smtClean="0"/>
              <a:t>CK Editor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0"/>
            <a:ext cx="8229600" cy="714356"/>
          </a:xfrm>
        </p:spPr>
        <p:txBody>
          <a:bodyPr/>
          <a:lstStyle/>
          <a:p>
            <a:pPr eaLnBrk="1" fontAlgn="auto" hangingPunct="1">
              <a:spcAft>
                <a:spcPts val="0"/>
              </a:spcAft>
              <a:defRPr/>
            </a:pPr>
            <a:r>
              <a:rPr lang="en-IN" sz="2400" u="sng" dirty="0" smtClean="0"/>
              <a:t>References</a:t>
            </a:r>
          </a:p>
        </p:txBody>
      </p:sp>
      <p:sp>
        <p:nvSpPr>
          <p:cNvPr id="48131" name="Content Placeholder 2"/>
          <p:cNvSpPr>
            <a:spLocks noGrp="1"/>
          </p:cNvSpPr>
          <p:nvPr>
            <p:ph idx="1"/>
          </p:nvPr>
        </p:nvSpPr>
        <p:spPr/>
        <p:txBody>
          <a:bodyPr/>
          <a:lstStyle/>
          <a:p>
            <a:pPr eaLnBrk="1" hangingPunct="1"/>
            <a:r>
              <a:rPr lang="en-IN" sz="2000" u="sng" dirty="0" smtClean="0">
                <a:hlinkClick r:id="rId2"/>
              </a:rPr>
              <a:t>https://nodejs.org/en/download/</a:t>
            </a:r>
            <a:endParaRPr lang="en-IN" sz="2000" u="sng" dirty="0" smtClean="0"/>
          </a:p>
          <a:p>
            <a:pPr eaLnBrk="1" hangingPunct="1"/>
            <a:r>
              <a:rPr lang="en-IN" sz="2000" u="sng" dirty="0" smtClean="0">
                <a:hlinkClick r:id="rId3"/>
              </a:rPr>
              <a:t>https://angular.io/</a:t>
            </a:r>
            <a:endParaRPr lang="en-IN" sz="2000" u="sng" dirty="0" smtClean="0"/>
          </a:p>
          <a:p>
            <a:pPr eaLnBrk="1" hangingPunct="1"/>
            <a:r>
              <a:rPr lang="en-IN" sz="2000" dirty="0" smtClean="0">
                <a:hlinkClick r:id="rId4"/>
              </a:rPr>
              <a:t>https://www.npmjs.com/</a:t>
            </a:r>
            <a:endParaRPr lang="en-IN" sz="2000" dirty="0" smtClean="0"/>
          </a:p>
          <a:p>
            <a:pPr eaLnBrk="1" hangingPunct="1"/>
            <a:r>
              <a:rPr lang="en-IN" sz="2000" u="sng" dirty="0" smtClean="0">
                <a:hlinkClick r:id="rId5"/>
              </a:rPr>
              <a:t>https://www.tutorialspoint.com/angular4/index.htm</a:t>
            </a:r>
            <a:endParaRPr lang="en-IN" sz="2000" u="sng" dirty="0" smtClean="0"/>
          </a:p>
          <a:p>
            <a:pPr eaLnBrk="1" hangingPunct="1"/>
            <a:r>
              <a:rPr lang="en-IN" sz="2000" u="sng" dirty="0" smtClean="0">
                <a:hlinkClick r:id="rId6"/>
              </a:rPr>
              <a:t>https://www.pluralsight.com/guides/difference-between-template-driven-and-reactive-forms-angular</a:t>
            </a:r>
            <a:endParaRPr lang="en-IN" sz="2000" u="sng" dirty="0" smtClean="0"/>
          </a:p>
          <a:p>
            <a:pPr eaLnBrk="1" hangingPunct="1"/>
            <a:r>
              <a:rPr lang="en-IN" sz="2000" u="sng" dirty="0" smtClean="0">
                <a:hlinkClick r:id="rId7"/>
              </a:rPr>
              <a:t>https://www.tutorialandexample.com/angular-8-architecture/</a:t>
            </a:r>
            <a:endParaRPr lang="en-IN" sz="2000" u="sng" dirty="0" smtClean="0"/>
          </a:p>
          <a:p>
            <a:pPr eaLnBrk="1" hangingPunct="1"/>
            <a:endParaRPr lang="en-IN" sz="2000" u="sng"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p:txBody>
          <a:bodyPr/>
          <a:lstStyle/>
          <a:p>
            <a:pPr eaLnBrk="1" hangingPunct="1">
              <a:buFont typeface="Wingdings 2" pitchFamily="18" charset="2"/>
              <a:buNone/>
            </a:pPr>
            <a:endParaRPr lang="en-IN" smtClean="0"/>
          </a:p>
        </p:txBody>
      </p:sp>
      <p:sp>
        <p:nvSpPr>
          <p:cNvPr id="4" name="Rectangle 3"/>
          <p:cNvSpPr/>
          <p:nvPr/>
        </p:nvSpPr>
        <p:spPr>
          <a:xfrm>
            <a:off x="2748424" y="2967335"/>
            <a:ext cx="3647152" cy="923330"/>
          </a:xfrm>
          <a:prstGeom prst="rect">
            <a:avLst/>
          </a:prstGeom>
          <a:noFill/>
        </p:spPr>
        <p:txBody>
          <a:bodyPr wrap="none">
            <a:spAutoFit/>
          </a:bodyPr>
          <a:lstStyle/>
          <a:p>
            <a:pPr algn="ctr">
              <a:defRPr/>
            </a:pPr>
            <a:r>
              <a:rPr lang="en-IN"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571480"/>
          </a:xfrm>
        </p:spPr>
        <p:txBody>
          <a:bodyPr/>
          <a:lstStyle/>
          <a:p>
            <a:pPr eaLnBrk="1" fontAlgn="auto" hangingPunct="1">
              <a:spcAft>
                <a:spcPts val="0"/>
              </a:spcAft>
              <a:defRPr/>
            </a:pPr>
            <a:r>
              <a:rPr lang="en-IN" sz="2400" u="sng" dirty="0" smtClean="0"/>
              <a:t>Node.js /npm concept</a:t>
            </a:r>
          </a:p>
        </p:txBody>
      </p:sp>
      <p:sp>
        <p:nvSpPr>
          <p:cNvPr id="7171" name="Content Placeholder 2"/>
          <p:cNvSpPr>
            <a:spLocks noGrp="1"/>
          </p:cNvSpPr>
          <p:nvPr>
            <p:ph idx="1"/>
          </p:nvPr>
        </p:nvSpPr>
        <p:spPr/>
        <p:txBody>
          <a:bodyPr/>
          <a:lstStyle/>
          <a:p>
            <a:pPr eaLnBrk="1" hangingPunct="1">
              <a:buFont typeface="Arial" charset="0"/>
              <a:buNone/>
            </a:pPr>
            <a:r>
              <a:rPr lang="en-IN" sz="2400" dirty="0" smtClean="0">
                <a:solidFill>
                  <a:srgbClr val="002060"/>
                </a:solidFill>
              </a:rPr>
              <a:t>What is Node.js?</a:t>
            </a:r>
          </a:p>
          <a:p>
            <a:pPr eaLnBrk="1" hangingPunct="1"/>
            <a:r>
              <a:rPr lang="en-IN" sz="1600" dirty="0" smtClean="0"/>
              <a:t>Node.js is an open source server framework, completely free, and used by thousands of developers around the world.</a:t>
            </a:r>
          </a:p>
          <a:p>
            <a:pPr eaLnBrk="1" hangingPunct="1"/>
            <a:r>
              <a:rPr lang="en-IN" sz="1600" dirty="0" smtClean="0"/>
              <a:t>Node.js is an open-source runtime environment for server-side and networking applications and is single-threaded.</a:t>
            </a:r>
          </a:p>
          <a:p>
            <a:pPr eaLnBrk="1" hangingPunct="1"/>
            <a:r>
              <a:rPr lang="en-IN" sz="1600" dirty="0" smtClean="0"/>
              <a:t>It uses the Google JavaScript V8 Engine to execute code.</a:t>
            </a:r>
          </a:p>
          <a:p>
            <a:pPr eaLnBrk="1" hangingPunct="1"/>
            <a:r>
              <a:rPr lang="en-IN" sz="1600" dirty="0" smtClean="0"/>
              <a:t>It is a cross-platform environment and can run on Microsoft Windows Linux, FreeBSD, and IBM</a:t>
            </a:r>
          </a:p>
          <a:p>
            <a:pPr eaLnBrk="1" hangingPunct="1"/>
            <a:r>
              <a:rPr lang="en-IN" sz="1600" dirty="0" smtClean="0"/>
              <a:t>It provides an event-driven architecture and non-blocking I/O that is optimized &amp; scalable.</a:t>
            </a:r>
          </a:p>
          <a:p>
            <a:pPr eaLnBrk="1" hangingPunct="1">
              <a:buFont typeface="Arial" charset="0"/>
              <a:buNone/>
            </a:pPr>
            <a:endParaRPr lang="en-IN" sz="1600" dirty="0" smtClean="0"/>
          </a:p>
          <a:p>
            <a:pPr eaLnBrk="1" hangingPunct="1">
              <a:buFont typeface="Arial" charset="0"/>
              <a:buNone/>
            </a:pPr>
            <a:r>
              <a:rPr lang="en-IN" sz="2400" dirty="0" smtClean="0">
                <a:solidFill>
                  <a:srgbClr val="002060"/>
                </a:solidFill>
              </a:rPr>
              <a:t>What is NPM?</a:t>
            </a:r>
          </a:p>
          <a:p>
            <a:pPr eaLnBrk="1" hangingPunct="1"/>
            <a:r>
              <a:rPr lang="en-IN" sz="1600" dirty="0" smtClean="0"/>
              <a:t>NPM is a package manager for Node.js packages, or modules .Here all the node packages are available. By using the NPM, you can install all the packages you want.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0"/>
            <a:ext cx="8229600" cy="642918"/>
          </a:xfrm>
        </p:spPr>
        <p:txBody>
          <a:bodyPr/>
          <a:lstStyle/>
          <a:p>
            <a:pPr eaLnBrk="1" fontAlgn="auto" hangingPunct="1">
              <a:spcAft>
                <a:spcPts val="0"/>
              </a:spcAft>
              <a:defRPr/>
            </a:pPr>
            <a:r>
              <a:rPr lang="en-IN" sz="2400" u="sng" dirty="0" smtClean="0"/>
              <a:t>Node.js and npm setup</a:t>
            </a:r>
          </a:p>
        </p:txBody>
      </p:sp>
      <p:sp>
        <p:nvSpPr>
          <p:cNvPr id="8195" name="Content Placeholder 2"/>
          <p:cNvSpPr>
            <a:spLocks noGrp="1"/>
          </p:cNvSpPr>
          <p:nvPr>
            <p:ph idx="1"/>
          </p:nvPr>
        </p:nvSpPr>
        <p:spPr>
          <a:xfrm>
            <a:off x="500063" y="857250"/>
            <a:ext cx="8229600" cy="5786438"/>
          </a:xfrm>
        </p:spPr>
        <p:txBody>
          <a:bodyPr/>
          <a:lstStyle/>
          <a:p>
            <a:pPr eaLnBrk="1" hangingPunct="1">
              <a:buFont typeface="Arial" charset="0"/>
              <a:buNone/>
            </a:pPr>
            <a:r>
              <a:rPr lang="en-IN" sz="2400" dirty="0" smtClean="0">
                <a:solidFill>
                  <a:srgbClr val="002060"/>
                </a:solidFill>
              </a:rPr>
              <a:t>Step 1: Download Node.js Installer</a:t>
            </a:r>
          </a:p>
          <a:p>
            <a:pPr eaLnBrk="1" hangingPunct="1"/>
            <a:r>
              <a:rPr lang="en-IN" sz="1600" dirty="0" smtClean="0"/>
              <a:t>In a web browser, navigate to </a:t>
            </a:r>
            <a:r>
              <a:rPr lang="en-IN" sz="1600" dirty="0" smtClean="0">
                <a:solidFill>
                  <a:srgbClr val="0070C0"/>
                </a:solidFill>
              </a:rPr>
              <a:t>https://nodejs.org/en/download</a:t>
            </a:r>
            <a:r>
              <a:rPr lang="en-IN" sz="1600" dirty="0" smtClean="0"/>
              <a:t>/. Click the Windows Installer button to download the latest default version. At the time this article was written, version 10.16.0-x64 was the latest version. The Node.js installer includes the NPM package manager.</a:t>
            </a:r>
          </a:p>
          <a:p>
            <a:pPr eaLnBrk="1" hangingPunct="1"/>
            <a:endParaRPr lang="en-IN" sz="1600" dirty="0" smtClean="0"/>
          </a:p>
        </p:txBody>
      </p:sp>
      <p:pic>
        <p:nvPicPr>
          <p:cNvPr id="8196" name="Picture 3" descr="donwload-nodejs-installer-windows-1.png"/>
          <p:cNvPicPr>
            <a:picLocks noChangeAspect="1"/>
          </p:cNvPicPr>
          <p:nvPr/>
        </p:nvPicPr>
        <p:blipFill>
          <a:blip r:embed="rId2"/>
          <a:srcRect/>
          <a:stretch>
            <a:fillRect/>
          </a:stretch>
        </p:blipFill>
        <p:spPr bwMode="auto">
          <a:xfrm>
            <a:off x="1143000" y="2428875"/>
            <a:ext cx="6696075"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28596" y="0"/>
            <a:ext cx="8229600" cy="500042"/>
          </a:xfrm>
        </p:spPr>
        <p:txBody>
          <a:bodyPr/>
          <a:lstStyle/>
          <a:p>
            <a:pPr eaLnBrk="1" fontAlgn="auto" hangingPunct="1">
              <a:spcAft>
                <a:spcPts val="0"/>
              </a:spcAft>
              <a:defRPr/>
            </a:pPr>
            <a:r>
              <a:rPr lang="en-IN" sz="2400" u="sng" dirty="0" smtClean="0"/>
              <a:t>Node.js and npm setup</a:t>
            </a:r>
          </a:p>
        </p:txBody>
      </p:sp>
      <p:sp>
        <p:nvSpPr>
          <p:cNvPr id="3" name="Content Placeholder 2"/>
          <p:cNvSpPr>
            <a:spLocks noGrp="1"/>
          </p:cNvSpPr>
          <p:nvPr>
            <p:ph idx="1"/>
          </p:nvPr>
        </p:nvSpPr>
        <p:spPr>
          <a:xfrm>
            <a:off x="428625" y="571500"/>
            <a:ext cx="8229600" cy="6072188"/>
          </a:xfrm>
        </p:spPr>
        <p:txBody>
          <a:bodyPr rtlCol="0">
            <a:normAutofit fontScale="85000" lnSpcReduction="20000"/>
          </a:bodyPr>
          <a:lstStyle/>
          <a:p>
            <a:pPr marL="548640" indent="-411480" eaLnBrk="1" fontAlgn="auto" hangingPunct="1">
              <a:spcAft>
                <a:spcPts val="0"/>
              </a:spcAft>
              <a:buClr>
                <a:schemeClr val="tx1">
                  <a:shade val="95000"/>
                </a:schemeClr>
              </a:buClr>
              <a:buFont typeface="Arial" pitchFamily="34" charset="0"/>
              <a:buNone/>
              <a:defRPr/>
            </a:pPr>
            <a:r>
              <a:rPr lang="en-IN" dirty="0" smtClean="0">
                <a:solidFill>
                  <a:srgbClr val="002060"/>
                </a:solidFill>
              </a:rPr>
              <a:t>Step 2: Install Node.js and NPM from Browser</a:t>
            </a:r>
          </a:p>
          <a:p>
            <a:pPr marL="457200" indent="-457200" eaLnBrk="1" fontAlgn="auto" hangingPunct="1">
              <a:spcAft>
                <a:spcPts val="0"/>
              </a:spcAft>
              <a:buClr>
                <a:schemeClr val="tx1">
                  <a:shade val="95000"/>
                </a:schemeClr>
              </a:buClr>
              <a:buFont typeface="+mj-lt"/>
              <a:buAutoNum type="arabicPeriod"/>
              <a:defRPr/>
            </a:pPr>
            <a:r>
              <a:rPr lang="en-IN" sz="2100" dirty="0" smtClean="0"/>
              <a:t>Once the installer finishes downloading, launch it. Open the downloads link in your browser and click the file. Or, browse to the location where you have saved the file and double-click it to launch.</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system will ask if you want to run the software – click Run.</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You will be welcomed to the Node.js Setup Wizard – click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On the next screen, review the license agreement. Click Next if you agree to the terms and install the software.</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installer will prompt you for the installation location. Leave the default location, unless you have a specific need to install it somewhere else – then click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The wizard will let you select components to include or remove from the installation. Again, unless you have a specific need, accept the defaults by clicking Next.</a:t>
            </a:r>
          </a:p>
          <a:p>
            <a:pPr marL="457200" indent="-457200" eaLnBrk="1" fontAlgn="auto" hangingPunct="1">
              <a:spcAft>
                <a:spcPts val="0"/>
              </a:spcAft>
              <a:buClr>
                <a:schemeClr val="tx1">
                  <a:shade val="95000"/>
                </a:schemeClr>
              </a:buClr>
              <a:buFont typeface="+mj-lt"/>
              <a:buAutoNum type="arabicPeriod"/>
              <a:defRPr/>
            </a:pPr>
            <a:endParaRPr lang="en-IN" sz="2100" dirty="0" smtClean="0"/>
          </a:p>
          <a:p>
            <a:pPr marL="457200" indent="-457200" eaLnBrk="1" fontAlgn="auto" hangingPunct="1">
              <a:spcAft>
                <a:spcPts val="0"/>
              </a:spcAft>
              <a:buClr>
                <a:schemeClr val="tx1">
                  <a:shade val="95000"/>
                </a:schemeClr>
              </a:buClr>
              <a:buFont typeface="+mj-lt"/>
              <a:buAutoNum type="arabicPeriod"/>
              <a:defRPr/>
            </a:pPr>
            <a:r>
              <a:rPr lang="en-IN" sz="2100" dirty="0" smtClean="0"/>
              <a:t>Finally, click the Install button to run the installer. When it finishes, click Finish.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57232"/>
          </a:xfrm>
        </p:spPr>
        <p:txBody>
          <a:bodyPr/>
          <a:lstStyle/>
          <a:p>
            <a:pPr eaLnBrk="1" fontAlgn="auto" hangingPunct="1">
              <a:spcAft>
                <a:spcPts val="0"/>
              </a:spcAft>
              <a:defRPr/>
            </a:pPr>
            <a:r>
              <a:rPr lang="en-IN" sz="2400" u="sng" dirty="0" smtClean="0"/>
              <a:t>Node.js and npm setup</a:t>
            </a:r>
            <a:endParaRPr lang="en-IN" sz="2400" dirty="0" smtClean="0"/>
          </a:p>
        </p:txBody>
      </p:sp>
      <p:sp>
        <p:nvSpPr>
          <p:cNvPr id="10243" name="Content Placeholder 2"/>
          <p:cNvSpPr>
            <a:spLocks noGrp="1"/>
          </p:cNvSpPr>
          <p:nvPr>
            <p:ph idx="1"/>
          </p:nvPr>
        </p:nvSpPr>
        <p:spPr>
          <a:xfrm>
            <a:off x="428625" y="785813"/>
            <a:ext cx="8229600" cy="5572125"/>
          </a:xfrm>
        </p:spPr>
        <p:txBody>
          <a:bodyPr/>
          <a:lstStyle/>
          <a:p>
            <a:pPr eaLnBrk="1" hangingPunct="1">
              <a:buFont typeface="Arial" charset="0"/>
              <a:buNone/>
            </a:pPr>
            <a:r>
              <a:rPr lang="en-IN" sz="2400" dirty="0" smtClean="0">
                <a:solidFill>
                  <a:srgbClr val="002060"/>
                </a:solidFill>
              </a:rPr>
              <a:t>Step 3: Verify Installation</a:t>
            </a:r>
          </a:p>
          <a:p>
            <a:pPr eaLnBrk="1" hangingPunct="1">
              <a:buFont typeface="Arial" charset="0"/>
              <a:buNone/>
            </a:pPr>
            <a:r>
              <a:rPr lang="en-IN" sz="1600" dirty="0" smtClean="0"/>
              <a:t>Open a command prompt (or </a:t>
            </a:r>
            <a:r>
              <a:rPr lang="en-IN" sz="1600" dirty="0" err="1" smtClean="0"/>
              <a:t>PowerShell</a:t>
            </a:r>
            <a:r>
              <a:rPr lang="en-IN" sz="1600" dirty="0" smtClean="0"/>
              <a:t>), and enter the following command:</a:t>
            </a:r>
          </a:p>
          <a:p>
            <a:pPr eaLnBrk="1" hangingPunct="1">
              <a:buFont typeface="Arial" charset="0"/>
              <a:buNone/>
            </a:pPr>
            <a:r>
              <a:rPr lang="en-IN" sz="1700" b="1" dirty="0" smtClean="0">
                <a:solidFill>
                  <a:srgbClr val="0070C0"/>
                </a:solidFill>
              </a:rPr>
              <a:t>	node –v</a:t>
            </a:r>
          </a:p>
          <a:p>
            <a:pPr eaLnBrk="1" hangingPunct="1">
              <a:buFont typeface="Arial" charset="0"/>
              <a:buNone/>
            </a:pPr>
            <a:r>
              <a:rPr lang="en-IN" sz="1600" dirty="0" smtClean="0"/>
              <a:t>The system should display the Node.js version installed on your system. </a:t>
            </a:r>
          </a:p>
          <a:p>
            <a:pPr eaLnBrk="1" hangingPunct="1">
              <a:buFont typeface="Arial" charset="0"/>
              <a:buNone/>
            </a:pPr>
            <a:r>
              <a:rPr lang="en-IN" sz="1600" dirty="0" smtClean="0"/>
              <a:t>You can do the same for NPM version check after you enter the following command:</a:t>
            </a:r>
            <a:endParaRPr lang="en-IN" sz="1700" dirty="0" smtClean="0"/>
          </a:p>
          <a:p>
            <a:pPr eaLnBrk="1" hangingPunct="1">
              <a:buFont typeface="Arial" charset="0"/>
              <a:buNone/>
            </a:pPr>
            <a:r>
              <a:rPr lang="en-IN" sz="1700" b="1" dirty="0" smtClean="0">
                <a:solidFill>
                  <a:srgbClr val="0070C0"/>
                </a:solidFill>
              </a:rPr>
              <a:t>	npm –v</a:t>
            </a:r>
          </a:p>
          <a:p>
            <a:pPr eaLnBrk="1" hangingPunct="1">
              <a:buFont typeface="Arial" charset="0"/>
              <a:buNone/>
            </a:pPr>
            <a:endParaRPr lang="en-IN" sz="1700" b="1" dirty="0" smtClean="0">
              <a:solidFill>
                <a:srgbClr val="0070C0"/>
              </a:solidFill>
            </a:endParaRPr>
          </a:p>
        </p:txBody>
      </p:sp>
      <p:pic>
        <p:nvPicPr>
          <p:cNvPr id="10244" name="Picture 3" descr="verify-node-insallation-windows.png"/>
          <p:cNvPicPr>
            <a:picLocks noChangeAspect="1"/>
          </p:cNvPicPr>
          <p:nvPr/>
        </p:nvPicPr>
        <p:blipFill>
          <a:blip r:embed="rId2"/>
          <a:srcRect/>
          <a:stretch>
            <a:fillRect/>
          </a:stretch>
        </p:blipFill>
        <p:spPr bwMode="auto">
          <a:xfrm>
            <a:off x="928688" y="3643313"/>
            <a:ext cx="714375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25487"/>
          </a:xfrm>
        </p:spPr>
        <p:txBody>
          <a:bodyPr/>
          <a:lstStyle/>
          <a:p>
            <a:pPr eaLnBrk="1" fontAlgn="auto" hangingPunct="1">
              <a:spcAft>
                <a:spcPts val="0"/>
              </a:spcAft>
              <a:defRPr/>
            </a:pPr>
            <a:r>
              <a:rPr lang="en-IN" sz="2400" u="sng" dirty="0" smtClean="0"/>
              <a:t>Angular setup</a:t>
            </a:r>
          </a:p>
        </p:txBody>
      </p:sp>
      <p:sp>
        <p:nvSpPr>
          <p:cNvPr id="11267" name="Content Placeholder 2"/>
          <p:cNvSpPr>
            <a:spLocks noGrp="1"/>
          </p:cNvSpPr>
          <p:nvPr>
            <p:ph idx="1"/>
          </p:nvPr>
        </p:nvSpPr>
        <p:spPr>
          <a:xfrm>
            <a:off x="457200" y="1000125"/>
            <a:ext cx="8229600" cy="5572125"/>
          </a:xfrm>
        </p:spPr>
        <p:txBody>
          <a:bodyPr/>
          <a:lstStyle/>
          <a:p>
            <a:pPr eaLnBrk="1" hangingPunct="1">
              <a:buFont typeface="Arial" charset="0"/>
              <a:buNone/>
            </a:pPr>
            <a:r>
              <a:rPr lang="en-IN" sz="1600" u="sng" dirty="0" smtClean="0">
                <a:solidFill>
                  <a:srgbClr val="002060"/>
                </a:solidFill>
              </a:rPr>
              <a:t>Install the Angular CLI</a:t>
            </a:r>
          </a:p>
          <a:p>
            <a:pPr eaLnBrk="1" hangingPunct="1">
              <a:buFont typeface="Arial" charset="0"/>
              <a:buNone/>
            </a:pPr>
            <a:r>
              <a:rPr lang="en-IN" sz="1600" dirty="0" smtClean="0"/>
              <a:t>You use the Angular CLI to create projects, generate application and library code, and perform a variety of ongoing development tasks such as testing, bundling, and deployment.</a:t>
            </a:r>
          </a:p>
          <a:p>
            <a:pPr eaLnBrk="1" hangingPunct="1">
              <a:buFont typeface="Arial" charset="0"/>
              <a:buNone/>
            </a:pPr>
            <a:r>
              <a:rPr lang="en-IN" sz="1600" dirty="0" smtClean="0"/>
              <a:t>To install the Angular CLI, open a terminal window and run the following command:</a:t>
            </a:r>
          </a:p>
          <a:p>
            <a:pPr eaLnBrk="1" hangingPunct="1">
              <a:buFont typeface="Arial" charset="0"/>
              <a:buNone/>
            </a:pPr>
            <a:r>
              <a:rPr lang="en-IN" sz="1600" dirty="0" smtClean="0">
                <a:solidFill>
                  <a:srgbClr val="0070C0"/>
                </a:solidFill>
              </a:rPr>
              <a:t>	npm install -g @angular/</a:t>
            </a:r>
            <a:r>
              <a:rPr lang="en-IN" sz="1600" dirty="0" err="1" smtClean="0">
                <a:solidFill>
                  <a:srgbClr val="0070C0"/>
                </a:solidFill>
              </a:rPr>
              <a:t>cli</a:t>
            </a:r>
            <a:endParaRPr lang="en-IN" sz="1600" dirty="0" smtClean="0">
              <a:solidFill>
                <a:srgbClr val="0070C0"/>
              </a:solidFill>
            </a:endParaRPr>
          </a:p>
          <a:p>
            <a:pPr eaLnBrk="1" hangingPunct="1">
              <a:buFont typeface="Arial" charset="0"/>
              <a:buNone/>
            </a:pPr>
            <a:endParaRPr lang="en-IN" sz="1600" dirty="0" smtClean="0">
              <a:solidFill>
                <a:srgbClr val="0070C0"/>
              </a:solidFill>
            </a:endParaRPr>
          </a:p>
          <a:p>
            <a:pPr eaLnBrk="1" hangingPunct="1">
              <a:buFont typeface="Arial" charset="0"/>
              <a:buNone/>
            </a:pPr>
            <a:r>
              <a:rPr lang="en-IN" sz="1600" u="sng" dirty="0" smtClean="0">
                <a:solidFill>
                  <a:srgbClr val="002060"/>
                </a:solidFill>
              </a:rPr>
              <a:t>To create a new workspace and initial starter app</a:t>
            </a:r>
          </a:p>
          <a:p>
            <a:pPr eaLnBrk="1" hangingPunct="1">
              <a:buFont typeface="Arial" charset="0"/>
              <a:buNone/>
            </a:pPr>
            <a:r>
              <a:rPr lang="en-IN" sz="1600" dirty="0" smtClean="0"/>
              <a:t>Run the CLI command ng new and provide the name my-app, as shown here:</a:t>
            </a:r>
          </a:p>
          <a:p>
            <a:pPr eaLnBrk="1" hangingPunct="1">
              <a:buFont typeface="Arial" charset="0"/>
              <a:buNone/>
            </a:pPr>
            <a:r>
              <a:rPr lang="en-IN" sz="1600" dirty="0" smtClean="0">
                <a:solidFill>
                  <a:srgbClr val="0070C0"/>
                </a:solidFill>
              </a:rPr>
              <a:t>	ng new my-app</a:t>
            </a:r>
          </a:p>
          <a:p>
            <a:pPr eaLnBrk="1" hangingPunct="1">
              <a:buFont typeface="Arial" charset="0"/>
              <a:buNone/>
            </a:pPr>
            <a:r>
              <a:rPr lang="en-IN" sz="1600" dirty="0" smtClean="0"/>
              <a:t>The ng new command prompts you for information about features to include in the initial app. Accept the defaults by pressing the Enter or Return key.</a:t>
            </a:r>
          </a:p>
          <a:p>
            <a:pPr eaLnBrk="1" hangingPunct="1">
              <a:buFont typeface="Arial" charset="0"/>
              <a:buNone/>
            </a:pPr>
            <a:r>
              <a:rPr lang="en-IN" sz="1600" dirty="0" smtClean="0"/>
              <a:t>The Angular CLI installs the necessary Angular npm packages and other dependencies. This can take a few minutes.</a:t>
            </a:r>
          </a:p>
          <a:p>
            <a:pPr eaLnBrk="1" hangingPunct="1">
              <a:buFont typeface="Arial" charset="0"/>
              <a:buNone/>
            </a:pPr>
            <a:r>
              <a:rPr lang="en-IN" sz="1600" dirty="0" smtClean="0"/>
              <a:t>The CLI creates a new workspace and a simple Welcome app, ready to run.</a:t>
            </a: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solidFill>
                <a:srgbClr val="0070C0"/>
              </a:solidFill>
            </a:endParaRPr>
          </a:p>
          <a:p>
            <a:pPr eaLnBrk="1" hangingPunct="1">
              <a:buFont typeface="Arial" charset="0"/>
              <a:buNone/>
            </a:pPr>
            <a:endParaRPr lang="en-IN"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644</TotalTime>
  <Words>4464</Words>
  <Application>Microsoft Office PowerPoint</Application>
  <PresentationFormat>On-screen Show (4:3)</PresentationFormat>
  <Paragraphs>591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Apex</vt:lpstr>
      <vt:lpstr>Angular Tutorial</vt:lpstr>
      <vt:lpstr>Table of contents</vt:lpstr>
      <vt:lpstr>Introduction to Angular concepts</vt:lpstr>
      <vt:lpstr>Introduction to Angular concepts</vt:lpstr>
      <vt:lpstr>Node.js /npm concept</vt:lpstr>
      <vt:lpstr>Node.js and npm setup</vt:lpstr>
      <vt:lpstr>Node.js and npm setup</vt:lpstr>
      <vt:lpstr>Node.js and npm setup</vt:lpstr>
      <vt:lpstr>Angular setup</vt:lpstr>
      <vt:lpstr>Angular setup</vt:lpstr>
      <vt:lpstr>Modules</vt:lpstr>
      <vt:lpstr>Components &amp; Metadata</vt:lpstr>
      <vt:lpstr>Components &amp; Metadata</vt:lpstr>
      <vt:lpstr>Components &amp; Metadata</vt:lpstr>
      <vt:lpstr>Components &amp; Metadata</vt:lpstr>
      <vt:lpstr>Components &amp; Metadata</vt:lpstr>
      <vt:lpstr> Data binding </vt:lpstr>
      <vt:lpstr>Data binding</vt:lpstr>
      <vt:lpstr>Directives</vt:lpstr>
      <vt:lpstr>Directives</vt:lpstr>
      <vt:lpstr>Directives</vt:lpstr>
      <vt:lpstr>Pipes</vt:lpstr>
      <vt:lpstr>Pipes</vt:lpstr>
      <vt:lpstr>Routing and Navigation</vt:lpstr>
      <vt:lpstr>Routing and Navigation</vt:lpstr>
      <vt:lpstr>Routing and Navigation</vt:lpstr>
      <vt:lpstr>Template Driven Form</vt:lpstr>
      <vt:lpstr>Template Driven Form</vt:lpstr>
      <vt:lpstr>Template Driven Form</vt:lpstr>
      <vt:lpstr>Template Driven Form</vt:lpstr>
      <vt:lpstr>Model Driven Form/Reactive Forms</vt:lpstr>
      <vt:lpstr>Model Driven Form/Reactive Forms</vt:lpstr>
      <vt:lpstr>Model Driven Form/Reactive Forms</vt:lpstr>
      <vt:lpstr>Model Driven Form/Reactive Forms</vt:lpstr>
      <vt:lpstr> Differences b/w Template-driven and Reactive Forms </vt:lpstr>
      <vt:lpstr>Services</vt:lpstr>
      <vt:lpstr>Http Service</vt:lpstr>
      <vt:lpstr>Http Service</vt:lpstr>
      <vt:lpstr>Dependency Injection</vt:lpstr>
      <vt:lpstr>Dependency Injections</vt:lpstr>
      <vt:lpstr>RxJs Basics</vt:lpstr>
      <vt:lpstr>RxJs Basics</vt:lpstr>
      <vt:lpstr>RxJs Operators</vt:lpstr>
      <vt:lpstr>Component Interactions</vt:lpstr>
      <vt:lpstr>Use of 3rd Party library</vt:lpstr>
      <vt:lpstr>References</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Suro</dc:creator>
  <cp:lastModifiedBy>Suro</cp:lastModifiedBy>
  <cp:revision>204</cp:revision>
  <dcterms:created xsi:type="dcterms:W3CDTF">2020-11-07T14:14:58Z</dcterms:created>
  <dcterms:modified xsi:type="dcterms:W3CDTF">2020-11-09T00:33:30Z</dcterms:modified>
</cp:coreProperties>
</file>