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59" r:id="rId4"/>
    <p:sldId id="261" r:id="rId5"/>
    <p:sldId id="256" r:id="rId6"/>
    <p:sldId id="263" r:id="rId7"/>
    <p:sldId id="264" r:id="rId8"/>
    <p:sldId id="265" r:id="rId9"/>
    <p:sldId id="266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5701"/>
  </p:normalViewPr>
  <p:slideViewPr>
    <p:cSldViewPr snapToGrid="0" snapToObjects="1">
      <p:cViewPr varScale="1">
        <p:scale>
          <a:sx n="115" d="100"/>
          <a:sy n="115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BF79C-CC7D-7F4C-A009-ACD5BA511B46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A2908-61D0-FF46-BDB6-8F147D3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F7DE5-6A40-F44C-A429-32F92179A7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7F49-39CF-B842-9DA5-A8A0D1BF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15E31-6A05-574C-82F3-CCBAD1BA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AE97-A97A-374E-A894-7543DDEB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0BE9-C055-B348-8B2C-12F9D1D4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0980-B6F6-6049-B5D7-BEA09703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62C-DDD3-364D-AD3D-0C7DC60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B527-0C45-1D43-98A5-D878F131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BBDC-D856-3845-B4DE-7CEAD1E4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A417-7672-5544-AF02-9A2DDD87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E395-C4D5-874B-A13B-63766B8A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885A3-6B8D-0449-B5C1-A36140A7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A56AA-1B48-F14A-924B-44BE23657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3061-DDED-174F-9A46-AD325848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5952-3907-7249-AD01-D6266631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2EF7-374E-4046-BB68-9916CA0B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4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88B8-5F7C-F441-BFF4-1CE7E95A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1672-249E-CF48-A183-01A633B9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080A-3B95-9F4F-A2B7-BB602270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1D15-FDF3-8E4B-9E03-4389B37C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9295-F975-104F-BFF2-6790BEDD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6FB-4FD1-2E48-8108-18C14902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5A25-903A-4049-ACAE-F3CED5E0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A76D-9AEF-5043-B522-693DC240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1D51-6FF2-AE45-9A5B-B73C88BF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F33B-018D-E545-884B-FE3853DE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AF60-CBBB-6D4E-9B6B-E4B9EC4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472A-047C-2648-AC95-2458BA90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6E3DF-2484-4749-818C-6E745730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A549-37FE-BA4B-BB9C-477AAC75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EA8E-27D4-8F4B-8294-DDF37B76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64CC-16C3-3840-ADB5-BEAE98ED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1FC3-1A6A-6147-9CF5-0FF279E8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8906-E44B-2849-BC46-B468426E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D7AF-DE5C-8447-A7FD-3AFEA1E1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7A778-07E1-4447-B795-E1D864F7B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88E7A-951B-B34E-BEB3-1ADE3964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9D9CB-B9A5-6944-992C-149EBB90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4DD00-E5DF-EA43-AD1A-B876C7B2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8D555-427A-DF41-A9C6-CA5E1FE6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95BA-FFE2-AF47-B422-62D86B55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C5095-4507-2D46-8227-A21F2D5E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97E8-5F2E-8646-BEC7-B57EF2F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9F07E-1E04-CA48-9BDE-5BB36D76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9E8D-6AC1-C64D-A272-228A3C66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7F6DA-4910-F342-A05E-EEDDC09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925B-6956-C749-A6C6-25BF1B02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84F3-5705-CB45-94FD-92CB5709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14AE-A46F-264F-8F03-1E0EF991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B42FF-7907-454A-9D90-6B986A76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B3EF8-5A9D-5147-B722-317F9618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46E3-9EB2-7847-BF13-7DA3FB41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EE86-F803-FE40-8E1F-0032B553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871-4260-E248-824A-E447422D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0A67A-BD3E-C944-ACF6-C9DD89AB4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BD3BD-A099-3044-9185-7B2B62F6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C17D-7FFD-A348-AEFA-083B0CFA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E3AB-F294-2548-B224-81FB202F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74B91-EAF7-3B4A-9EA0-38C79DD1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E5EA4-8EB3-244D-8FCD-54375966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826C2-D347-1B40-8493-CD8C282B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E600-7FE7-A349-9B0A-C1A48B07A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3F0-11FF-E24F-AD9F-57CEA06595B1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BAED-5070-A746-BEF3-51F6D811F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792F-1793-1E43-B5D7-72A141298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reverse-engineer-liv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klein@te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E38A-1FA1-614D-8128-9F022A90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Primary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AUTO_INCREMENT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Foreign Keys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Creating a database diagram from your tables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Enhanced Entity Relationship (EER) diagrams</a:t>
            </a:r>
          </a:p>
        </p:txBody>
      </p:sp>
    </p:spTree>
    <p:extLst>
      <p:ext uri="{BB962C8B-B14F-4D97-AF65-F5344CB8AC3E}">
        <p14:creationId xmlns:p14="http://schemas.microsoft.com/office/powerpoint/2010/main" val="413270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0BEC0C-ED64-0040-AD5C-12E486162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47151"/>
              </p:ext>
            </p:extLst>
          </p:nvPr>
        </p:nvGraphicFramePr>
        <p:xfrm>
          <a:off x="834116" y="915170"/>
          <a:ext cx="10856686" cy="1223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8896">
                  <a:extLst>
                    <a:ext uri="{9D8B030D-6E8A-4147-A177-3AD203B41FA5}">
                      <a16:colId xmlns:a16="http://schemas.microsoft.com/office/drawing/2014/main" val="3934007591"/>
                    </a:ext>
                  </a:extLst>
                </a:gridCol>
                <a:gridCol w="3592333">
                  <a:extLst>
                    <a:ext uri="{9D8B030D-6E8A-4147-A177-3AD203B41FA5}">
                      <a16:colId xmlns:a16="http://schemas.microsoft.com/office/drawing/2014/main" val="2498149354"/>
                    </a:ext>
                  </a:extLst>
                </a:gridCol>
                <a:gridCol w="3645457">
                  <a:extLst>
                    <a:ext uri="{9D8B030D-6E8A-4147-A177-3AD203B41FA5}">
                      <a16:colId xmlns:a16="http://schemas.microsoft.com/office/drawing/2014/main" val="2604265697"/>
                    </a:ext>
                  </a:extLst>
                </a:gridCol>
              </a:tblGrid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145" algn="ctr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COURSE_CODE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61109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498748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CIT-236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SQL Programming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23963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CIT-240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Databases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6655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A5B11-22D1-024A-B4BB-C28260F52436}"/>
              </a:ext>
            </a:extLst>
          </p:cNvPr>
          <p:cNvSpPr txBox="1"/>
          <p:nvPr/>
        </p:nvSpPr>
        <p:spPr>
          <a:xfrm>
            <a:off x="834117" y="522652"/>
            <a:ext cx="90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C9599A-4275-5E44-856D-F7AAA9AC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68684"/>
              </p:ext>
            </p:extLst>
          </p:nvPr>
        </p:nvGraphicFramePr>
        <p:xfrm>
          <a:off x="834118" y="3895106"/>
          <a:ext cx="10856684" cy="2517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2361">
                  <a:extLst>
                    <a:ext uri="{9D8B030D-6E8A-4147-A177-3AD203B41FA5}">
                      <a16:colId xmlns:a16="http://schemas.microsoft.com/office/drawing/2014/main" val="1595143208"/>
                    </a:ext>
                  </a:extLst>
                </a:gridCol>
                <a:gridCol w="2972361">
                  <a:extLst>
                    <a:ext uri="{9D8B030D-6E8A-4147-A177-3AD203B41FA5}">
                      <a16:colId xmlns:a16="http://schemas.microsoft.com/office/drawing/2014/main" val="231340686"/>
                    </a:ext>
                  </a:extLst>
                </a:gridCol>
                <a:gridCol w="2972361">
                  <a:extLst>
                    <a:ext uri="{9D8B030D-6E8A-4147-A177-3AD203B41FA5}">
                      <a16:colId xmlns:a16="http://schemas.microsoft.com/office/drawing/2014/main" val="722017157"/>
                    </a:ext>
                  </a:extLst>
                </a:gridCol>
                <a:gridCol w="1939601">
                  <a:extLst>
                    <a:ext uri="{9D8B030D-6E8A-4147-A177-3AD203B41FA5}">
                      <a16:colId xmlns:a16="http://schemas.microsoft.com/office/drawing/2014/main" val="431304616"/>
                    </a:ext>
                  </a:extLst>
                </a:gridCol>
              </a:tblGrid>
              <a:tr h="2856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enrollment_id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student_id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semester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431722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117774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712821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33652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725948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298160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798968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749930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4053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EE632E-D2DD-D64C-BD08-77120262B517}"/>
              </a:ext>
            </a:extLst>
          </p:cNvPr>
          <p:cNvSpPr txBox="1"/>
          <p:nvPr/>
        </p:nvSpPr>
        <p:spPr>
          <a:xfrm>
            <a:off x="834117" y="2602469"/>
            <a:ext cx="1085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enrollments</a:t>
            </a:r>
          </a:p>
          <a:p>
            <a:r>
              <a:rPr lang="en-US" dirty="0"/>
              <a:t>Replace </a:t>
            </a:r>
            <a:r>
              <a:rPr lang="en-US" b="1" dirty="0" err="1"/>
              <a:t>course_name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course_name</a:t>
            </a:r>
            <a:r>
              <a:rPr lang="en-US" b="1" dirty="0"/>
              <a:t> </a:t>
            </a:r>
            <a:r>
              <a:rPr lang="en-US" dirty="0"/>
              <a:t>fields with </a:t>
            </a:r>
            <a:r>
              <a:rPr lang="en-US" b="1" dirty="0" err="1"/>
              <a:t>course_i</a:t>
            </a:r>
            <a:r>
              <a:rPr lang="en-US" dirty="0" err="1"/>
              <a:t>d</a:t>
            </a:r>
            <a:r>
              <a:rPr lang="en-US" dirty="0"/>
              <a:t>. This will still capture the same enrollment data with </a:t>
            </a:r>
          </a:p>
          <a:p>
            <a:r>
              <a:rPr lang="en-US" dirty="0"/>
              <a:t>a more efficient use of space! This is called </a:t>
            </a:r>
            <a:r>
              <a:rPr lang="en-US" b="1" dirty="0"/>
              <a:t>NORMALIZATION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53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5E4B-35AA-5942-8AD6-59B2FBD4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diagram before normalization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9BC28-6080-EA47-9AA3-03B61C701D92}"/>
              </a:ext>
            </a:extLst>
          </p:cNvPr>
          <p:cNvSpPr/>
          <p:nvPr/>
        </p:nvSpPr>
        <p:spPr>
          <a:xfrm>
            <a:off x="1028177" y="2168639"/>
            <a:ext cx="3170014" cy="208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email varchar(100)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gender char(1)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date_of_birth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472DEE-64D5-6449-A869-2B9B2144B6BF}"/>
              </a:ext>
            </a:extLst>
          </p:cNvPr>
          <p:cNvSpPr/>
          <p:nvPr/>
        </p:nvSpPr>
        <p:spPr>
          <a:xfrm>
            <a:off x="6815342" y="2168638"/>
            <a:ext cx="3714112" cy="208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enrollments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enrollment_id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course_code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semester varchar(6)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1D2D4E2-4F20-224F-B2E7-DEA301CB7DC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4198191" y="3211455"/>
            <a:ext cx="261715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">
            <a:extLst>
              <a:ext uri="{FF2B5EF4-FFF2-40B4-BE49-F238E27FC236}">
                <a16:creationId xmlns:a16="http://schemas.microsoft.com/office/drawing/2014/main" id="{656D055B-EB51-B647-801A-28EF609CE664}"/>
              </a:ext>
            </a:extLst>
          </p:cNvPr>
          <p:cNvSpPr txBox="1"/>
          <p:nvPr/>
        </p:nvSpPr>
        <p:spPr>
          <a:xfrm>
            <a:off x="4232163" y="2783788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9852F20-9EFC-DA43-AE45-0F6316968AD0}"/>
              </a:ext>
            </a:extLst>
          </p:cNvPr>
          <p:cNvSpPr txBox="1"/>
          <p:nvPr/>
        </p:nvSpPr>
        <p:spPr>
          <a:xfrm>
            <a:off x="6387987" y="2856319"/>
            <a:ext cx="262255" cy="2711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9798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5E4B-35AA-5942-8AD6-59B2FBD4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diagram after normalization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9BC28-6080-EA47-9AA3-03B61C701D92}"/>
              </a:ext>
            </a:extLst>
          </p:cNvPr>
          <p:cNvSpPr/>
          <p:nvPr/>
        </p:nvSpPr>
        <p:spPr>
          <a:xfrm>
            <a:off x="1126918" y="1479870"/>
            <a:ext cx="3413563" cy="212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email varchar(100)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gender char(1)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date_of_birth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B1FFC-C6DD-9C41-B318-D8CB372398CC}"/>
              </a:ext>
            </a:extLst>
          </p:cNvPr>
          <p:cNvSpPr/>
          <p:nvPr/>
        </p:nvSpPr>
        <p:spPr>
          <a:xfrm>
            <a:off x="1126918" y="4299883"/>
            <a:ext cx="3375695" cy="1602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course_code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472DEE-64D5-6449-A869-2B9B2144B6BF}"/>
              </a:ext>
            </a:extLst>
          </p:cNvPr>
          <p:cNvSpPr/>
          <p:nvPr/>
        </p:nvSpPr>
        <p:spPr>
          <a:xfrm>
            <a:off x="6617857" y="1854134"/>
            <a:ext cx="3400957" cy="19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enrollments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enrollment_id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semester varchar(6)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1D2D4E2-4F20-224F-B2E7-DEA301CB7DC8}"/>
              </a:ext>
            </a:extLst>
          </p:cNvPr>
          <p:cNvCxnSpPr>
            <a:cxnSpLocks/>
          </p:cNvCxnSpPr>
          <p:nvPr/>
        </p:nvCxnSpPr>
        <p:spPr>
          <a:xfrm flipV="1">
            <a:off x="4296933" y="2682145"/>
            <a:ext cx="2320924" cy="23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7672F76-A5C8-FC4F-9FE1-EEF5CA63441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02613" y="3193736"/>
            <a:ext cx="2115244" cy="19072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">
            <a:extLst>
              <a:ext uri="{FF2B5EF4-FFF2-40B4-BE49-F238E27FC236}">
                <a16:creationId xmlns:a16="http://schemas.microsoft.com/office/drawing/2014/main" id="{656D055B-EB51-B647-801A-28EF609CE664}"/>
              </a:ext>
            </a:extLst>
          </p:cNvPr>
          <p:cNvSpPr txBox="1"/>
          <p:nvPr/>
        </p:nvSpPr>
        <p:spPr>
          <a:xfrm>
            <a:off x="4566944" y="2330964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9852F20-9EFC-DA43-AE45-0F6316968AD0}"/>
              </a:ext>
            </a:extLst>
          </p:cNvPr>
          <p:cNvSpPr txBox="1"/>
          <p:nvPr/>
        </p:nvSpPr>
        <p:spPr>
          <a:xfrm>
            <a:off x="6256860" y="2356120"/>
            <a:ext cx="262255" cy="2711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8ABF7080-7618-B048-AE47-5131957C7F2D}"/>
              </a:ext>
            </a:extLst>
          </p:cNvPr>
          <p:cNvSpPr txBox="1"/>
          <p:nvPr/>
        </p:nvSpPr>
        <p:spPr>
          <a:xfrm>
            <a:off x="6306231" y="2925716"/>
            <a:ext cx="262255" cy="2171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B98CD888-2CB9-7347-8052-D95074E8CF4F}"/>
              </a:ext>
            </a:extLst>
          </p:cNvPr>
          <p:cNvSpPr txBox="1"/>
          <p:nvPr/>
        </p:nvSpPr>
        <p:spPr>
          <a:xfrm>
            <a:off x="4540482" y="4723378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498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98A-4FD4-054D-B2C3-4BA8E222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8FB6-FE94-2246-9311-6BAC4D2E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key: At least one column that uniquely identifies each row of a table.</a:t>
            </a:r>
          </a:p>
          <a:p>
            <a:r>
              <a:rPr lang="en-US" dirty="0"/>
              <a:t>Foreign key: A column in one table that points to the primary key of another table, thereby establishing a relationship between the two tables.</a:t>
            </a:r>
          </a:p>
          <a:p>
            <a:pPr lvl="1"/>
            <a:r>
              <a:rPr lang="en-US" dirty="0"/>
              <a:t>Foreign keys establish </a:t>
            </a:r>
            <a:r>
              <a:rPr lang="en-US"/>
              <a:t>relationship-level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6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030D-B6EC-734E-ADBB-35816B4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 diagram for the </a:t>
            </a:r>
            <a:r>
              <a:rPr lang="en-US" b="1" dirty="0"/>
              <a:t>college</a:t>
            </a:r>
            <a:r>
              <a:rPr lang="en-US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C044-D40D-234B-B47B-17604E8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Workbench, use the menu</a:t>
            </a:r>
          </a:p>
          <a:p>
            <a:pPr lvl="1"/>
            <a:r>
              <a:rPr lang="en-US" dirty="0"/>
              <a:t>Database &gt; Reverse Engineer</a:t>
            </a:r>
          </a:p>
          <a:p>
            <a:pPr lvl="1"/>
            <a:r>
              <a:rPr lang="en-US" dirty="0"/>
              <a:t>Click "Continue" twice</a:t>
            </a:r>
          </a:p>
          <a:p>
            <a:pPr lvl="1"/>
            <a:r>
              <a:rPr lang="en-US" dirty="0"/>
              <a:t>From the "Select Schemas to Reverse Engineer" menu, select the </a:t>
            </a:r>
            <a:r>
              <a:rPr lang="en-US" b="1" dirty="0"/>
              <a:t>college</a:t>
            </a:r>
            <a:r>
              <a:rPr lang="en-US" dirty="0"/>
              <a:t>  database and click "Continue" twice.</a:t>
            </a:r>
          </a:p>
          <a:p>
            <a:pPr lvl="1"/>
            <a:r>
              <a:rPr lang="en-US" dirty="0"/>
              <a:t>From the "Select Objects to Reverse Engineer" menu, click "Execute"</a:t>
            </a:r>
          </a:p>
          <a:p>
            <a:pPr lvl="1"/>
            <a:r>
              <a:rPr lang="en-US" dirty="0"/>
              <a:t>Click "Continue" and "Close"</a:t>
            </a:r>
          </a:p>
          <a:p>
            <a:pPr lvl="1"/>
            <a:r>
              <a:rPr lang="en-US" dirty="0"/>
              <a:t>An EER Diagram should now be visible showing the two tables and their FK relationship.</a:t>
            </a:r>
          </a:p>
          <a:p>
            <a:r>
              <a:rPr lang="en-US" dirty="0"/>
              <a:t>Detailed instructions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0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79C8-F765-DC4C-A600-9224219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college</a:t>
            </a:r>
            <a:r>
              <a:rPr lang="en-US" dirty="0"/>
              <a:t> DB EER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FE336-68D0-9B45-88FE-0A941A24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099" y="1825625"/>
            <a:ext cx="4441802" cy="4351338"/>
          </a:xfrm>
        </p:spPr>
      </p:pic>
    </p:spTree>
    <p:extLst>
      <p:ext uri="{BB962C8B-B14F-4D97-AF65-F5344CB8AC3E}">
        <p14:creationId xmlns:p14="http://schemas.microsoft.com/office/powerpoint/2010/main" val="392079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CD347-641C-904D-AD3D-E51BE17D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database design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AA793-16D2-144D-9664-5D63C5CD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UNIQUE constraints</a:t>
            </a:r>
          </a:p>
          <a:p>
            <a:pPr>
              <a:lnSpc>
                <a:spcPct val="150000"/>
              </a:lnSpc>
            </a:pPr>
            <a:r>
              <a:rPr lang="en-US" dirty="0"/>
              <a:t>Removing duplicate rows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5596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CF4C4-32B1-FE43-92D8-81BF7348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UNIQUE constraints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B0D33D-6771-6B45-9A7E-8AC438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Let's add an </a:t>
            </a:r>
            <a:r>
              <a:rPr lang="en-US" b="1" dirty="0"/>
              <a:t>email</a:t>
            </a:r>
            <a:r>
              <a:rPr lang="en-US" dirty="0"/>
              <a:t> column to the </a:t>
            </a:r>
            <a:r>
              <a:rPr lang="en-US" b="1" dirty="0"/>
              <a:t>students</a:t>
            </a:r>
            <a:r>
              <a:rPr lang="en-US" dirty="0"/>
              <a:t> table. </a:t>
            </a:r>
          </a:p>
          <a:p>
            <a:pPr>
              <a:lnSpc>
                <a:spcPct val="150000"/>
              </a:lnSpc>
            </a:pPr>
            <a:r>
              <a:rPr lang="en-US" dirty="0"/>
              <a:t>No two students can have the same email address, i.e., it needs to be UNIQUE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 we create a UNIQUE constraint on the </a:t>
            </a:r>
            <a:r>
              <a:rPr lang="en-US" b="1" dirty="0"/>
              <a:t>email</a:t>
            </a:r>
            <a:r>
              <a:rPr lang="en-US" dirty="0"/>
              <a:t> field.</a:t>
            </a:r>
          </a:p>
        </p:txBody>
      </p:sp>
    </p:spTree>
    <p:extLst>
      <p:ext uri="{BB962C8B-B14F-4D97-AF65-F5344CB8AC3E}">
        <p14:creationId xmlns:p14="http://schemas.microsoft.com/office/powerpoint/2010/main" val="316654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2954-964A-E341-9A5C-1D272ED2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147"/>
            <a:ext cx="10515600" cy="542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 not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 not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email varchar(100) not null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gender char(1) not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date_of_birth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date not null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590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0BEC0C-ED64-0040-AD5C-12E486162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06111"/>
              </p:ext>
            </p:extLst>
          </p:nvPr>
        </p:nvGraphicFramePr>
        <p:xfrm>
          <a:off x="834117" y="915170"/>
          <a:ext cx="10690225" cy="1529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704">
                  <a:extLst>
                    <a:ext uri="{9D8B030D-6E8A-4147-A177-3AD203B41FA5}">
                      <a16:colId xmlns:a16="http://schemas.microsoft.com/office/drawing/2014/main" val="3934007591"/>
                    </a:ext>
                  </a:extLst>
                </a:gridCol>
                <a:gridCol w="1768627">
                  <a:extLst>
                    <a:ext uri="{9D8B030D-6E8A-4147-A177-3AD203B41FA5}">
                      <a16:colId xmlns:a16="http://schemas.microsoft.com/office/drawing/2014/main" val="2498149354"/>
                    </a:ext>
                  </a:extLst>
                </a:gridCol>
                <a:gridCol w="1498559">
                  <a:extLst>
                    <a:ext uri="{9D8B030D-6E8A-4147-A177-3AD203B41FA5}">
                      <a16:colId xmlns:a16="http://schemas.microsoft.com/office/drawing/2014/main" val="2604265697"/>
                    </a:ext>
                  </a:extLst>
                </a:gridCol>
                <a:gridCol w="2077927">
                  <a:extLst>
                    <a:ext uri="{9D8B030D-6E8A-4147-A177-3AD203B41FA5}">
                      <a16:colId xmlns:a16="http://schemas.microsoft.com/office/drawing/2014/main" val="2093156500"/>
                    </a:ext>
                  </a:extLst>
                </a:gridCol>
                <a:gridCol w="1781704">
                  <a:extLst>
                    <a:ext uri="{9D8B030D-6E8A-4147-A177-3AD203B41FA5}">
                      <a16:colId xmlns:a16="http://schemas.microsoft.com/office/drawing/2014/main" val="1828823514"/>
                    </a:ext>
                  </a:extLst>
                </a:gridCol>
                <a:gridCol w="1781704">
                  <a:extLst>
                    <a:ext uri="{9D8B030D-6E8A-4147-A177-3AD203B41FA5}">
                      <a16:colId xmlns:a16="http://schemas.microsoft.com/office/drawing/2014/main" val="1463360652"/>
                    </a:ext>
                  </a:extLst>
                </a:gridCol>
              </a:tblGrid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145" algn="ctr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last_name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date_of_birth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61109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Smith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dsmith@test.com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2000-01-01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498748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mkay@test.com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1995-01-01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23963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jkim@test.com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1996-01-01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257141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Klein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Calvin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cklein@test.com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1998-11-19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5604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A5B11-22D1-024A-B4BB-C28260F52436}"/>
              </a:ext>
            </a:extLst>
          </p:cNvPr>
          <p:cNvSpPr txBox="1"/>
          <p:nvPr/>
        </p:nvSpPr>
        <p:spPr>
          <a:xfrm>
            <a:off x="834117" y="522652"/>
            <a:ext cx="10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C9599A-4275-5E44-856D-F7AAA9AC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48437"/>
              </p:ext>
            </p:extLst>
          </p:nvPr>
        </p:nvGraphicFramePr>
        <p:xfrm>
          <a:off x="834117" y="3011098"/>
          <a:ext cx="10856687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966">
                  <a:extLst>
                    <a:ext uri="{9D8B030D-6E8A-4147-A177-3AD203B41FA5}">
                      <a16:colId xmlns:a16="http://schemas.microsoft.com/office/drawing/2014/main" val="1595143208"/>
                    </a:ext>
                  </a:extLst>
                </a:gridCol>
                <a:gridCol w="2170966">
                  <a:extLst>
                    <a:ext uri="{9D8B030D-6E8A-4147-A177-3AD203B41FA5}">
                      <a16:colId xmlns:a16="http://schemas.microsoft.com/office/drawing/2014/main" val="231340686"/>
                    </a:ext>
                  </a:extLst>
                </a:gridCol>
                <a:gridCol w="2170966">
                  <a:extLst>
                    <a:ext uri="{9D8B030D-6E8A-4147-A177-3AD203B41FA5}">
                      <a16:colId xmlns:a16="http://schemas.microsoft.com/office/drawing/2014/main" val="2343409073"/>
                    </a:ext>
                  </a:extLst>
                </a:gridCol>
                <a:gridCol w="2927134">
                  <a:extLst>
                    <a:ext uri="{9D8B030D-6E8A-4147-A177-3AD203B41FA5}">
                      <a16:colId xmlns:a16="http://schemas.microsoft.com/office/drawing/2014/main" val="238591907"/>
                    </a:ext>
                  </a:extLst>
                </a:gridCol>
                <a:gridCol w="1416655">
                  <a:extLst>
                    <a:ext uri="{9D8B030D-6E8A-4147-A177-3AD203B41FA5}">
                      <a16:colId xmlns:a16="http://schemas.microsoft.com/office/drawing/2014/main" val="431304616"/>
                    </a:ext>
                  </a:extLst>
                </a:gridCol>
              </a:tblGrid>
              <a:tr h="145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enrollment_id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431722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CIT-236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SQL Programming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117774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21816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CIT-236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 Programming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712821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33652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CIT-240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Advanced Databases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725948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298160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CIT-236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SQL Programming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798968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CIT-240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Advanced Databases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7499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EE632E-D2DD-D64C-BD08-77120262B517}"/>
              </a:ext>
            </a:extLst>
          </p:cNvPr>
          <p:cNvSpPr txBox="1"/>
          <p:nvPr/>
        </p:nvSpPr>
        <p:spPr>
          <a:xfrm>
            <a:off x="834117" y="2602469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enrollments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097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D3A3-10C6-914D-8B1E-0604DE37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896"/>
            <a:ext cx="10515600" cy="5405067"/>
          </a:xfrm>
        </p:spPr>
        <p:txBody>
          <a:bodyPr/>
          <a:lstStyle/>
          <a:p>
            <a:r>
              <a:rPr lang="en-US" dirty="0"/>
              <a:t>Notice that the </a:t>
            </a:r>
            <a:r>
              <a:rPr lang="en-US" b="1" dirty="0"/>
              <a:t>enrollments</a:t>
            </a:r>
            <a:r>
              <a:rPr lang="en-US" dirty="0"/>
              <a:t> table has repeating course code and course name values, e.g., there are three rows with "SQL Programming".</a:t>
            </a:r>
          </a:p>
          <a:p>
            <a:endParaRPr lang="en-US" dirty="0"/>
          </a:p>
          <a:p>
            <a:r>
              <a:rPr lang="en-US" dirty="0"/>
              <a:t>This is an inefficient use of database space; if there were 100 students enrolled in "SQL Programming", this name string would be repeated 100 times in </a:t>
            </a:r>
            <a:r>
              <a:rPr lang="en-US" b="1" dirty="0"/>
              <a:t>enrollments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 us move all course codes and names to a new table called </a:t>
            </a:r>
            <a:r>
              <a:rPr lang="en-US" b="1" dirty="0"/>
              <a:t>courses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7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741</Words>
  <Application>Microsoft Macintosh PowerPoint</Application>
  <PresentationFormat>Widescreen</PresentationFormat>
  <Paragraphs>210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Definitions</vt:lpstr>
      <vt:lpstr>Creating a database diagram for the college DB</vt:lpstr>
      <vt:lpstr>college DB EER diagram</vt:lpstr>
      <vt:lpstr>Good database design </vt:lpstr>
      <vt:lpstr>UNIQUE constraints</vt:lpstr>
      <vt:lpstr>PowerPoint Presentation</vt:lpstr>
      <vt:lpstr>PowerPoint Presentation</vt:lpstr>
      <vt:lpstr>PowerPoint Presentation</vt:lpstr>
      <vt:lpstr>PowerPoint Presentation</vt:lpstr>
      <vt:lpstr>The database diagram before normalization</vt:lpstr>
      <vt:lpstr>The database diagram after normalization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Dominic Surrao</cp:lastModifiedBy>
  <cp:revision>12</cp:revision>
  <dcterms:created xsi:type="dcterms:W3CDTF">2020-01-29T19:00:21Z</dcterms:created>
  <dcterms:modified xsi:type="dcterms:W3CDTF">2021-02-08T14:33:22Z</dcterms:modified>
</cp:coreProperties>
</file>