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/>
    <p:restoredTop sz="95701"/>
  </p:normalViewPr>
  <p:slideViewPr>
    <p:cSldViewPr snapToGrid="0" snapToObjects="1">
      <p:cViewPr varScale="1">
        <p:scale>
          <a:sx n="103" d="100"/>
          <a:sy n="103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941C-3133-1949-AEF1-F015E2F3C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F5B9F-2F68-6B4A-ABE6-775CC3E3C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C450-8051-0F49-B706-F3E0F7E3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3BE6-2913-E442-ACD5-AFF23DC13ED0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921ED-3325-A64C-AA31-892D5AEA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D6CB-553C-AA46-AEF3-EC62889D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4CD2-CDF5-7F4A-A71B-A759894F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96BC-5FC2-764F-B51A-6AE094DB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5839D-BDBC-9045-9168-91BE16BD3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334C2-89B5-BD42-BF4E-4FFF47D1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3BE6-2913-E442-ACD5-AFF23DC13ED0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9039-7144-394B-840D-59140810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C678A-7888-2241-93C0-233D0A32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4CD2-CDF5-7F4A-A71B-A759894F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8FAC9-74F0-D542-9E0D-471045960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61D92-7622-4347-812C-91648FC6E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AE96-EA3E-3041-937A-C5A6F83F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3BE6-2913-E442-ACD5-AFF23DC13ED0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7DE1-13BA-4444-8924-8C36DEB6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D1263-A7DF-5F4D-9661-F1B28F3F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4CD2-CDF5-7F4A-A71B-A759894F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32BF-AE47-374E-996F-26D74FD7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19D5-142B-DB4E-B5CB-E793F1F6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F147-1735-2F46-BF87-38ADF829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3BE6-2913-E442-ACD5-AFF23DC13ED0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F5CF9-C036-224C-A702-C04031F5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9F13E-4777-204B-81B9-12A58EEA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4CD2-CDF5-7F4A-A71B-A759894F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8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2B32-BBD0-DB42-BB2D-BC109FA2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2B829-FA23-1A4A-81B3-DB64D0389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73DA-BA34-684C-B741-842F25DC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3BE6-2913-E442-ACD5-AFF23DC13ED0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E059-FC1B-D344-B0C9-CBB73B57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F181-7ABB-4C4B-A718-6DD258B0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4CD2-CDF5-7F4A-A71B-A759894F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0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1A2B-E970-3C49-A362-69AD1C37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1013-7248-DB4C-BEF1-C6D87F5CE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AE2FB-61C8-E344-84FB-91D861B01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4D2DD-BD67-EE41-A910-E97C9363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3BE6-2913-E442-ACD5-AFF23DC13ED0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D34C5-89FA-C041-A266-E099131D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CFC96-9FC5-5D4A-875D-23BA7C6A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4CD2-CDF5-7F4A-A71B-A759894F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8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2893-F012-DF49-83A3-1B967318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11FE-6BCA-6145-8A67-6E7AE481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59699-9949-9843-8327-A0C7583DD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C4664-8DFB-8249-8D84-89C69F099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22D7B-8E6E-A94A-8660-82F478463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76F5D-A77D-D44E-B90E-D2AD09A7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3BE6-2913-E442-ACD5-AFF23DC13ED0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16083-6338-4A4E-9E08-2A05184D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9AAEC-7CAD-A249-810A-8CC7354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4CD2-CDF5-7F4A-A71B-A759894F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5997-AEA9-D44B-8877-9FF575C2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EF4CB-355E-EC48-B19A-0C7C250F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3BE6-2913-E442-ACD5-AFF23DC13ED0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C0072-7449-FD41-9504-6F7237C4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FFBD0-232F-9B4E-B5FE-704AE5D1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4CD2-CDF5-7F4A-A71B-A759894F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9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98443-2F92-F048-ADC0-5A5EBC40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3BE6-2913-E442-ACD5-AFF23DC13ED0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9AAD3-4795-0849-BDC8-7C8C4C41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9FCF4-F1E3-B54D-9358-C8C3AD48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4CD2-CDF5-7F4A-A71B-A759894F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5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0CB4-43C6-B44A-9A08-F98D90F3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368A-1B32-CD40-85C1-E20A4F053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9F642-E3C3-B141-AC81-A563A2A6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1BFF7-37F9-E54D-BF2E-BE3C0F5B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3BE6-2913-E442-ACD5-AFF23DC13ED0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CC569-62EB-FD45-8EC6-D18505FB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93E2-5648-0A4B-BDD6-3EB50A50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4CD2-CDF5-7F4A-A71B-A759894F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DF37-44CB-1143-9674-EF6DD080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81FB3-6450-0043-8CD7-4DE1DE4CC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A9A71-8204-E042-8B45-6BD94510D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B1F22-BA09-4D48-B542-2DCC8F11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3BE6-2913-E442-ACD5-AFF23DC13ED0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5943C-F7C4-4C4A-96B8-1AB01B83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B1CF9-0A15-5E43-A2EB-65223D37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4CD2-CDF5-7F4A-A71B-A759894F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0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007C5-C647-C445-A2A7-2FBF9B75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746A-8EB0-EA41-8869-83AC4EA4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4000E-53EC-9840-8E57-A82035499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93BE6-2913-E442-ACD5-AFF23DC13ED0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1B2BB-92D8-C84C-B554-33BBFC146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F37F9-E030-BB44-8BB7-D7822FB21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4CD2-CDF5-7F4A-A71B-A759894F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0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string-functions.html#function_conca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BD2916-A8A5-B34E-89BC-E18E1DFA813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54730" cy="8734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The </a:t>
            </a:r>
            <a:r>
              <a:rPr lang="en-US" sz="4000" b="1" dirty="0"/>
              <a:t>college</a:t>
            </a:r>
            <a:r>
              <a:rPr lang="en-US" sz="4000" dirty="0"/>
              <a:t> database diagram after normalization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933B22-E6CA-B148-9051-37723EC7F794}"/>
              </a:ext>
            </a:extLst>
          </p:cNvPr>
          <p:cNvSpPr/>
          <p:nvPr/>
        </p:nvSpPr>
        <p:spPr>
          <a:xfrm>
            <a:off x="1126918" y="1479870"/>
            <a:ext cx="3413563" cy="212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student_id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PK</a:t>
            </a:r>
          </a:p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varchar(50)</a:t>
            </a:r>
          </a:p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varchar(50)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email varchar(100)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gender char(1)</a:t>
            </a:r>
          </a:p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date_of_birth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FE34D6-9454-434A-9237-44D1F0A85F6B}"/>
              </a:ext>
            </a:extLst>
          </p:cNvPr>
          <p:cNvSpPr/>
          <p:nvPr/>
        </p:nvSpPr>
        <p:spPr>
          <a:xfrm>
            <a:off x="1126918" y="4299883"/>
            <a:ext cx="3375695" cy="1602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course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course_id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PK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course_code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course_name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varchar(100)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2DB64-D796-7C43-B129-DCF98E8EB9FB}"/>
              </a:ext>
            </a:extLst>
          </p:cNvPr>
          <p:cNvSpPr/>
          <p:nvPr/>
        </p:nvSpPr>
        <p:spPr>
          <a:xfrm>
            <a:off x="6617857" y="1854134"/>
            <a:ext cx="3400957" cy="19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enrollment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enrollment_id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PK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student_id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FK</a:t>
            </a:r>
          </a:p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course_id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FK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semester varchar(6)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E37126D-DE2B-4C4B-9342-02DDD1B48DEB}"/>
              </a:ext>
            </a:extLst>
          </p:cNvPr>
          <p:cNvCxnSpPr>
            <a:cxnSpLocks/>
          </p:cNvCxnSpPr>
          <p:nvPr/>
        </p:nvCxnSpPr>
        <p:spPr>
          <a:xfrm flipV="1">
            <a:off x="4296933" y="2682145"/>
            <a:ext cx="2320924" cy="23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1E38AD-38C8-D04A-BCDF-BC2087465D2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02613" y="3193736"/>
            <a:ext cx="2115244" cy="19072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">
            <a:extLst>
              <a:ext uri="{FF2B5EF4-FFF2-40B4-BE49-F238E27FC236}">
                <a16:creationId xmlns:a16="http://schemas.microsoft.com/office/drawing/2014/main" id="{4937433E-7023-8848-ABFE-8E4D2E98AFAF}"/>
              </a:ext>
            </a:extLst>
          </p:cNvPr>
          <p:cNvSpPr txBox="1"/>
          <p:nvPr/>
        </p:nvSpPr>
        <p:spPr>
          <a:xfrm>
            <a:off x="4566944" y="2330964"/>
            <a:ext cx="262255" cy="27114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94B7BDD8-788A-044C-A468-2BA2AA84DB77}"/>
              </a:ext>
            </a:extLst>
          </p:cNvPr>
          <p:cNvSpPr txBox="1"/>
          <p:nvPr/>
        </p:nvSpPr>
        <p:spPr>
          <a:xfrm>
            <a:off x="6256860" y="2356120"/>
            <a:ext cx="262255" cy="2711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ABE4F9EE-1AB5-9846-85E9-B09F8C8D5693}"/>
              </a:ext>
            </a:extLst>
          </p:cNvPr>
          <p:cNvSpPr txBox="1"/>
          <p:nvPr/>
        </p:nvSpPr>
        <p:spPr>
          <a:xfrm>
            <a:off x="6306231" y="2925716"/>
            <a:ext cx="262255" cy="21717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5ED94DF2-62C1-9B4D-895E-8F3610C6DCF8}"/>
              </a:ext>
            </a:extLst>
          </p:cNvPr>
          <p:cNvSpPr txBox="1"/>
          <p:nvPr/>
        </p:nvSpPr>
        <p:spPr>
          <a:xfrm>
            <a:off x="4540482" y="4723378"/>
            <a:ext cx="262255" cy="27114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605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A71D-91A2-3A46-818A-A1DDADE1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the statement using </a:t>
            </a:r>
            <a:r>
              <a:rPr lang="en-US" b="1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C167-4966-F14C-A924-432B372C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 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as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.course_name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.semester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student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enrollment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.student_id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e.student_id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course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.course_id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.course_id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.semester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'Fall'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742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C995-0D71-8E4A-8BF2-4F984435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using the </a:t>
            </a:r>
            <a:r>
              <a:rPr lang="en-US" b="1" dirty="0" err="1"/>
              <a:t>sakila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7556-355C-F14F-855A-A216C6E6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Examine the </a:t>
            </a:r>
            <a:r>
              <a:rPr lang="en-US" b="1" dirty="0"/>
              <a:t>film</a:t>
            </a:r>
            <a:r>
              <a:rPr lang="en-US" dirty="0"/>
              <a:t>, </a:t>
            </a:r>
            <a:r>
              <a:rPr lang="en-US" b="1" dirty="0"/>
              <a:t>actor</a:t>
            </a:r>
            <a:r>
              <a:rPr lang="en-US" dirty="0"/>
              <a:t>, and </a:t>
            </a:r>
            <a:r>
              <a:rPr lang="en-US" b="1" dirty="0" err="1"/>
              <a:t>film_actor</a:t>
            </a:r>
            <a:r>
              <a:rPr lang="en-US" dirty="0"/>
              <a:t> tables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B9C0E-D919-9E43-8E41-D3B513CD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66" y="2541201"/>
            <a:ext cx="72263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3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8BAD-6848-FE4D-9521-4B1AF3A6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using the </a:t>
            </a:r>
            <a:r>
              <a:rPr lang="en-US" b="1" dirty="0" err="1"/>
              <a:t>sakila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EE7A-C574-CF4A-8223-F1BBFF38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the </a:t>
            </a:r>
            <a:r>
              <a:rPr lang="en-US" b="1" dirty="0"/>
              <a:t>film</a:t>
            </a:r>
            <a:r>
              <a:rPr lang="en-US" dirty="0"/>
              <a:t> and </a:t>
            </a:r>
            <a:r>
              <a:rPr lang="en-US" b="1" dirty="0" err="1"/>
              <a:t>film_actor</a:t>
            </a:r>
            <a:r>
              <a:rPr lang="en-US" dirty="0"/>
              <a:t> tables</a:t>
            </a:r>
          </a:p>
          <a:p>
            <a:r>
              <a:rPr lang="en-US" dirty="0"/>
              <a:t>Join the </a:t>
            </a:r>
            <a:r>
              <a:rPr lang="en-US" b="1" dirty="0"/>
              <a:t>film</a:t>
            </a:r>
            <a:r>
              <a:rPr lang="en-US" dirty="0"/>
              <a:t>, </a:t>
            </a:r>
            <a:r>
              <a:rPr lang="en-US" b="1" dirty="0" err="1"/>
              <a:t>film_actor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actor</a:t>
            </a:r>
            <a:r>
              <a:rPr lang="en-US" dirty="0"/>
              <a:t> tables</a:t>
            </a:r>
          </a:p>
          <a:p>
            <a:r>
              <a:rPr lang="en-US" dirty="0"/>
              <a:t>Filter the above joined statement to get all rows matching the film title 'ACADEMY DINOSAUR'</a:t>
            </a:r>
          </a:p>
          <a:p>
            <a:r>
              <a:rPr lang="en-US" dirty="0"/>
              <a:t>Narrow down the column list to get all actors who were in 'ACADEMY DINOSAUR' </a:t>
            </a:r>
          </a:p>
        </p:txBody>
      </p:sp>
    </p:spTree>
    <p:extLst>
      <p:ext uri="{BB962C8B-B14F-4D97-AF65-F5344CB8AC3E}">
        <p14:creationId xmlns:p14="http://schemas.microsoft.com/office/powerpoint/2010/main" val="114442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8BAD-6848-FE4D-9521-4B1AF3A6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using the </a:t>
            </a:r>
            <a:r>
              <a:rPr lang="en-US" b="1" dirty="0" err="1"/>
              <a:t>sakila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EE7A-C574-CF4A-8223-F1BBFF38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Referring to the </a:t>
            </a:r>
            <a:r>
              <a:rPr lang="en-US" b="1" dirty="0"/>
              <a:t>staff</a:t>
            </a:r>
            <a:r>
              <a:rPr lang="en-US" dirty="0"/>
              <a:t>, </a:t>
            </a:r>
            <a:r>
              <a:rPr lang="en-US" b="1" dirty="0"/>
              <a:t>store</a:t>
            </a:r>
            <a:r>
              <a:rPr lang="en-US" dirty="0"/>
              <a:t> and </a:t>
            </a:r>
            <a:r>
              <a:rPr lang="en-US" b="1" dirty="0"/>
              <a:t>address</a:t>
            </a:r>
            <a:r>
              <a:rPr lang="en-US" dirty="0"/>
              <a:t> tables</a:t>
            </a:r>
          </a:p>
          <a:p>
            <a:pPr lvl="1"/>
            <a:r>
              <a:rPr lang="en-US" dirty="0"/>
              <a:t>Get the street address of the store managed by Mike Hillyer</a:t>
            </a:r>
          </a:p>
          <a:p>
            <a:r>
              <a:rPr lang="en-US" dirty="0"/>
              <a:t>Get the number of films that are not in English</a:t>
            </a:r>
          </a:p>
          <a:p>
            <a:r>
              <a:rPr lang="en-US" dirty="0"/>
              <a:t>Get a list of all films available in inventory at the store on '47 </a:t>
            </a:r>
            <a:r>
              <a:rPr lang="en-US" dirty="0" err="1"/>
              <a:t>MySakila</a:t>
            </a:r>
            <a:r>
              <a:rPr lang="en-US" dirty="0"/>
              <a:t> Drive'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3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D9F4-41FB-4F42-BD03-8E4846BA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DF9D-098A-1A48-8B12-276998C2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INNER JOINs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Filtering statements that use INNER JOINs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concat() </a:t>
            </a:r>
            <a:r>
              <a:rPr lang="en-US" dirty="0"/>
              <a:t>string function</a:t>
            </a:r>
          </a:p>
          <a:p>
            <a:pPr>
              <a:lnSpc>
                <a:spcPct val="150000"/>
              </a:lnSpc>
            </a:pPr>
            <a:r>
              <a:rPr lang="en-US" dirty="0"/>
              <a:t>Table aliases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8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E1CA-AA7E-3645-8288-989CB962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can be fetched from each individual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BC33-27E6-D145-BF2F-17F5DDC9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course;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enrollment;</a:t>
            </a:r>
          </a:p>
        </p:txBody>
      </p:sp>
    </p:spTree>
    <p:extLst>
      <p:ext uri="{BB962C8B-B14F-4D97-AF65-F5344CB8AC3E}">
        <p14:creationId xmlns:p14="http://schemas.microsoft.com/office/powerpoint/2010/main" val="160991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7B86-031E-5642-8AF8-A3E4B32A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do we fetch related data from multiple tables in a single SELECT statement?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5EC6-E085-7640-88A3-17304961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joining the </a:t>
            </a:r>
            <a:r>
              <a:rPr lang="en-US" b="1" dirty="0"/>
              <a:t>student</a:t>
            </a:r>
            <a:r>
              <a:rPr lang="en-US" dirty="0"/>
              <a:t> and </a:t>
            </a:r>
            <a:r>
              <a:rPr lang="en-US" b="1" dirty="0"/>
              <a:t>enrollment</a:t>
            </a:r>
            <a:r>
              <a:rPr lang="en-US" dirty="0"/>
              <a:t> tables using an INNER JOIN statement: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enrollment 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149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F6A9-9FC6-4C46-BF8C-A5D79FFB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fetch only a subset of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EB00-AFF2-B84F-BA3A-AED138A9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student.student_id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enrollment.course_id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enrollment.semester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student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enrollment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student.student_id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enrollment.student_id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2785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A6BB-7840-054E-9A9D-C4D995AF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previous statement returns </a:t>
            </a:r>
            <a:r>
              <a:rPr lang="en-US" b="1" dirty="0" err="1"/>
              <a:t>course_id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288B-1502-6A45-9F94-BA26D926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perform an additional join between the </a:t>
            </a:r>
            <a:r>
              <a:rPr lang="en-US" b="1" dirty="0"/>
              <a:t>enrollment</a:t>
            </a:r>
            <a:r>
              <a:rPr lang="en-US" dirty="0"/>
              <a:t> and </a:t>
            </a:r>
            <a:r>
              <a:rPr lang="en-US" b="1" dirty="0"/>
              <a:t>course</a:t>
            </a:r>
            <a:r>
              <a:rPr lang="en-US" dirty="0"/>
              <a:t> tables to return the full course names: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student.student_id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enrollment.course_id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enrollment.semester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course.course_name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student 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enrollment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course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774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CAB8-C0D1-564F-9064-8072686F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set should look like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E04DA-9E0F-534B-B5D3-2525D8FFE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2318544"/>
            <a:ext cx="9563100" cy="3365500"/>
          </a:xfrm>
        </p:spPr>
      </p:pic>
    </p:spTree>
    <p:extLst>
      <p:ext uri="{BB962C8B-B14F-4D97-AF65-F5344CB8AC3E}">
        <p14:creationId xmlns:p14="http://schemas.microsoft.com/office/powerpoint/2010/main" val="341024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2BD1-73EE-7A4A-8EB3-9B01C3C1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format 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DFC8-A707-324D-9949-92C2DD3C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student.first_name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' ',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student.last_name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course.course_name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enrollment.semester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student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enrollment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student.student_id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enrollment.student_id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course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enrollment.course_id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course.course_id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433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D478-0628-1449-A245-8ED55378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following result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6B61C-E82D-C84C-AD17-9C03D6A60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496344"/>
            <a:ext cx="6096000" cy="3009900"/>
          </a:xfrm>
        </p:spPr>
      </p:pic>
    </p:spTree>
    <p:extLst>
      <p:ext uri="{BB962C8B-B14F-4D97-AF65-F5344CB8AC3E}">
        <p14:creationId xmlns:p14="http://schemas.microsoft.com/office/powerpoint/2010/main" val="113890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8FD6-FA91-FE48-A9FD-597F933D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Joined statements can be filtered using the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13C1-44D5-EA46-91F6-1E2BD5FD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 ',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course.course_name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enrollment.semester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student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enrollment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student.student_id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enrollment.student_id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course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enrollment.course_id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course.course_id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enrollment.semester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'Fall'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789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749</Words>
  <Application>Microsoft Macintosh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Data can be fetched from each individual table</vt:lpstr>
      <vt:lpstr>But how do we fetch related data from multiple tables in a single SELECT statement?</vt:lpstr>
      <vt:lpstr>Now fetch only a subset of columns</vt:lpstr>
      <vt:lpstr>The previous statement returns course_id</vt:lpstr>
      <vt:lpstr>The result set should look like this</vt:lpstr>
      <vt:lpstr>Now format the SELECT statement</vt:lpstr>
      <vt:lpstr>For the following result set</vt:lpstr>
      <vt:lpstr>Joined statements can be filtered using the WHERE clause</vt:lpstr>
      <vt:lpstr>Simplify the statement using aliases</vt:lpstr>
      <vt:lpstr>Exercises using the sakila database</vt:lpstr>
      <vt:lpstr>Exercises using the sakila database</vt:lpstr>
      <vt:lpstr>Exercises using the sakila database</vt:lpstr>
      <vt:lpstr>Concepts learned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2020-02-10T16:22:32Z</dcterms:created>
  <dcterms:modified xsi:type="dcterms:W3CDTF">2020-02-11T15:34:20Z</dcterms:modified>
</cp:coreProperties>
</file>