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 id="258" r:id="rId6"/>
    <p:sldId id="283" r:id="rId7"/>
    <p:sldId id="261" r:id="rId8"/>
    <p:sldId id="262" r:id="rId9"/>
    <p:sldId id="263" r:id="rId10"/>
    <p:sldId id="264" r:id="rId11"/>
    <p:sldId id="285" r:id="rId12"/>
    <p:sldId id="265" r:id="rId13"/>
    <p:sldId id="266" r:id="rId14"/>
    <p:sldId id="267" r:id="rId15"/>
    <p:sldId id="268" r:id="rId16"/>
    <p:sldId id="269" r:id="rId17"/>
    <p:sldId id="270" r:id="rId18"/>
    <p:sldId id="281" r:id="rId19"/>
    <p:sldId id="271" r:id="rId20"/>
    <p:sldId id="272" r:id="rId21"/>
    <p:sldId id="273" r:id="rId22"/>
    <p:sldId id="280" r:id="rId23"/>
    <p:sldId id="284" r:id="rId24"/>
    <p:sldId id="274" r:id="rId25"/>
    <p:sldId id="275" r:id="rId26"/>
    <p:sldId id="276" r:id="rId27"/>
    <p:sldId id="279" r:id="rId28"/>
    <p:sldId id="277" r:id="rId29"/>
    <p:sldId id="282" r:id="rId30"/>
    <p:sldId id="278" r:id="rId3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D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A90F5150-4E38-4409-A891-64D9510AE5FB}" type="datetimeFigureOut">
              <a:rPr lang="ru-RU" smtClean="0"/>
              <a:t>12.07.2021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04569FF-F64B-4C30-A1AA-5D5D37F907C4}" type="slidenum">
              <a:rPr lang="ru-RU" smtClean="0"/>
              <a:t>‹#›</a:t>
            </a:fld>
            <a:endParaRPr lang="ru-RU"/>
          </a:p>
        </p:txBody>
      </p:sp>
    </p:spTree>
    <p:extLst>
      <p:ext uri="{BB962C8B-B14F-4D97-AF65-F5344CB8AC3E}">
        <p14:creationId xmlns:p14="http://schemas.microsoft.com/office/powerpoint/2010/main" val="1744451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90F5150-4E38-4409-A891-64D9510AE5FB}" type="datetimeFigureOut">
              <a:rPr lang="ru-RU" smtClean="0"/>
              <a:t>12.07.2021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04569FF-F64B-4C30-A1AA-5D5D37F907C4}" type="slidenum">
              <a:rPr lang="ru-RU" smtClean="0"/>
              <a:t>‹#›</a:t>
            </a:fld>
            <a:endParaRPr lang="ru-RU"/>
          </a:p>
        </p:txBody>
      </p:sp>
    </p:spTree>
    <p:extLst>
      <p:ext uri="{BB962C8B-B14F-4D97-AF65-F5344CB8AC3E}">
        <p14:creationId xmlns:p14="http://schemas.microsoft.com/office/powerpoint/2010/main" val="914605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90F5150-4E38-4409-A891-64D9510AE5FB}" type="datetimeFigureOut">
              <a:rPr lang="ru-RU" smtClean="0"/>
              <a:t>12.07.2021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04569FF-F64B-4C30-A1AA-5D5D37F907C4}" type="slidenum">
              <a:rPr lang="ru-RU" smtClean="0"/>
              <a:t>‹#›</a:t>
            </a:fld>
            <a:endParaRPr lang="ru-RU"/>
          </a:p>
        </p:txBody>
      </p:sp>
    </p:spTree>
    <p:extLst>
      <p:ext uri="{BB962C8B-B14F-4D97-AF65-F5344CB8AC3E}">
        <p14:creationId xmlns:p14="http://schemas.microsoft.com/office/powerpoint/2010/main" val="1800160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bg1"/>
                </a:solidFill>
              </a:defRPr>
            </a:lvl1pPr>
          </a:lstStyle>
          <a:p>
            <a:r>
              <a:rPr lang="ru-RU" dirty="0" smtClean="0"/>
              <a:t>Образец заголовка</a:t>
            </a:r>
            <a:endParaRPr lang="ru-RU" dirty="0"/>
          </a:p>
        </p:txBody>
      </p:sp>
      <p:sp>
        <p:nvSpPr>
          <p:cNvPr id="3" name="Объект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Дата 3"/>
          <p:cNvSpPr>
            <a:spLocks noGrp="1"/>
          </p:cNvSpPr>
          <p:nvPr>
            <p:ph type="dt" sz="half" idx="10"/>
          </p:nvPr>
        </p:nvSpPr>
        <p:spPr/>
        <p:txBody>
          <a:bodyPr/>
          <a:lstStyle/>
          <a:p>
            <a:fld id="{A90F5150-4E38-4409-A891-64D9510AE5FB}" type="datetimeFigureOut">
              <a:rPr lang="ru-RU" smtClean="0"/>
              <a:t>12.07.2021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04569FF-F64B-4C30-A1AA-5D5D37F907C4}" type="slidenum">
              <a:rPr lang="ru-RU" smtClean="0"/>
              <a:t>‹#›</a:t>
            </a:fld>
            <a:endParaRPr lang="ru-RU"/>
          </a:p>
        </p:txBody>
      </p:sp>
    </p:spTree>
    <p:extLst>
      <p:ext uri="{BB962C8B-B14F-4D97-AF65-F5344CB8AC3E}">
        <p14:creationId xmlns:p14="http://schemas.microsoft.com/office/powerpoint/2010/main" val="1024701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A90F5150-4E38-4409-A891-64D9510AE5FB}" type="datetimeFigureOut">
              <a:rPr lang="ru-RU" smtClean="0"/>
              <a:t>12.07.2021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04569FF-F64B-4C30-A1AA-5D5D37F907C4}" type="slidenum">
              <a:rPr lang="ru-RU" smtClean="0"/>
              <a:t>‹#›</a:t>
            </a:fld>
            <a:endParaRPr lang="ru-RU"/>
          </a:p>
        </p:txBody>
      </p:sp>
    </p:spTree>
    <p:extLst>
      <p:ext uri="{BB962C8B-B14F-4D97-AF65-F5344CB8AC3E}">
        <p14:creationId xmlns:p14="http://schemas.microsoft.com/office/powerpoint/2010/main" val="598998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A90F5150-4E38-4409-A891-64D9510AE5FB}" type="datetimeFigureOut">
              <a:rPr lang="ru-RU" smtClean="0"/>
              <a:t>12.07.2021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04569FF-F64B-4C30-A1AA-5D5D37F907C4}" type="slidenum">
              <a:rPr lang="ru-RU" smtClean="0"/>
              <a:t>‹#›</a:t>
            </a:fld>
            <a:endParaRPr lang="ru-RU"/>
          </a:p>
        </p:txBody>
      </p:sp>
    </p:spTree>
    <p:extLst>
      <p:ext uri="{BB962C8B-B14F-4D97-AF65-F5344CB8AC3E}">
        <p14:creationId xmlns:p14="http://schemas.microsoft.com/office/powerpoint/2010/main" val="1282041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A90F5150-4E38-4409-A891-64D9510AE5FB}" type="datetimeFigureOut">
              <a:rPr lang="ru-RU" smtClean="0"/>
              <a:t>12.07.2021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C04569FF-F64B-4C30-A1AA-5D5D37F907C4}" type="slidenum">
              <a:rPr lang="ru-RU" smtClean="0"/>
              <a:t>‹#›</a:t>
            </a:fld>
            <a:endParaRPr lang="ru-RU"/>
          </a:p>
        </p:txBody>
      </p:sp>
    </p:spTree>
    <p:extLst>
      <p:ext uri="{BB962C8B-B14F-4D97-AF65-F5344CB8AC3E}">
        <p14:creationId xmlns:p14="http://schemas.microsoft.com/office/powerpoint/2010/main" val="669116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A90F5150-4E38-4409-A891-64D9510AE5FB}" type="datetimeFigureOut">
              <a:rPr lang="ru-RU" smtClean="0"/>
              <a:t>12.07.2021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C04569FF-F64B-4C30-A1AA-5D5D37F907C4}" type="slidenum">
              <a:rPr lang="ru-RU" smtClean="0"/>
              <a:t>‹#›</a:t>
            </a:fld>
            <a:endParaRPr lang="ru-RU"/>
          </a:p>
        </p:txBody>
      </p:sp>
    </p:spTree>
    <p:extLst>
      <p:ext uri="{BB962C8B-B14F-4D97-AF65-F5344CB8AC3E}">
        <p14:creationId xmlns:p14="http://schemas.microsoft.com/office/powerpoint/2010/main" val="1051346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A90F5150-4E38-4409-A891-64D9510AE5FB}" type="datetimeFigureOut">
              <a:rPr lang="ru-RU" smtClean="0"/>
              <a:t>12.07.2021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C04569FF-F64B-4C30-A1AA-5D5D37F907C4}" type="slidenum">
              <a:rPr lang="ru-RU" smtClean="0"/>
              <a:t>‹#›</a:t>
            </a:fld>
            <a:endParaRPr lang="ru-RU"/>
          </a:p>
        </p:txBody>
      </p:sp>
    </p:spTree>
    <p:extLst>
      <p:ext uri="{BB962C8B-B14F-4D97-AF65-F5344CB8AC3E}">
        <p14:creationId xmlns:p14="http://schemas.microsoft.com/office/powerpoint/2010/main" val="46563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A90F5150-4E38-4409-A891-64D9510AE5FB}" type="datetimeFigureOut">
              <a:rPr lang="ru-RU" smtClean="0"/>
              <a:t>12.07.2021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04569FF-F64B-4C30-A1AA-5D5D37F907C4}" type="slidenum">
              <a:rPr lang="ru-RU" smtClean="0"/>
              <a:t>‹#›</a:t>
            </a:fld>
            <a:endParaRPr lang="ru-RU"/>
          </a:p>
        </p:txBody>
      </p:sp>
    </p:spTree>
    <p:extLst>
      <p:ext uri="{BB962C8B-B14F-4D97-AF65-F5344CB8AC3E}">
        <p14:creationId xmlns:p14="http://schemas.microsoft.com/office/powerpoint/2010/main" val="1962283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A90F5150-4E38-4409-A891-64D9510AE5FB}" type="datetimeFigureOut">
              <a:rPr lang="ru-RU" smtClean="0"/>
              <a:t>12.07.2021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04569FF-F64B-4C30-A1AA-5D5D37F907C4}" type="slidenum">
              <a:rPr lang="ru-RU" smtClean="0"/>
              <a:t>‹#›</a:t>
            </a:fld>
            <a:endParaRPr lang="ru-RU"/>
          </a:p>
        </p:txBody>
      </p:sp>
    </p:spTree>
    <p:extLst>
      <p:ext uri="{BB962C8B-B14F-4D97-AF65-F5344CB8AC3E}">
        <p14:creationId xmlns:p14="http://schemas.microsoft.com/office/powerpoint/2010/main" val="4240171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0F5150-4E38-4409-A891-64D9510AE5FB}" type="datetimeFigureOut">
              <a:rPr lang="ru-RU" smtClean="0"/>
              <a:t>12.07.2021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4569FF-F64B-4C30-A1AA-5D5D37F907C4}" type="slidenum">
              <a:rPr lang="ru-RU" smtClean="0"/>
              <a:t>‹#›</a:t>
            </a:fld>
            <a:endParaRPr lang="ru-RU"/>
          </a:p>
        </p:txBody>
      </p:sp>
    </p:spTree>
    <p:extLst>
      <p:ext uri="{BB962C8B-B14F-4D97-AF65-F5344CB8AC3E}">
        <p14:creationId xmlns:p14="http://schemas.microsoft.com/office/powerpoint/2010/main" val="631174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towardsdatascience.com/scale-standardize-or-normalize-with-scikit-learn-6ccc7d176a02" TargetMode="External"/><Relationship Id="rId2" Type="http://schemas.openxmlformats.org/officeDocument/2006/relationships/hyperlink" Target="https://scikit-learn.org/stable/modules/classes.html#module-sklearn.preprocess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484244" y="2156032"/>
            <a:ext cx="9144000" cy="2387600"/>
          </a:xfrm>
        </p:spPr>
        <p:txBody>
          <a:bodyPr>
            <a:normAutofit fontScale="90000"/>
          </a:bodyPr>
          <a:lstStyle/>
          <a:p>
            <a:r>
              <a:rPr lang="ru-RU" dirty="0" smtClean="0">
                <a:solidFill>
                  <a:schemeClr val="bg1"/>
                </a:solidFill>
                <a:latin typeface="Bahnschrift SemiLight" panose="020B0502040204020203" pitchFamily="34" charset="0"/>
              </a:rPr>
              <a:t>Модуль </a:t>
            </a:r>
            <a:r>
              <a:rPr lang="ru-RU" dirty="0" err="1" smtClean="0">
                <a:solidFill>
                  <a:schemeClr val="bg1"/>
                </a:solidFill>
                <a:latin typeface="Bahnschrift SemiLight" panose="020B0502040204020203" pitchFamily="34" charset="0"/>
              </a:rPr>
              <a:t>sklearn.preprocessing</a:t>
            </a:r>
            <a:r>
              <a:rPr lang="ru-RU" dirty="0" smtClean="0">
                <a:solidFill>
                  <a:schemeClr val="bg1"/>
                </a:solidFill>
                <a:latin typeface="Bahnschrift SemiLight" panose="020B0502040204020203" pitchFamily="34" charset="0"/>
              </a:rPr>
              <a:t>: возможности, классы (численные признаки)</a:t>
            </a:r>
            <a:endParaRPr lang="ru-RU" dirty="0">
              <a:solidFill>
                <a:schemeClr val="bg1"/>
              </a:solidFill>
              <a:latin typeface="Bahnschrift SemiLight" panose="020B0502040204020203" pitchFamily="34" charset="0"/>
            </a:endParaRPr>
          </a:p>
        </p:txBody>
      </p:sp>
    </p:spTree>
    <p:extLst>
      <p:ext uri="{BB962C8B-B14F-4D97-AF65-F5344CB8AC3E}">
        <p14:creationId xmlns:p14="http://schemas.microsoft.com/office/powerpoint/2010/main" val="1211613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preprocessing.MaxAbsScaler</a:t>
            </a:r>
            <a:endParaRPr lang="ru-RU" dirty="0"/>
          </a:p>
        </p:txBody>
      </p:sp>
      <p:pic>
        <p:nvPicPr>
          <p:cNvPr id="4" name="Объект 3"/>
          <p:cNvPicPr>
            <a:picLocks noGrp="1" noChangeAspect="1"/>
          </p:cNvPicPr>
          <p:nvPr>
            <p:ph idx="1"/>
          </p:nvPr>
        </p:nvPicPr>
        <p:blipFill>
          <a:blip r:embed="rId2"/>
          <a:stretch>
            <a:fillRect/>
          </a:stretch>
        </p:blipFill>
        <p:spPr>
          <a:xfrm>
            <a:off x="934779" y="2765221"/>
            <a:ext cx="10419021" cy="2747304"/>
          </a:xfrm>
          <a:prstGeom prst="rect">
            <a:avLst/>
          </a:prstGeom>
        </p:spPr>
      </p:pic>
      <p:sp>
        <p:nvSpPr>
          <p:cNvPr id="5" name="TextBox 4"/>
          <p:cNvSpPr txBox="1"/>
          <p:nvPr/>
        </p:nvSpPr>
        <p:spPr>
          <a:xfrm>
            <a:off x="905691" y="1793966"/>
            <a:ext cx="4284618" cy="523220"/>
          </a:xfrm>
          <a:prstGeom prst="rect">
            <a:avLst/>
          </a:prstGeom>
          <a:noFill/>
        </p:spPr>
        <p:txBody>
          <a:bodyPr wrap="square" rtlCol="0">
            <a:spAutoFit/>
          </a:bodyPr>
          <a:lstStyle/>
          <a:p>
            <a:r>
              <a:rPr lang="en-US" sz="2800" dirty="0" smtClean="0">
                <a:solidFill>
                  <a:schemeClr val="bg1"/>
                </a:solidFill>
              </a:rPr>
              <a:t>Methods:</a:t>
            </a:r>
            <a:endParaRPr lang="ru-RU" sz="2800" dirty="0">
              <a:solidFill>
                <a:schemeClr val="bg1"/>
              </a:solidFill>
            </a:endParaRPr>
          </a:p>
        </p:txBody>
      </p:sp>
    </p:spTree>
    <p:extLst>
      <p:ext uri="{BB962C8B-B14F-4D97-AF65-F5344CB8AC3E}">
        <p14:creationId xmlns:p14="http://schemas.microsoft.com/office/powerpoint/2010/main" val="3184183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Example</a:t>
            </a:r>
            <a:endParaRPr lang="ru-RU" dirty="0"/>
          </a:p>
        </p:txBody>
      </p:sp>
      <p:pic>
        <p:nvPicPr>
          <p:cNvPr id="4" name="Рисунок 3"/>
          <p:cNvPicPr>
            <a:picLocks noChangeAspect="1"/>
          </p:cNvPicPr>
          <p:nvPr/>
        </p:nvPicPr>
        <p:blipFill>
          <a:blip r:embed="rId2"/>
          <a:stretch>
            <a:fillRect/>
          </a:stretch>
        </p:blipFill>
        <p:spPr>
          <a:xfrm>
            <a:off x="1856187" y="1937249"/>
            <a:ext cx="8163842" cy="3653654"/>
          </a:xfrm>
          <a:prstGeom prst="rect">
            <a:avLst/>
          </a:prstGeom>
        </p:spPr>
      </p:pic>
    </p:spTree>
    <p:extLst>
      <p:ext uri="{BB962C8B-B14F-4D97-AF65-F5344CB8AC3E}">
        <p14:creationId xmlns:p14="http://schemas.microsoft.com/office/powerpoint/2010/main" val="1188188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6577" y="2472599"/>
            <a:ext cx="10515600" cy="1325563"/>
          </a:xfrm>
        </p:spPr>
        <p:txBody>
          <a:bodyPr/>
          <a:lstStyle/>
          <a:p>
            <a:r>
              <a:rPr lang="en-US" dirty="0" err="1" smtClean="0"/>
              <a:t>Discretisation</a:t>
            </a:r>
            <a:r>
              <a:rPr lang="en-US" dirty="0" smtClean="0"/>
              <a:t> in</a:t>
            </a:r>
            <a:r>
              <a:rPr lang="ru-RU" dirty="0" smtClean="0"/>
              <a:t> </a:t>
            </a:r>
            <a:r>
              <a:rPr lang="en-US" dirty="0" err="1" smtClean="0"/>
              <a:t>sklearn.preprocessing</a:t>
            </a:r>
            <a:r>
              <a:rPr lang="en-US" dirty="0" smtClean="0"/>
              <a:t> </a:t>
            </a:r>
            <a:endParaRPr lang="ru-RU" dirty="0"/>
          </a:p>
        </p:txBody>
      </p:sp>
    </p:spTree>
    <p:extLst>
      <p:ext uri="{BB962C8B-B14F-4D97-AF65-F5344CB8AC3E}">
        <p14:creationId xmlns:p14="http://schemas.microsoft.com/office/powerpoint/2010/main" val="192496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What is discretization?</a:t>
            </a:r>
            <a:endParaRPr lang="ru-RU" dirty="0"/>
          </a:p>
        </p:txBody>
      </p:sp>
      <p:pic>
        <p:nvPicPr>
          <p:cNvPr id="9218" name="Picture 2" descr="Ah, shit, here we go again» — апрельский мем от Си-Дже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4608" y="2156551"/>
            <a:ext cx="4046419" cy="25809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38200" y="2020386"/>
            <a:ext cx="6337663" cy="2062103"/>
          </a:xfrm>
          <a:prstGeom prst="rect">
            <a:avLst/>
          </a:prstGeom>
          <a:noFill/>
        </p:spPr>
        <p:txBody>
          <a:bodyPr wrap="square" rtlCol="0">
            <a:spAutoFit/>
          </a:bodyPr>
          <a:lstStyle/>
          <a:p>
            <a:r>
              <a:rPr lang="en-US" sz="3200" dirty="0" err="1" smtClean="0">
                <a:solidFill>
                  <a:schemeClr val="bg1"/>
                </a:solidFill>
              </a:rPr>
              <a:t>Discretisation</a:t>
            </a:r>
            <a:r>
              <a:rPr lang="en-US" sz="3200" dirty="0" smtClean="0">
                <a:solidFill>
                  <a:schemeClr val="bg1"/>
                </a:solidFill>
              </a:rPr>
              <a:t> (binning, quantization) – way to group some continuous features into a discrete values</a:t>
            </a:r>
            <a:endParaRPr lang="ru-RU" sz="3200" dirty="0">
              <a:solidFill>
                <a:schemeClr val="bg1"/>
              </a:solidFill>
            </a:endParaRPr>
          </a:p>
        </p:txBody>
      </p:sp>
    </p:spTree>
    <p:extLst>
      <p:ext uri="{BB962C8B-B14F-4D97-AF65-F5344CB8AC3E}">
        <p14:creationId xmlns:p14="http://schemas.microsoft.com/office/powerpoint/2010/main" val="3691955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2: Conceptual depiction of discretization in time and amplitude a)...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9795" y="668246"/>
            <a:ext cx="8096250" cy="5667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16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Discretisation</a:t>
            </a:r>
            <a:r>
              <a:rPr lang="en-US" dirty="0" smtClean="0"/>
              <a:t> in</a:t>
            </a:r>
            <a:r>
              <a:rPr lang="ru-RU" dirty="0" smtClean="0"/>
              <a:t> </a:t>
            </a:r>
            <a:r>
              <a:rPr lang="en-US" dirty="0" err="1" smtClean="0"/>
              <a:t>sklearn.preprocessing</a:t>
            </a:r>
            <a:r>
              <a:rPr lang="en-US" dirty="0" smtClean="0"/>
              <a:t> </a:t>
            </a:r>
            <a:endParaRPr lang="ru-RU" dirty="0"/>
          </a:p>
        </p:txBody>
      </p:sp>
      <p:sp>
        <p:nvSpPr>
          <p:cNvPr id="3" name="Объект 2"/>
          <p:cNvSpPr>
            <a:spLocks noGrp="1"/>
          </p:cNvSpPr>
          <p:nvPr>
            <p:ph idx="1"/>
          </p:nvPr>
        </p:nvSpPr>
        <p:spPr>
          <a:xfrm>
            <a:off x="5941423" y="1978025"/>
            <a:ext cx="5789023" cy="4351338"/>
          </a:xfrm>
        </p:spPr>
        <p:txBody>
          <a:bodyPr/>
          <a:lstStyle/>
          <a:p>
            <a:r>
              <a:rPr lang="en-US" dirty="0" err="1" smtClean="0"/>
              <a:t>preprocessing.KBinsDiscretizer</a:t>
            </a:r>
            <a:r>
              <a:rPr lang="en-US" dirty="0" smtClean="0"/>
              <a:t>()</a:t>
            </a:r>
            <a:endParaRPr lang="ru-RU" dirty="0"/>
          </a:p>
        </p:txBody>
      </p:sp>
      <p:sp>
        <p:nvSpPr>
          <p:cNvPr id="6" name="Объект 2"/>
          <p:cNvSpPr txBox="1">
            <a:spLocks/>
          </p:cNvSpPr>
          <p:nvPr/>
        </p:nvSpPr>
        <p:spPr>
          <a:xfrm>
            <a:off x="990600" y="1978025"/>
            <a:ext cx="457853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preprocessing.Binarizer</a:t>
            </a:r>
            <a:r>
              <a:rPr lang="en-US" dirty="0" smtClean="0"/>
              <a:t>()</a:t>
            </a:r>
            <a:endParaRPr lang="ru-RU" dirty="0"/>
          </a:p>
        </p:txBody>
      </p:sp>
      <p:pic>
        <p:nvPicPr>
          <p:cNvPr id="10" name="Рисунок 9"/>
          <p:cNvPicPr>
            <a:picLocks noChangeAspect="1"/>
          </p:cNvPicPr>
          <p:nvPr/>
        </p:nvPicPr>
        <p:blipFill>
          <a:blip r:embed="rId2"/>
          <a:stretch>
            <a:fillRect/>
          </a:stretch>
        </p:blipFill>
        <p:spPr>
          <a:xfrm>
            <a:off x="4340272" y="3340914"/>
            <a:ext cx="3628072" cy="3113498"/>
          </a:xfrm>
          <a:prstGeom prst="rect">
            <a:avLst/>
          </a:prstGeom>
        </p:spPr>
      </p:pic>
      <p:cxnSp>
        <p:nvCxnSpPr>
          <p:cNvPr id="12" name="Прямая со стрелкой 11"/>
          <p:cNvCxnSpPr>
            <a:endCxn id="6" idx="0"/>
          </p:cNvCxnSpPr>
          <p:nvPr/>
        </p:nvCxnSpPr>
        <p:spPr>
          <a:xfrm flipH="1">
            <a:off x="3279866" y="1297577"/>
            <a:ext cx="2755174" cy="680448"/>
          </a:xfrm>
          <a:prstGeom prst="straightConnector1">
            <a:avLst/>
          </a:prstGeom>
          <a:ln>
            <a:solidFill>
              <a:schemeClr val="bg1"/>
            </a:solidFill>
            <a:tailEnd type="triangle"/>
          </a:ln>
        </p:spPr>
        <p:style>
          <a:lnRef idx="1">
            <a:schemeClr val="accent3"/>
          </a:lnRef>
          <a:fillRef idx="0">
            <a:schemeClr val="accent3"/>
          </a:fillRef>
          <a:effectRef idx="0">
            <a:schemeClr val="accent3"/>
          </a:effectRef>
          <a:fontRef idx="minor">
            <a:schemeClr val="tx1"/>
          </a:fontRef>
        </p:style>
      </p:cxnSp>
      <p:cxnSp>
        <p:nvCxnSpPr>
          <p:cNvPr id="14" name="Прямая со стрелкой 13"/>
          <p:cNvCxnSpPr>
            <a:endCxn id="3" idx="0"/>
          </p:cNvCxnSpPr>
          <p:nvPr/>
        </p:nvCxnSpPr>
        <p:spPr>
          <a:xfrm>
            <a:off x="6035040" y="1297577"/>
            <a:ext cx="2800895" cy="68044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7397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class </a:t>
            </a:r>
            <a:r>
              <a:rPr lang="en-US" dirty="0" err="1" smtClean="0"/>
              <a:t>sklearn.preprocessing.Binarizer</a:t>
            </a:r>
            <a:endParaRPr lang="ru-RU" dirty="0"/>
          </a:p>
        </p:txBody>
      </p:sp>
      <p:sp>
        <p:nvSpPr>
          <p:cNvPr id="3" name="Объект 2"/>
          <p:cNvSpPr>
            <a:spLocks noGrp="1"/>
          </p:cNvSpPr>
          <p:nvPr>
            <p:ph idx="1"/>
          </p:nvPr>
        </p:nvSpPr>
        <p:spPr>
          <a:xfrm>
            <a:off x="838200" y="1816917"/>
            <a:ext cx="10515600" cy="4351338"/>
          </a:xfrm>
        </p:spPr>
        <p:txBody>
          <a:bodyPr/>
          <a:lstStyle/>
          <a:p>
            <a:pPr marL="0" lvl="2" indent="0" algn="ctr">
              <a:spcBef>
                <a:spcPts val="1000"/>
              </a:spcBef>
              <a:buNone/>
            </a:pPr>
            <a:endParaRPr lang="ru-RU" sz="2800" b="1" dirty="0" smtClean="0"/>
          </a:p>
          <a:p>
            <a:pPr marL="0" lvl="2" indent="0" algn="ctr">
              <a:spcBef>
                <a:spcPts val="1000"/>
              </a:spcBef>
              <a:buNone/>
            </a:pPr>
            <a:r>
              <a:rPr lang="en-US" sz="2800" b="1" dirty="0" smtClean="0"/>
              <a:t>[*a lot of data*] -&gt; [0, 1, 1, 1, 0, 0,1 ,0, … , 1, 0, 0, 1]</a:t>
            </a:r>
            <a:endParaRPr lang="ru-RU" sz="2800" b="1" dirty="0" smtClean="0"/>
          </a:p>
          <a:p>
            <a:pPr marL="0" indent="0">
              <a:buNone/>
            </a:pPr>
            <a:endParaRPr lang="ru-RU" dirty="0"/>
          </a:p>
          <a:p>
            <a:pPr marL="0" indent="0">
              <a:buNone/>
            </a:pPr>
            <a:r>
              <a:rPr lang="en-US" dirty="0" smtClean="0"/>
              <a:t>Parameters:</a:t>
            </a:r>
          </a:p>
          <a:p>
            <a:pPr marL="0" indent="0">
              <a:buNone/>
            </a:pPr>
            <a:r>
              <a:rPr lang="en-US" dirty="0"/>
              <a:t>	</a:t>
            </a:r>
            <a:r>
              <a:rPr lang="en-US" i="1" dirty="0" err="1" smtClean="0"/>
              <a:t>theresold</a:t>
            </a:r>
            <a:r>
              <a:rPr lang="en-US" i="1" dirty="0" smtClean="0"/>
              <a:t> : float, default=0.0</a:t>
            </a:r>
            <a:r>
              <a:rPr lang="en-US" dirty="0" smtClean="0"/>
              <a:t/>
            </a:r>
            <a:br>
              <a:rPr lang="en-US" dirty="0" smtClean="0"/>
            </a:br>
            <a:r>
              <a:rPr lang="en-US" dirty="0" smtClean="0"/>
              <a:t>	Feature values below of equal to this replaced by 0, 	otherwise 1</a:t>
            </a:r>
          </a:p>
          <a:p>
            <a:pPr marL="0" indent="0">
              <a:buNone/>
            </a:pPr>
            <a:r>
              <a:rPr lang="en-US" dirty="0"/>
              <a:t>	</a:t>
            </a:r>
            <a:r>
              <a:rPr lang="en-US" i="1" dirty="0" smtClean="0"/>
              <a:t>copy : bool, default=True</a:t>
            </a:r>
            <a:r>
              <a:rPr lang="en-US" dirty="0" smtClean="0"/>
              <a:t/>
            </a:r>
            <a:br>
              <a:rPr lang="en-US" dirty="0" smtClean="0"/>
            </a:br>
            <a:r>
              <a:rPr lang="en-US" dirty="0" smtClean="0"/>
              <a:t>	Set </a:t>
            </a:r>
            <a:r>
              <a:rPr lang="en-US" dirty="0"/>
              <a:t>to False to perform </a:t>
            </a:r>
            <a:r>
              <a:rPr lang="en-US" dirty="0" err="1"/>
              <a:t>inplace</a:t>
            </a:r>
            <a:r>
              <a:rPr lang="en-US" dirty="0"/>
              <a:t> </a:t>
            </a:r>
            <a:r>
              <a:rPr lang="en-US" dirty="0" err="1"/>
              <a:t>binarization</a:t>
            </a:r>
            <a:r>
              <a:rPr lang="en-US" dirty="0"/>
              <a:t> and avoid a copy</a:t>
            </a:r>
            <a:endParaRPr lang="ru-RU" dirty="0"/>
          </a:p>
        </p:txBody>
      </p:sp>
    </p:spTree>
    <p:extLst>
      <p:ext uri="{BB962C8B-B14F-4D97-AF65-F5344CB8AC3E}">
        <p14:creationId xmlns:p14="http://schemas.microsoft.com/office/powerpoint/2010/main" val="3508702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51411" y="1688828"/>
            <a:ext cx="10515600" cy="1325563"/>
          </a:xfrm>
        </p:spPr>
        <p:txBody>
          <a:bodyPr>
            <a:normAutofit/>
          </a:bodyPr>
          <a:lstStyle/>
          <a:p>
            <a:r>
              <a:rPr lang="en-US" sz="3200" dirty="0" smtClean="0"/>
              <a:t>Methods</a:t>
            </a:r>
            <a:r>
              <a:rPr lang="en-US" sz="4000" dirty="0" smtClean="0"/>
              <a:t>:</a:t>
            </a:r>
            <a:endParaRPr lang="ru-RU" sz="4000" dirty="0"/>
          </a:p>
        </p:txBody>
      </p:sp>
      <p:pic>
        <p:nvPicPr>
          <p:cNvPr id="4" name="Рисунок 3"/>
          <p:cNvPicPr>
            <a:picLocks noChangeAspect="1"/>
          </p:cNvPicPr>
          <p:nvPr/>
        </p:nvPicPr>
        <p:blipFill>
          <a:blip r:embed="rId2"/>
          <a:stretch>
            <a:fillRect/>
          </a:stretch>
        </p:blipFill>
        <p:spPr>
          <a:xfrm>
            <a:off x="1034551" y="3014391"/>
            <a:ext cx="9875110" cy="2306705"/>
          </a:xfrm>
          <a:prstGeom prst="rect">
            <a:avLst/>
          </a:prstGeom>
        </p:spPr>
      </p:pic>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dirty="0" smtClean="0"/>
              <a:t>class </a:t>
            </a:r>
            <a:r>
              <a:rPr lang="en-US" dirty="0" err="1" smtClean="0"/>
              <a:t>sklearn.preprocessing.Binarizer</a:t>
            </a:r>
            <a:endParaRPr lang="ru-RU" dirty="0"/>
          </a:p>
        </p:txBody>
      </p:sp>
    </p:spTree>
    <p:extLst>
      <p:ext uri="{BB962C8B-B14F-4D97-AF65-F5344CB8AC3E}">
        <p14:creationId xmlns:p14="http://schemas.microsoft.com/office/powerpoint/2010/main" val="1903592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Example</a:t>
            </a:r>
            <a:endParaRPr lang="ru-RU" dirty="0"/>
          </a:p>
        </p:txBody>
      </p:sp>
      <p:pic>
        <p:nvPicPr>
          <p:cNvPr id="4" name="Рисунок 3"/>
          <p:cNvPicPr>
            <a:picLocks noChangeAspect="1"/>
          </p:cNvPicPr>
          <p:nvPr/>
        </p:nvPicPr>
        <p:blipFill>
          <a:blip r:embed="rId2"/>
          <a:stretch>
            <a:fillRect/>
          </a:stretch>
        </p:blipFill>
        <p:spPr>
          <a:xfrm>
            <a:off x="1642936" y="2128837"/>
            <a:ext cx="8225237" cy="3610112"/>
          </a:xfrm>
          <a:prstGeom prst="rect">
            <a:avLst/>
          </a:prstGeom>
        </p:spPr>
      </p:pic>
    </p:spTree>
    <p:extLst>
      <p:ext uri="{BB962C8B-B14F-4D97-AF65-F5344CB8AC3E}">
        <p14:creationId xmlns:p14="http://schemas.microsoft.com/office/powerpoint/2010/main" val="1512792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err="1" smtClean="0"/>
              <a:t>sklearn.preprocessing.KBinsDiscretizer</a:t>
            </a:r>
            <a:endParaRPr lang="ru-RU" dirty="0"/>
          </a:p>
        </p:txBody>
      </p:sp>
      <p:sp>
        <p:nvSpPr>
          <p:cNvPr id="3" name="Объект 2"/>
          <p:cNvSpPr>
            <a:spLocks noGrp="1"/>
          </p:cNvSpPr>
          <p:nvPr>
            <p:ph idx="1"/>
          </p:nvPr>
        </p:nvSpPr>
        <p:spPr/>
        <p:txBody>
          <a:bodyPr/>
          <a:lstStyle/>
          <a:p>
            <a:endParaRPr lang="ru-RU" dirty="0" smtClean="0"/>
          </a:p>
          <a:p>
            <a:pPr marL="0" lvl="1" indent="0" algn="ctr">
              <a:spcBef>
                <a:spcPts val="1000"/>
              </a:spcBef>
              <a:buNone/>
            </a:pPr>
            <a:r>
              <a:rPr lang="en-US" b="1" dirty="0" smtClean="0"/>
              <a:t>[1;9] -&gt; [</a:t>
            </a:r>
            <a:r>
              <a:rPr lang="ru-RU" b="1" dirty="0" smtClean="0">
                <a:solidFill>
                  <a:schemeClr val="accent5">
                    <a:lumMod val="60000"/>
                    <a:lumOff val="40000"/>
                  </a:schemeClr>
                </a:solidFill>
              </a:rPr>
              <a:t>2</a:t>
            </a:r>
            <a:r>
              <a:rPr lang="en-US" b="1" dirty="0" smtClean="0">
                <a:solidFill>
                  <a:schemeClr val="accent5">
                    <a:lumMod val="60000"/>
                    <a:lumOff val="40000"/>
                  </a:schemeClr>
                </a:solidFill>
              </a:rPr>
              <a:t>,2,2</a:t>
            </a:r>
            <a:r>
              <a:rPr lang="en-US" b="1" dirty="0" smtClean="0"/>
              <a:t>,</a:t>
            </a:r>
            <a:r>
              <a:rPr lang="en-US" b="1" dirty="0" smtClean="0">
                <a:solidFill>
                  <a:schemeClr val="accent4"/>
                </a:solidFill>
              </a:rPr>
              <a:t>5,5,5,</a:t>
            </a:r>
            <a:r>
              <a:rPr lang="ru-RU" b="1" dirty="0" smtClean="0">
                <a:solidFill>
                  <a:srgbClr val="FF5D5D"/>
                </a:solidFill>
              </a:rPr>
              <a:t>9</a:t>
            </a:r>
            <a:r>
              <a:rPr lang="en-US" b="1" dirty="0" smtClean="0"/>
              <a:t>,</a:t>
            </a:r>
            <a:r>
              <a:rPr lang="en-US" b="1" dirty="0" smtClean="0">
                <a:solidFill>
                  <a:srgbClr val="FF5D5D"/>
                </a:solidFill>
              </a:rPr>
              <a:t>9,9</a:t>
            </a:r>
            <a:r>
              <a:rPr lang="en-US" b="1" dirty="0" smtClean="0"/>
              <a:t>]</a:t>
            </a:r>
            <a:endParaRPr lang="ru-RU" dirty="0" smtClean="0"/>
          </a:p>
          <a:p>
            <a:pPr marL="0" lvl="1" indent="0">
              <a:spcBef>
                <a:spcPts val="1000"/>
              </a:spcBef>
              <a:buNone/>
            </a:pPr>
            <a:endParaRPr lang="ru-RU" b="1" dirty="0"/>
          </a:p>
          <a:p>
            <a:pPr marL="0" lvl="1" indent="0">
              <a:spcBef>
                <a:spcPts val="1000"/>
              </a:spcBef>
              <a:buNone/>
            </a:pPr>
            <a:r>
              <a:rPr lang="en-US" b="1" dirty="0" smtClean="0"/>
              <a:t>Parameters:</a:t>
            </a:r>
          </a:p>
          <a:p>
            <a:pPr marL="0" lvl="1" indent="0">
              <a:spcBef>
                <a:spcPts val="1000"/>
              </a:spcBef>
              <a:buNone/>
            </a:pPr>
            <a:r>
              <a:rPr lang="en-US" b="1" i="1" dirty="0"/>
              <a:t>	</a:t>
            </a:r>
            <a:r>
              <a:rPr lang="en-US" b="1" i="1" dirty="0" smtClean="0"/>
              <a:t>X : array-like of shape (</a:t>
            </a:r>
            <a:r>
              <a:rPr lang="en-US" b="1" i="1" dirty="0" err="1" smtClean="0"/>
              <a:t>n_samples</a:t>
            </a:r>
            <a:r>
              <a:rPr lang="en-US" b="1" i="1" dirty="0" smtClean="0"/>
              <a:t>, </a:t>
            </a:r>
            <a:r>
              <a:rPr lang="en-US" b="1" i="1" dirty="0" err="1" smtClean="0"/>
              <a:t>n_features</a:t>
            </a:r>
            <a:r>
              <a:rPr lang="en-US" b="1" i="1" dirty="0" smtClean="0"/>
              <a:t>)</a:t>
            </a:r>
          </a:p>
          <a:p>
            <a:pPr marL="0" lvl="1" indent="0">
              <a:spcBef>
                <a:spcPts val="1000"/>
              </a:spcBef>
              <a:buNone/>
            </a:pPr>
            <a:r>
              <a:rPr lang="en-US" b="1" dirty="0"/>
              <a:t>	</a:t>
            </a:r>
            <a:r>
              <a:rPr lang="en-US" b="1" dirty="0" smtClean="0"/>
              <a:t>Data to be </a:t>
            </a:r>
            <a:r>
              <a:rPr lang="en-US" b="1" dirty="0" err="1" smtClean="0"/>
              <a:t>discretisized</a:t>
            </a:r>
            <a:endParaRPr lang="en-US" b="1" dirty="0" smtClean="0"/>
          </a:p>
          <a:p>
            <a:pPr marL="0" lvl="1" indent="0">
              <a:spcBef>
                <a:spcPts val="1000"/>
              </a:spcBef>
              <a:buNone/>
            </a:pPr>
            <a:r>
              <a:rPr lang="en-US" b="1" i="1" dirty="0"/>
              <a:t>	</a:t>
            </a:r>
            <a:r>
              <a:rPr lang="en-US" b="1" i="1" dirty="0" smtClean="0"/>
              <a:t>y :  </a:t>
            </a:r>
            <a:r>
              <a:rPr lang="en-US" b="1" i="1" dirty="0"/>
              <a:t>N</a:t>
            </a:r>
            <a:r>
              <a:rPr lang="en-US" b="1" i="1" dirty="0" smtClean="0"/>
              <a:t>one</a:t>
            </a:r>
          </a:p>
          <a:p>
            <a:pPr marL="0" lvl="1" indent="0">
              <a:spcBef>
                <a:spcPts val="1000"/>
              </a:spcBef>
              <a:buNone/>
            </a:pPr>
            <a:r>
              <a:rPr lang="en-US" b="1" dirty="0" smtClean="0"/>
              <a:t>	Ignored.</a:t>
            </a:r>
            <a:endParaRPr lang="ru-RU" b="1" dirty="0"/>
          </a:p>
        </p:txBody>
      </p:sp>
    </p:spTree>
    <p:extLst>
      <p:ext uri="{BB962C8B-B14F-4D97-AF65-F5344CB8AC3E}">
        <p14:creationId xmlns:p14="http://schemas.microsoft.com/office/powerpoint/2010/main" val="4036608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solidFill>
                  <a:schemeClr val="bg1"/>
                </a:solidFill>
                <a:latin typeface="Bahnschrift SemiLight" panose="020B0502040204020203" pitchFamily="34" charset="0"/>
              </a:rPr>
              <a:t>What the </a:t>
            </a:r>
            <a:r>
              <a:rPr lang="en-US" dirty="0" err="1" smtClean="0">
                <a:solidFill>
                  <a:schemeClr val="bg1"/>
                </a:solidFill>
                <a:latin typeface="Bahnschrift SemiLight" panose="020B0502040204020203" pitchFamily="34" charset="0"/>
              </a:rPr>
              <a:t>sklearn.preprocessing</a:t>
            </a:r>
            <a:r>
              <a:rPr lang="en-US" dirty="0" smtClean="0">
                <a:solidFill>
                  <a:schemeClr val="bg1"/>
                </a:solidFill>
                <a:latin typeface="Bahnschrift SemiLight" panose="020B0502040204020203" pitchFamily="34" charset="0"/>
              </a:rPr>
              <a:t> module stands for?</a:t>
            </a:r>
            <a:endParaRPr lang="ru-RU" dirty="0">
              <a:solidFill>
                <a:schemeClr val="bg1"/>
              </a:solidFill>
              <a:latin typeface="Bahnschrift SemiLight" panose="020B0502040204020203" pitchFamily="34" charset="0"/>
            </a:endParaRPr>
          </a:p>
        </p:txBody>
      </p:sp>
      <p:pic>
        <p:nvPicPr>
          <p:cNvPr id="2050" name="Picture 2" descr="негр со знаками вопроса мем - Создать мем - Meme-arsenal.co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74545" y="1690688"/>
            <a:ext cx="2857500" cy="24288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66057" y="2116183"/>
            <a:ext cx="7686733" cy="3539430"/>
          </a:xfrm>
          <a:prstGeom prst="rect">
            <a:avLst/>
          </a:prstGeom>
          <a:noFill/>
        </p:spPr>
        <p:txBody>
          <a:bodyPr wrap="square" rtlCol="0">
            <a:spAutoFit/>
          </a:bodyPr>
          <a:lstStyle/>
          <a:p>
            <a:r>
              <a:rPr lang="ru-RU" sz="3200" dirty="0" smtClean="0">
                <a:solidFill>
                  <a:schemeClr val="bg1"/>
                </a:solidFill>
                <a:latin typeface="Bahnschrift SemiLight" panose="020B0502040204020203" pitchFamily="34" charset="0"/>
              </a:rPr>
              <a:t>	</a:t>
            </a:r>
            <a:r>
              <a:rPr lang="en-US" sz="3200" dirty="0" smtClean="0">
                <a:solidFill>
                  <a:schemeClr val="bg1"/>
                </a:solidFill>
                <a:latin typeface="Bahnschrift SemiLight" panose="020B0502040204020203" pitchFamily="34" charset="0"/>
              </a:rPr>
              <a:t>Provides utilities to change raw data vectors into a more suitable form for further estimations and analysis.</a:t>
            </a:r>
            <a:endParaRPr lang="ru-RU" sz="3200" dirty="0" smtClean="0">
              <a:solidFill>
                <a:schemeClr val="bg1"/>
              </a:solidFill>
              <a:latin typeface="Bahnschrift SemiLight" panose="020B0502040204020203" pitchFamily="34" charset="0"/>
            </a:endParaRPr>
          </a:p>
          <a:p>
            <a:endParaRPr lang="ru-RU" sz="3200" dirty="0">
              <a:solidFill>
                <a:schemeClr val="bg1"/>
              </a:solidFill>
              <a:latin typeface="Bahnschrift SemiLight" panose="020B0502040204020203" pitchFamily="34" charset="0"/>
            </a:endParaRPr>
          </a:p>
          <a:p>
            <a:r>
              <a:rPr lang="ru-RU" sz="3200" dirty="0" smtClean="0">
                <a:solidFill>
                  <a:schemeClr val="bg1"/>
                </a:solidFill>
                <a:latin typeface="Bahnschrift SemiLight" panose="020B0502040204020203" pitchFamily="34" charset="0"/>
              </a:rPr>
              <a:t>	</a:t>
            </a:r>
            <a:r>
              <a:rPr lang="en-US" sz="3200" dirty="0" smtClean="0">
                <a:solidFill>
                  <a:schemeClr val="bg1"/>
                </a:solidFill>
                <a:latin typeface="Bahnschrift SemiLight" panose="020B0502040204020203" pitchFamily="34" charset="0"/>
              </a:rPr>
              <a:t>Has different  scalers, transformers, normalizers, helps to cope with outliers, etc.</a:t>
            </a:r>
            <a:endParaRPr lang="ru-RU" sz="3200" dirty="0" smtClean="0">
              <a:solidFill>
                <a:schemeClr val="bg1"/>
              </a:solidFill>
              <a:latin typeface="Bahnschrift SemiLight" panose="020B0502040204020203" pitchFamily="34" charset="0"/>
            </a:endParaRPr>
          </a:p>
        </p:txBody>
      </p:sp>
    </p:spTree>
    <p:extLst>
      <p:ext uri="{BB962C8B-B14F-4D97-AF65-F5344CB8AC3E}">
        <p14:creationId xmlns:p14="http://schemas.microsoft.com/office/powerpoint/2010/main" val="150852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err="1" smtClean="0"/>
              <a:t>sklearn.preprocessing.KBinsDiscretizer</a:t>
            </a:r>
            <a:endParaRPr lang="ru-RU" dirty="0"/>
          </a:p>
        </p:txBody>
      </p:sp>
      <p:sp>
        <p:nvSpPr>
          <p:cNvPr id="3" name="Объект 2"/>
          <p:cNvSpPr>
            <a:spLocks noGrp="1"/>
          </p:cNvSpPr>
          <p:nvPr>
            <p:ph idx="1"/>
          </p:nvPr>
        </p:nvSpPr>
        <p:spPr/>
        <p:txBody>
          <a:bodyPr/>
          <a:lstStyle/>
          <a:p>
            <a:endParaRPr lang="ru-RU" dirty="0" smtClean="0"/>
          </a:p>
          <a:p>
            <a:pPr marL="0" lvl="1" indent="0" algn="ctr">
              <a:spcBef>
                <a:spcPts val="1000"/>
              </a:spcBef>
              <a:buNone/>
            </a:pPr>
            <a:r>
              <a:rPr lang="en-US" b="1" dirty="0" smtClean="0"/>
              <a:t>[1;9] -&gt; [</a:t>
            </a:r>
            <a:r>
              <a:rPr lang="ru-RU" b="1" dirty="0" smtClean="0">
                <a:solidFill>
                  <a:schemeClr val="accent5">
                    <a:lumMod val="60000"/>
                    <a:lumOff val="40000"/>
                  </a:schemeClr>
                </a:solidFill>
              </a:rPr>
              <a:t>2</a:t>
            </a:r>
            <a:r>
              <a:rPr lang="en-US" b="1" dirty="0" smtClean="0">
                <a:solidFill>
                  <a:schemeClr val="accent5">
                    <a:lumMod val="60000"/>
                    <a:lumOff val="40000"/>
                  </a:schemeClr>
                </a:solidFill>
              </a:rPr>
              <a:t>,2,2</a:t>
            </a:r>
            <a:r>
              <a:rPr lang="en-US" b="1" dirty="0" smtClean="0"/>
              <a:t>,</a:t>
            </a:r>
            <a:r>
              <a:rPr lang="en-US" b="1" dirty="0" smtClean="0">
                <a:solidFill>
                  <a:schemeClr val="accent4"/>
                </a:solidFill>
              </a:rPr>
              <a:t>5,5,5,5</a:t>
            </a:r>
            <a:r>
              <a:rPr lang="en-US" b="1" dirty="0" smtClean="0"/>
              <a:t>,</a:t>
            </a:r>
            <a:r>
              <a:rPr lang="en-US" b="1" dirty="0" smtClean="0">
                <a:solidFill>
                  <a:srgbClr val="FF5D5D"/>
                </a:solidFill>
              </a:rPr>
              <a:t>9,9</a:t>
            </a:r>
            <a:r>
              <a:rPr lang="en-US" b="1" dirty="0" smtClean="0"/>
              <a:t>]</a:t>
            </a:r>
            <a:endParaRPr lang="ru-RU" dirty="0" smtClean="0"/>
          </a:p>
          <a:p>
            <a:pPr marL="0" lvl="1" indent="0">
              <a:spcBef>
                <a:spcPts val="1000"/>
              </a:spcBef>
              <a:buNone/>
            </a:pPr>
            <a:endParaRPr lang="ru-RU" b="1" dirty="0"/>
          </a:p>
          <a:p>
            <a:pPr marL="0" lvl="1" indent="0">
              <a:spcBef>
                <a:spcPts val="1000"/>
              </a:spcBef>
              <a:buNone/>
            </a:pPr>
            <a:r>
              <a:rPr lang="en-US" b="1" dirty="0" smtClean="0"/>
              <a:t>Parameters:</a:t>
            </a:r>
          </a:p>
          <a:p>
            <a:pPr marL="0" lvl="1" indent="0">
              <a:spcBef>
                <a:spcPts val="1000"/>
              </a:spcBef>
              <a:buNone/>
            </a:pPr>
            <a:r>
              <a:rPr lang="en-US" b="1" dirty="0"/>
              <a:t>	</a:t>
            </a:r>
            <a:r>
              <a:rPr lang="en-US" b="1" dirty="0" smtClean="0"/>
              <a:t>X : array-like of shape (</a:t>
            </a:r>
            <a:r>
              <a:rPr lang="en-US" b="1" dirty="0" err="1" smtClean="0"/>
              <a:t>n_samples</a:t>
            </a:r>
            <a:r>
              <a:rPr lang="en-US" b="1" dirty="0" smtClean="0"/>
              <a:t>, </a:t>
            </a:r>
            <a:r>
              <a:rPr lang="en-US" b="1" dirty="0" err="1" smtClean="0"/>
              <a:t>n_features</a:t>
            </a:r>
            <a:r>
              <a:rPr lang="en-US" b="1" dirty="0" smtClean="0"/>
              <a:t>)</a:t>
            </a:r>
          </a:p>
          <a:p>
            <a:pPr marL="0" lvl="1" indent="0">
              <a:spcBef>
                <a:spcPts val="1000"/>
              </a:spcBef>
              <a:buNone/>
            </a:pPr>
            <a:r>
              <a:rPr lang="en-US" b="1" dirty="0"/>
              <a:t>	</a:t>
            </a:r>
            <a:r>
              <a:rPr lang="en-US" b="1" dirty="0" smtClean="0"/>
              <a:t>Data to be </a:t>
            </a:r>
            <a:r>
              <a:rPr lang="en-US" b="1" dirty="0" err="1" smtClean="0"/>
              <a:t>discretisized</a:t>
            </a:r>
            <a:endParaRPr lang="en-US" b="1" dirty="0" smtClean="0"/>
          </a:p>
          <a:p>
            <a:pPr marL="0" lvl="1" indent="0">
              <a:spcBef>
                <a:spcPts val="1000"/>
              </a:spcBef>
              <a:buNone/>
            </a:pPr>
            <a:r>
              <a:rPr lang="en-US" b="1" dirty="0"/>
              <a:t>	</a:t>
            </a:r>
            <a:r>
              <a:rPr lang="en-US" b="1" dirty="0" smtClean="0"/>
              <a:t>y :  </a:t>
            </a:r>
            <a:r>
              <a:rPr lang="en-US" b="1" dirty="0"/>
              <a:t>N</a:t>
            </a:r>
            <a:r>
              <a:rPr lang="en-US" b="1" dirty="0" smtClean="0"/>
              <a:t>one</a:t>
            </a:r>
          </a:p>
          <a:p>
            <a:pPr marL="0" lvl="1" indent="0">
              <a:spcBef>
                <a:spcPts val="1000"/>
              </a:spcBef>
              <a:buNone/>
            </a:pPr>
            <a:r>
              <a:rPr lang="en-US" b="1" dirty="0" smtClean="0"/>
              <a:t>	Ignored.</a:t>
            </a:r>
            <a:endParaRPr lang="ru-RU" b="1" dirty="0"/>
          </a:p>
        </p:txBody>
      </p:sp>
      <p:pic>
        <p:nvPicPr>
          <p:cNvPr id="15362" name="Picture 2" descr="Ну-да, Ну-да, Пошел я нахер (Оригинал) - YouTub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64193" y="3040516"/>
            <a:ext cx="5029926" cy="282933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334103" y="3466011"/>
            <a:ext cx="45719" cy="646331"/>
          </a:xfrm>
          <a:prstGeom prst="rect">
            <a:avLst/>
          </a:prstGeom>
          <a:noFill/>
        </p:spPr>
        <p:txBody>
          <a:bodyPr wrap="square" rtlCol="0">
            <a:spAutoFit/>
          </a:bodyPr>
          <a:lstStyle/>
          <a:p>
            <a:r>
              <a:rPr lang="en-US" sz="3600" dirty="0">
                <a:solidFill>
                  <a:schemeClr val="bg1"/>
                </a:solidFill>
              </a:rPr>
              <a:t>y</a:t>
            </a:r>
            <a:endParaRPr lang="ru-RU" dirty="0">
              <a:solidFill>
                <a:schemeClr val="bg1"/>
              </a:solidFill>
            </a:endParaRPr>
          </a:p>
        </p:txBody>
      </p:sp>
    </p:spTree>
    <p:extLst>
      <p:ext uri="{BB962C8B-B14F-4D97-AF65-F5344CB8AC3E}">
        <p14:creationId xmlns:p14="http://schemas.microsoft.com/office/powerpoint/2010/main" val="3802546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sklearn.preprocessing.KBinsDiscretizer</a:t>
            </a:r>
            <a:endParaRPr lang="ru-RU" dirty="0"/>
          </a:p>
        </p:txBody>
      </p:sp>
      <p:sp>
        <p:nvSpPr>
          <p:cNvPr id="3" name="Объект 2"/>
          <p:cNvSpPr>
            <a:spLocks noGrp="1"/>
          </p:cNvSpPr>
          <p:nvPr>
            <p:ph idx="1"/>
          </p:nvPr>
        </p:nvSpPr>
        <p:spPr>
          <a:xfrm>
            <a:off x="838200" y="2156551"/>
            <a:ext cx="10515600" cy="4351338"/>
          </a:xfrm>
        </p:spPr>
        <p:txBody>
          <a:bodyPr/>
          <a:lstStyle/>
          <a:p>
            <a:pPr marL="0" indent="0">
              <a:buNone/>
            </a:pPr>
            <a:r>
              <a:rPr lang="en-US" dirty="0" smtClean="0"/>
              <a:t>Methods:</a:t>
            </a:r>
            <a:endParaRPr lang="ru-RU" dirty="0"/>
          </a:p>
        </p:txBody>
      </p:sp>
      <p:pic>
        <p:nvPicPr>
          <p:cNvPr id="4" name="Рисунок 3"/>
          <p:cNvPicPr>
            <a:picLocks noChangeAspect="1"/>
          </p:cNvPicPr>
          <p:nvPr/>
        </p:nvPicPr>
        <p:blipFill>
          <a:blip r:embed="rId2"/>
          <a:stretch>
            <a:fillRect/>
          </a:stretch>
        </p:blipFill>
        <p:spPr>
          <a:xfrm>
            <a:off x="950777" y="3216185"/>
            <a:ext cx="10290445" cy="2374718"/>
          </a:xfrm>
          <a:prstGeom prst="rect">
            <a:avLst/>
          </a:prstGeom>
        </p:spPr>
      </p:pic>
    </p:spTree>
    <p:extLst>
      <p:ext uri="{BB962C8B-B14F-4D97-AF65-F5344CB8AC3E}">
        <p14:creationId xmlns:p14="http://schemas.microsoft.com/office/powerpoint/2010/main" val="36077677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Example</a:t>
            </a:r>
            <a:endParaRPr lang="ru-RU" dirty="0"/>
          </a:p>
        </p:txBody>
      </p:sp>
      <p:pic>
        <p:nvPicPr>
          <p:cNvPr id="4" name="Рисунок 3"/>
          <p:cNvPicPr>
            <a:picLocks noChangeAspect="1"/>
          </p:cNvPicPr>
          <p:nvPr/>
        </p:nvPicPr>
        <p:blipFill>
          <a:blip r:embed="rId2"/>
          <a:stretch>
            <a:fillRect/>
          </a:stretch>
        </p:blipFill>
        <p:spPr>
          <a:xfrm>
            <a:off x="1720350" y="1907178"/>
            <a:ext cx="9107049" cy="3835172"/>
          </a:xfrm>
          <a:prstGeom prst="rect">
            <a:avLst/>
          </a:prstGeom>
        </p:spPr>
      </p:pic>
    </p:spTree>
    <p:extLst>
      <p:ext uri="{BB962C8B-B14F-4D97-AF65-F5344CB8AC3E}">
        <p14:creationId xmlns:p14="http://schemas.microsoft.com/office/powerpoint/2010/main" val="1758799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2603228"/>
            <a:ext cx="10515600" cy="1325563"/>
          </a:xfrm>
        </p:spPr>
        <p:txBody>
          <a:bodyPr/>
          <a:lstStyle/>
          <a:p>
            <a:pPr algn="ctr"/>
            <a:r>
              <a:rPr lang="en-US" dirty="0" err="1" smtClean="0"/>
              <a:t>RobustScaler</a:t>
            </a:r>
            <a:endParaRPr lang="ru-RU" dirty="0"/>
          </a:p>
        </p:txBody>
      </p:sp>
      <p:sp>
        <p:nvSpPr>
          <p:cNvPr id="3" name="Объект 2"/>
          <p:cNvSpPr>
            <a:spLocks noGrp="1"/>
          </p:cNvSpPr>
          <p:nvPr>
            <p:ph idx="1"/>
          </p:nvPr>
        </p:nvSpPr>
        <p:spPr/>
        <p:txBody>
          <a:bodyPr/>
          <a:lstStyle/>
          <a:p>
            <a:endParaRPr lang="ru-RU"/>
          </a:p>
        </p:txBody>
      </p:sp>
    </p:spTree>
    <p:extLst>
      <p:ext uri="{BB962C8B-B14F-4D97-AF65-F5344CB8AC3E}">
        <p14:creationId xmlns:p14="http://schemas.microsoft.com/office/powerpoint/2010/main" val="38523783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sklearn.preprocessing.RobustScaler</a:t>
            </a:r>
            <a:endParaRPr lang="ru-RU" dirty="0"/>
          </a:p>
        </p:txBody>
      </p:sp>
      <p:sp>
        <p:nvSpPr>
          <p:cNvPr id="3" name="Объект 2"/>
          <p:cNvSpPr>
            <a:spLocks noGrp="1"/>
          </p:cNvSpPr>
          <p:nvPr>
            <p:ph idx="1"/>
          </p:nvPr>
        </p:nvSpPr>
        <p:spPr/>
        <p:txBody>
          <a:bodyPr/>
          <a:lstStyle/>
          <a:p>
            <a:r>
              <a:rPr lang="en-US" dirty="0"/>
              <a:t>Scale features using statistics that are robust to </a:t>
            </a:r>
            <a:r>
              <a:rPr lang="en-US" dirty="0" smtClean="0"/>
              <a:t>outliers</a:t>
            </a:r>
            <a:endParaRPr lang="en-US" dirty="0"/>
          </a:p>
          <a:p>
            <a:r>
              <a:rPr lang="en-US" dirty="0"/>
              <a:t>This Scaler removes the median and scales the data according to the quantile range (defaults to IQR: Interquartile Range). The IQR is the range between the 1st quartile (25th quantile) and the 3rd quartile (75th quantile</a:t>
            </a:r>
            <a:r>
              <a:rPr lang="en-US" dirty="0" smtClean="0"/>
              <a:t>).</a:t>
            </a:r>
            <a:endParaRPr lang="ru-RU" dirty="0" smtClean="0"/>
          </a:p>
          <a:p>
            <a:r>
              <a:rPr lang="en-US" dirty="0"/>
              <a:t>Centering and scaling happen independently on each feature by computing the relevant statistics on the samples in the training set. Median and interquartile range are then stored to be used on later data using </a:t>
            </a:r>
            <a:r>
              <a:rPr lang="en-US" dirty="0" smtClean="0"/>
              <a:t>the</a:t>
            </a:r>
            <a:r>
              <a:rPr lang="ru-RU" dirty="0" smtClean="0"/>
              <a:t> </a:t>
            </a:r>
            <a:r>
              <a:rPr lang="en-US" dirty="0" smtClean="0"/>
              <a:t>transform method.</a:t>
            </a:r>
            <a:endParaRPr lang="en-US" dirty="0"/>
          </a:p>
        </p:txBody>
      </p:sp>
    </p:spTree>
    <p:extLst>
      <p:ext uri="{BB962C8B-B14F-4D97-AF65-F5344CB8AC3E}">
        <p14:creationId xmlns:p14="http://schemas.microsoft.com/office/powerpoint/2010/main" val="189872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sklearn.preprocessing.RobustScaler</a:t>
            </a:r>
            <a:endParaRPr lang="ru-RU" dirty="0"/>
          </a:p>
        </p:txBody>
      </p:sp>
      <p:sp>
        <p:nvSpPr>
          <p:cNvPr id="3" name="Объект 2"/>
          <p:cNvSpPr>
            <a:spLocks noGrp="1"/>
          </p:cNvSpPr>
          <p:nvPr>
            <p:ph idx="1"/>
          </p:nvPr>
        </p:nvSpPr>
        <p:spPr>
          <a:xfrm>
            <a:off x="542109" y="1555659"/>
            <a:ext cx="10515600" cy="4351338"/>
          </a:xfrm>
        </p:spPr>
        <p:txBody>
          <a:bodyPr>
            <a:noAutofit/>
          </a:bodyPr>
          <a:lstStyle/>
          <a:p>
            <a:pPr marL="0" indent="0">
              <a:buNone/>
            </a:pPr>
            <a:r>
              <a:rPr lang="en-US" sz="2400" smtClean="0"/>
              <a:t>Parameters:</a:t>
            </a:r>
          </a:p>
          <a:p>
            <a:pPr marL="0" indent="0">
              <a:buNone/>
            </a:pPr>
            <a:r>
              <a:rPr lang="en-US" sz="2400" i="1" smtClean="0"/>
              <a:t>	with_centering : bool, default=True</a:t>
            </a:r>
          </a:p>
          <a:p>
            <a:pPr marL="0" indent="0">
              <a:buNone/>
            </a:pPr>
            <a:r>
              <a:rPr lang="en-US" sz="2400" smtClean="0"/>
              <a:t>	If true, center data before scaling</a:t>
            </a:r>
          </a:p>
          <a:p>
            <a:pPr marL="0" indent="0">
              <a:buNone/>
            </a:pPr>
            <a:r>
              <a:rPr lang="en-US" sz="2400" i="1" smtClean="0"/>
              <a:t>	with_scaling : bool, default=True</a:t>
            </a:r>
          </a:p>
          <a:p>
            <a:pPr marL="914400" lvl="2" indent="0">
              <a:buNone/>
            </a:pPr>
            <a:r>
              <a:rPr lang="en-US" sz="2400" smtClean="0"/>
              <a:t>If True, scale the data to interquartile range.</a:t>
            </a:r>
          </a:p>
          <a:p>
            <a:pPr marL="914400" lvl="2" indent="0">
              <a:buNone/>
            </a:pPr>
            <a:r>
              <a:rPr lang="en-US" sz="2400" i="1" smtClean="0"/>
              <a:t>quantile_range : tuple (q_min, q_max), default=(25.0,75.0)</a:t>
            </a:r>
          </a:p>
          <a:p>
            <a:pPr marL="914400" lvl="2" indent="0">
              <a:buNone/>
            </a:pPr>
            <a:r>
              <a:rPr lang="en-US" sz="2400" smtClean="0"/>
              <a:t>Quantile range used for calculations</a:t>
            </a:r>
          </a:p>
          <a:p>
            <a:pPr marL="914400" lvl="2" indent="0">
              <a:buNone/>
            </a:pPr>
            <a:r>
              <a:rPr lang="en-US" sz="2400" i="1" smtClean="0"/>
              <a:t>copy : bool, default=True</a:t>
            </a:r>
          </a:p>
          <a:p>
            <a:pPr marL="914400" lvl="2" indent="0">
              <a:buNone/>
            </a:pPr>
            <a:r>
              <a:rPr lang="en-US" sz="2400" smtClean="0"/>
              <a:t>If False, try to avoid a copy and do inplace scaling instead.</a:t>
            </a:r>
          </a:p>
          <a:p>
            <a:pPr marL="914400" lvl="2" indent="0">
              <a:buNone/>
            </a:pPr>
            <a:r>
              <a:rPr lang="en-US" sz="2400" i="1" smtClean="0"/>
              <a:t>unit_variance : bool, default=False</a:t>
            </a:r>
          </a:p>
          <a:p>
            <a:pPr marL="914400" lvl="2" indent="0">
              <a:buNone/>
            </a:pPr>
            <a:r>
              <a:rPr lang="en-US" sz="2400" smtClean="0"/>
              <a:t>If True, scale data so that normally distributed features have a variance of 1</a:t>
            </a:r>
          </a:p>
          <a:p>
            <a:pPr marL="914400" lvl="2" indent="0">
              <a:buNone/>
            </a:pPr>
            <a:endParaRPr lang="ru-RU" sz="2400" dirty="0"/>
          </a:p>
        </p:txBody>
      </p:sp>
      <p:pic>
        <p:nvPicPr>
          <p:cNvPr id="17410" name="Picture 2" descr="Создать мем &amp;quot;Список Спанч Боба (Список Спанч Боба, спанч боб, spongebob)&amp;quot; -  Картинки - Meme-arsenal.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4697" y="1555659"/>
            <a:ext cx="3063150" cy="1984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94896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sklearn.preprocessing.RobustScaler</a:t>
            </a:r>
            <a:endParaRPr lang="ru-RU" dirty="0"/>
          </a:p>
        </p:txBody>
      </p:sp>
      <p:pic>
        <p:nvPicPr>
          <p:cNvPr id="18434" name="Picture 2" descr="Баян «Романс» B9 55х100-II – купить в магазине МУЗЫКА"/>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203127" y="2865119"/>
            <a:ext cx="2705576" cy="2319065"/>
          </a:xfrm>
          <a:prstGeom prst="rect">
            <a:avLst/>
          </a:prstGeom>
          <a:noFill/>
          <a:extLst>
            <a:ext uri="{909E8E84-426E-40DD-AFC4-6F175D3DCCD1}">
              <a14:hiddenFill xmlns:a14="http://schemas.microsoft.com/office/drawing/2010/main">
                <a:solidFill>
                  <a:srgbClr val="FFFFFF"/>
                </a:solidFill>
              </a14:hiddenFill>
            </a:ext>
          </a:extLst>
        </p:spPr>
      </p:pic>
      <p:pic>
        <p:nvPicPr>
          <p:cNvPr id="4" name="Рисунок 3"/>
          <p:cNvPicPr>
            <a:picLocks noChangeAspect="1"/>
          </p:cNvPicPr>
          <p:nvPr/>
        </p:nvPicPr>
        <p:blipFill>
          <a:blip r:embed="rId3"/>
          <a:stretch>
            <a:fillRect/>
          </a:stretch>
        </p:blipFill>
        <p:spPr>
          <a:xfrm>
            <a:off x="664029" y="2958872"/>
            <a:ext cx="8053174" cy="1917927"/>
          </a:xfrm>
          <a:prstGeom prst="rect">
            <a:avLst/>
          </a:prstGeom>
        </p:spPr>
      </p:pic>
      <p:sp>
        <p:nvSpPr>
          <p:cNvPr id="5" name="TextBox 4"/>
          <p:cNvSpPr txBox="1"/>
          <p:nvPr/>
        </p:nvSpPr>
        <p:spPr>
          <a:xfrm>
            <a:off x="664029" y="1985516"/>
            <a:ext cx="4824549" cy="584775"/>
          </a:xfrm>
          <a:prstGeom prst="rect">
            <a:avLst/>
          </a:prstGeom>
          <a:noFill/>
        </p:spPr>
        <p:txBody>
          <a:bodyPr wrap="square" rtlCol="0">
            <a:spAutoFit/>
          </a:bodyPr>
          <a:lstStyle/>
          <a:p>
            <a:r>
              <a:rPr lang="en-US" sz="2400" dirty="0">
                <a:solidFill>
                  <a:schemeClr val="bg1"/>
                </a:solidFill>
              </a:rPr>
              <a:t>Methods</a:t>
            </a:r>
            <a:r>
              <a:rPr lang="en-US" sz="3200" dirty="0" smtClean="0">
                <a:solidFill>
                  <a:schemeClr val="bg1"/>
                </a:solidFill>
              </a:rPr>
              <a:t>:</a:t>
            </a:r>
            <a:endParaRPr lang="ru-RU" sz="2400" dirty="0">
              <a:solidFill>
                <a:schemeClr val="bg1"/>
              </a:solidFill>
            </a:endParaRPr>
          </a:p>
        </p:txBody>
      </p:sp>
    </p:spTree>
    <p:extLst>
      <p:ext uri="{BB962C8B-B14F-4D97-AF65-F5344CB8AC3E}">
        <p14:creationId xmlns:p14="http://schemas.microsoft.com/office/powerpoint/2010/main" val="25947744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Example</a:t>
            </a:r>
            <a:endParaRPr lang="ru-RU" dirty="0"/>
          </a:p>
        </p:txBody>
      </p:sp>
      <p:pic>
        <p:nvPicPr>
          <p:cNvPr id="5" name="Рисунок 4"/>
          <p:cNvPicPr>
            <a:picLocks noChangeAspect="1"/>
          </p:cNvPicPr>
          <p:nvPr/>
        </p:nvPicPr>
        <p:blipFill>
          <a:blip r:embed="rId2"/>
          <a:stretch>
            <a:fillRect/>
          </a:stretch>
        </p:blipFill>
        <p:spPr>
          <a:xfrm>
            <a:off x="2277292" y="1994262"/>
            <a:ext cx="7141028" cy="3570514"/>
          </a:xfrm>
          <a:prstGeom prst="rect">
            <a:avLst/>
          </a:prstGeom>
        </p:spPr>
      </p:pic>
    </p:spTree>
    <p:extLst>
      <p:ext uri="{BB962C8B-B14F-4D97-AF65-F5344CB8AC3E}">
        <p14:creationId xmlns:p14="http://schemas.microsoft.com/office/powerpoint/2010/main" val="9895512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sp>
        <p:nvSpPr>
          <p:cNvPr id="4" name="Прямоугольник 3"/>
          <p:cNvSpPr/>
          <p:nvPr/>
        </p:nvSpPr>
        <p:spPr>
          <a:xfrm>
            <a:off x="461554" y="469628"/>
            <a:ext cx="11268892" cy="60443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pic>
        <p:nvPicPr>
          <p:cNvPr id="19458" name="Picture 2" descr="https://miro.medium.com/max/2338/1*j70yEjkLyEwZWGWjszRQX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721" y="1488576"/>
            <a:ext cx="11134725" cy="4600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0725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Links</a:t>
            </a:r>
            <a:endParaRPr lang="ru-RU" dirty="0"/>
          </a:p>
        </p:txBody>
      </p:sp>
      <p:sp>
        <p:nvSpPr>
          <p:cNvPr id="3" name="Объект 2"/>
          <p:cNvSpPr>
            <a:spLocks noGrp="1"/>
          </p:cNvSpPr>
          <p:nvPr>
            <p:ph idx="1"/>
          </p:nvPr>
        </p:nvSpPr>
        <p:spPr/>
        <p:txBody>
          <a:bodyPr/>
          <a:lstStyle/>
          <a:p>
            <a:r>
              <a:rPr lang="en-US" dirty="0" smtClean="0">
                <a:hlinkClick r:id="rId2"/>
              </a:rPr>
              <a:t>https://scikit-learn.org/stable/modules/classes.html#module-sklearn.preprocessing</a:t>
            </a:r>
            <a:endParaRPr lang="en-US" dirty="0" smtClean="0"/>
          </a:p>
          <a:p>
            <a:r>
              <a:rPr lang="en-US" dirty="0" smtClean="0">
                <a:hlinkClick r:id="rId3"/>
              </a:rPr>
              <a:t>https://towardsdatascience.com/scale-standardize-or-normalize-with-scikit-learn-6ccc7d176a02</a:t>
            </a:r>
            <a:endParaRPr lang="en-US" dirty="0" smtClean="0"/>
          </a:p>
          <a:p>
            <a:pPr marL="0" indent="0">
              <a:buNone/>
            </a:pPr>
            <a:endParaRPr lang="ru-RU" dirty="0"/>
          </a:p>
        </p:txBody>
      </p:sp>
    </p:spTree>
    <p:extLst>
      <p:ext uri="{BB962C8B-B14F-4D97-AF65-F5344CB8AC3E}">
        <p14:creationId xmlns:p14="http://schemas.microsoft.com/office/powerpoint/2010/main" val="3458752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stretch>
            <a:fillRect/>
          </a:stretch>
        </p:blipFill>
        <p:spPr>
          <a:xfrm>
            <a:off x="955764" y="1456099"/>
            <a:ext cx="3891654" cy="4578941"/>
          </a:xfrm>
          <a:prstGeom prst="rect">
            <a:avLst/>
          </a:prstGeom>
        </p:spPr>
      </p:pic>
      <p:pic>
        <p:nvPicPr>
          <p:cNvPr id="6" name="Рисунок 5"/>
          <p:cNvPicPr>
            <a:picLocks noChangeAspect="1"/>
          </p:cNvPicPr>
          <p:nvPr/>
        </p:nvPicPr>
        <p:blipFill>
          <a:blip r:embed="rId3"/>
          <a:stretch>
            <a:fillRect/>
          </a:stretch>
        </p:blipFill>
        <p:spPr>
          <a:xfrm>
            <a:off x="7235462" y="1456099"/>
            <a:ext cx="3672549" cy="2750141"/>
          </a:xfrm>
          <a:prstGeom prst="rect">
            <a:avLst/>
          </a:prstGeom>
        </p:spPr>
      </p:pic>
      <p:sp>
        <p:nvSpPr>
          <p:cNvPr id="7" name="TextBox 6"/>
          <p:cNvSpPr txBox="1"/>
          <p:nvPr/>
        </p:nvSpPr>
        <p:spPr>
          <a:xfrm>
            <a:off x="1942012" y="357051"/>
            <a:ext cx="2180405" cy="769441"/>
          </a:xfrm>
          <a:prstGeom prst="rect">
            <a:avLst/>
          </a:prstGeom>
          <a:noFill/>
        </p:spPr>
        <p:txBody>
          <a:bodyPr wrap="none" rtlCol="0">
            <a:spAutoFit/>
          </a:bodyPr>
          <a:lstStyle/>
          <a:p>
            <a:r>
              <a:rPr lang="en-US" sz="4400" dirty="0" smtClean="0">
                <a:solidFill>
                  <a:schemeClr val="bg1"/>
                </a:solidFill>
              </a:rPr>
              <a:t>Classes</a:t>
            </a:r>
            <a:endParaRPr lang="ru-RU" sz="4400" dirty="0">
              <a:solidFill>
                <a:schemeClr val="bg1"/>
              </a:solidFill>
            </a:endParaRPr>
          </a:p>
        </p:txBody>
      </p:sp>
      <p:sp>
        <p:nvSpPr>
          <p:cNvPr id="8" name="TextBox 7"/>
          <p:cNvSpPr txBox="1"/>
          <p:nvPr/>
        </p:nvSpPr>
        <p:spPr>
          <a:xfrm>
            <a:off x="7878315" y="410845"/>
            <a:ext cx="2653290" cy="769441"/>
          </a:xfrm>
          <a:prstGeom prst="rect">
            <a:avLst/>
          </a:prstGeom>
          <a:noFill/>
        </p:spPr>
        <p:txBody>
          <a:bodyPr wrap="none" rtlCol="0">
            <a:spAutoFit/>
          </a:bodyPr>
          <a:lstStyle/>
          <a:p>
            <a:r>
              <a:rPr lang="en-US" sz="4400" dirty="0" smtClean="0">
                <a:solidFill>
                  <a:schemeClr val="bg1"/>
                </a:solidFill>
              </a:rPr>
              <a:t>Functions</a:t>
            </a:r>
            <a:endParaRPr lang="ru-RU" sz="4400" dirty="0">
              <a:solidFill>
                <a:schemeClr val="bg1"/>
              </a:solidFill>
            </a:endParaRPr>
          </a:p>
        </p:txBody>
      </p:sp>
    </p:spTree>
    <p:extLst>
      <p:ext uri="{BB962C8B-B14F-4D97-AF65-F5344CB8AC3E}">
        <p14:creationId xmlns:p14="http://schemas.microsoft.com/office/powerpoint/2010/main" val="24522399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112743" y="687977"/>
            <a:ext cx="9696027" cy="5323523"/>
          </a:xfrm>
          <a:prstGeom prst="rect">
            <a:avLst/>
          </a:prstGeom>
        </p:spPr>
      </p:pic>
    </p:spTree>
    <p:extLst>
      <p:ext uri="{BB962C8B-B14F-4D97-AF65-F5344CB8AC3E}">
        <p14:creationId xmlns:p14="http://schemas.microsoft.com/office/powerpoint/2010/main" val="3162885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stretch>
            <a:fillRect/>
          </a:stretch>
        </p:blipFill>
        <p:spPr>
          <a:xfrm>
            <a:off x="955764" y="1456099"/>
            <a:ext cx="3891654" cy="4578941"/>
          </a:xfrm>
          <a:prstGeom prst="rect">
            <a:avLst/>
          </a:prstGeom>
        </p:spPr>
      </p:pic>
      <p:pic>
        <p:nvPicPr>
          <p:cNvPr id="6" name="Рисунок 5"/>
          <p:cNvPicPr>
            <a:picLocks noChangeAspect="1"/>
          </p:cNvPicPr>
          <p:nvPr/>
        </p:nvPicPr>
        <p:blipFill>
          <a:blip r:embed="rId3"/>
          <a:stretch>
            <a:fillRect/>
          </a:stretch>
        </p:blipFill>
        <p:spPr>
          <a:xfrm>
            <a:off x="7235462" y="1456099"/>
            <a:ext cx="3672549" cy="2750141"/>
          </a:xfrm>
          <a:prstGeom prst="rect">
            <a:avLst/>
          </a:prstGeom>
        </p:spPr>
      </p:pic>
      <p:sp>
        <p:nvSpPr>
          <p:cNvPr id="7" name="TextBox 6"/>
          <p:cNvSpPr txBox="1"/>
          <p:nvPr/>
        </p:nvSpPr>
        <p:spPr>
          <a:xfrm>
            <a:off x="1942012" y="357051"/>
            <a:ext cx="2180405" cy="769441"/>
          </a:xfrm>
          <a:prstGeom prst="rect">
            <a:avLst/>
          </a:prstGeom>
          <a:noFill/>
        </p:spPr>
        <p:txBody>
          <a:bodyPr wrap="none" rtlCol="0">
            <a:spAutoFit/>
          </a:bodyPr>
          <a:lstStyle/>
          <a:p>
            <a:r>
              <a:rPr lang="en-US" sz="4400" dirty="0" smtClean="0">
                <a:solidFill>
                  <a:schemeClr val="bg1"/>
                </a:solidFill>
              </a:rPr>
              <a:t>Classes</a:t>
            </a:r>
            <a:endParaRPr lang="ru-RU" sz="4400" dirty="0">
              <a:solidFill>
                <a:schemeClr val="bg1"/>
              </a:solidFill>
            </a:endParaRPr>
          </a:p>
        </p:txBody>
      </p:sp>
      <p:sp>
        <p:nvSpPr>
          <p:cNvPr id="8" name="TextBox 7"/>
          <p:cNvSpPr txBox="1"/>
          <p:nvPr/>
        </p:nvSpPr>
        <p:spPr>
          <a:xfrm>
            <a:off x="7878315" y="410845"/>
            <a:ext cx="2653290" cy="769441"/>
          </a:xfrm>
          <a:prstGeom prst="rect">
            <a:avLst/>
          </a:prstGeom>
          <a:noFill/>
        </p:spPr>
        <p:txBody>
          <a:bodyPr wrap="none" rtlCol="0">
            <a:spAutoFit/>
          </a:bodyPr>
          <a:lstStyle/>
          <a:p>
            <a:r>
              <a:rPr lang="en-US" sz="4400" dirty="0" smtClean="0">
                <a:solidFill>
                  <a:schemeClr val="bg1"/>
                </a:solidFill>
              </a:rPr>
              <a:t>Functions</a:t>
            </a:r>
            <a:endParaRPr lang="ru-RU" sz="4400" dirty="0">
              <a:solidFill>
                <a:schemeClr val="bg1"/>
              </a:solidFill>
            </a:endParaRPr>
          </a:p>
        </p:txBody>
      </p:sp>
      <p:pic>
        <p:nvPicPr>
          <p:cNvPr id="3074" name="Picture 2" descr="вам чай кофе с сахаром или с маими моими слезами | База мемов"/>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0640" y="3838471"/>
            <a:ext cx="4110447" cy="2688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908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Keep calm and carry on!</a:t>
            </a:r>
            <a:endParaRPr lang="ru-RU" dirty="0"/>
          </a:p>
        </p:txBody>
      </p:sp>
      <p:sp>
        <p:nvSpPr>
          <p:cNvPr id="3" name="Объект 2"/>
          <p:cNvSpPr>
            <a:spLocks noGrp="1"/>
          </p:cNvSpPr>
          <p:nvPr>
            <p:ph idx="1"/>
          </p:nvPr>
        </p:nvSpPr>
        <p:spPr/>
        <p:txBody>
          <a:bodyPr/>
          <a:lstStyle/>
          <a:p>
            <a:r>
              <a:rPr lang="en-US" dirty="0" err="1" smtClean="0"/>
              <a:t>preprocessing.binarizer</a:t>
            </a:r>
            <a:r>
              <a:rPr lang="en-US" dirty="0" smtClean="0"/>
              <a:t>(…): </a:t>
            </a:r>
          </a:p>
          <a:p>
            <a:pPr marL="457200" lvl="2" indent="0">
              <a:spcBef>
                <a:spcPts val="1000"/>
              </a:spcBef>
              <a:buNone/>
            </a:pPr>
            <a:r>
              <a:rPr lang="en-US" dirty="0" smtClean="0"/>
              <a:t>[*a lot of data*] -&gt; [0, 1, 1, 1, 0, 0,1 ,0, … , 1, 0, 0, 1]</a:t>
            </a:r>
            <a:endParaRPr lang="en-US" dirty="0"/>
          </a:p>
          <a:p>
            <a:r>
              <a:rPr lang="en-US" dirty="0" err="1" smtClean="0"/>
              <a:t>preprocessing.FunctionTransformer</a:t>
            </a:r>
            <a:r>
              <a:rPr lang="en-US" dirty="0" smtClean="0"/>
              <a:t>(…):</a:t>
            </a:r>
          </a:p>
          <a:p>
            <a:pPr marL="457200" lvl="1" indent="0">
              <a:buNone/>
            </a:pPr>
            <a:r>
              <a:rPr lang="en-US" dirty="0" smtClean="0"/>
              <a:t>f(x), [1,2,3] -&gt; [f(1), f(2), f(3)]</a:t>
            </a:r>
            <a:endParaRPr lang="en-US" dirty="0"/>
          </a:p>
          <a:p>
            <a:r>
              <a:rPr lang="en-US" dirty="0" err="1" smtClean="0"/>
              <a:t>preprocessing.KBinsDiscretisezer</a:t>
            </a:r>
            <a:r>
              <a:rPr lang="en-US" dirty="0" smtClean="0"/>
              <a:t>(…):</a:t>
            </a:r>
            <a:endParaRPr lang="en-US" dirty="0"/>
          </a:p>
          <a:p>
            <a:pPr marL="457200" lvl="1" indent="0">
              <a:buNone/>
            </a:pPr>
            <a:r>
              <a:rPr lang="en-US" dirty="0" smtClean="0"/>
              <a:t>[1;9] -&gt; [</a:t>
            </a:r>
            <a:r>
              <a:rPr lang="ru-RU" dirty="0" smtClean="0">
                <a:solidFill>
                  <a:schemeClr val="accent5">
                    <a:lumMod val="60000"/>
                    <a:lumOff val="40000"/>
                  </a:schemeClr>
                </a:solidFill>
              </a:rPr>
              <a:t>2</a:t>
            </a:r>
            <a:r>
              <a:rPr lang="en-US" dirty="0" smtClean="0">
                <a:solidFill>
                  <a:schemeClr val="accent5">
                    <a:lumMod val="60000"/>
                    <a:lumOff val="40000"/>
                  </a:schemeClr>
                </a:solidFill>
              </a:rPr>
              <a:t>,2,2</a:t>
            </a:r>
            <a:r>
              <a:rPr lang="en-US" dirty="0" smtClean="0"/>
              <a:t>,</a:t>
            </a:r>
            <a:r>
              <a:rPr lang="en-US" dirty="0" smtClean="0">
                <a:solidFill>
                  <a:schemeClr val="accent4"/>
                </a:solidFill>
              </a:rPr>
              <a:t>5,5,5,5</a:t>
            </a:r>
            <a:r>
              <a:rPr lang="en-US" dirty="0"/>
              <a:t>,</a:t>
            </a:r>
            <a:r>
              <a:rPr lang="en-US" dirty="0" smtClean="0">
                <a:solidFill>
                  <a:srgbClr val="FF5D5D"/>
                </a:solidFill>
              </a:rPr>
              <a:t>9,9</a:t>
            </a:r>
            <a:r>
              <a:rPr lang="en-US" dirty="0" smtClean="0"/>
              <a:t>]</a:t>
            </a:r>
          </a:p>
          <a:p>
            <a:pPr marL="0" indent="0">
              <a:buNone/>
            </a:pPr>
            <a:r>
              <a:rPr lang="en-US" dirty="0"/>
              <a:t>e</a:t>
            </a:r>
            <a:r>
              <a:rPr lang="en-US" dirty="0" smtClean="0"/>
              <a:t>tc.</a:t>
            </a:r>
          </a:p>
        </p:txBody>
      </p:sp>
      <p:pic>
        <p:nvPicPr>
          <p:cNvPr id="4109" name="Picture 13" descr="Awesome Smiley Face Sticker - Epic LOL Emoticon - Internet Meme Car or  Laptop... 5060469422367 | eB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3850" y="1690688"/>
            <a:ext cx="2780211" cy="2780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531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2516142"/>
            <a:ext cx="10515600" cy="1325563"/>
          </a:xfrm>
        </p:spPr>
        <p:txBody>
          <a:bodyPr/>
          <a:lstStyle/>
          <a:p>
            <a:pPr algn="ctr"/>
            <a:r>
              <a:rPr lang="en-US" dirty="0" err="1" smtClean="0"/>
              <a:t>MaxAbsScaler</a:t>
            </a:r>
            <a:endParaRPr lang="ru-RU" dirty="0"/>
          </a:p>
        </p:txBody>
      </p:sp>
    </p:spTree>
    <p:extLst>
      <p:ext uri="{BB962C8B-B14F-4D97-AF65-F5344CB8AC3E}">
        <p14:creationId xmlns:p14="http://schemas.microsoft.com/office/powerpoint/2010/main" val="1529992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preprocessing.MaxAbsScaler</a:t>
            </a:r>
            <a:endParaRPr lang="ru-RU" dirty="0"/>
          </a:p>
        </p:txBody>
      </p:sp>
      <p:sp>
        <p:nvSpPr>
          <p:cNvPr id="3" name="Объект 2"/>
          <p:cNvSpPr>
            <a:spLocks noGrp="1"/>
          </p:cNvSpPr>
          <p:nvPr>
            <p:ph idx="1"/>
          </p:nvPr>
        </p:nvSpPr>
        <p:spPr>
          <a:xfrm>
            <a:off x="838201" y="1816917"/>
            <a:ext cx="6416039" cy="4351338"/>
          </a:xfrm>
        </p:spPr>
        <p:txBody>
          <a:bodyPr>
            <a:normAutofit fontScale="92500" lnSpcReduction="10000"/>
          </a:bodyPr>
          <a:lstStyle/>
          <a:p>
            <a:r>
              <a:rPr lang="en-US" dirty="0" smtClean="0"/>
              <a:t>Scale each feature by its maximum absolute value</a:t>
            </a:r>
          </a:p>
          <a:p>
            <a:pPr marL="0" indent="0">
              <a:buNone/>
            </a:pPr>
            <a:r>
              <a:rPr lang="en-US" dirty="0"/>
              <a:t>It does not shift/center the data, and thus does not destroy any sparsity</a:t>
            </a:r>
            <a:r>
              <a:rPr lang="en-US" dirty="0" smtClean="0"/>
              <a:t>.</a:t>
            </a:r>
          </a:p>
          <a:p>
            <a:pPr marL="0" indent="0">
              <a:buNone/>
            </a:pPr>
            <a:r>
              <a:rPr lang="en-US" dirty="0" smtClean="0"/>
              <a:t>	</a:t>
            </a:r>
          </a:p>
          <a:p>
            <a:pPr marL="0" indent="0">
              <a:buNone/>
            </a:pPr>
            <a:r>
              <a:rPr lang="en-US" dirty="0" smtClean="0"/>
              <a:t>It’s not useful for data visualization, but for other purposes, e.g. if we have all numeric values and the biggest value means 100%, then every value gets normalized and shows its percent out of 100.</a:t>
            </a:r>
          </a:p>
          <a:p>
            <a:pPr marL="0" indent="0">
              <a:buNone/>
            </a:pPr>
            <a:r>
              <a:rPr lang="en-US" dirty="0"/>
              <a:t>	</a:t>
            </a:r>
            <a:endParaRPr lang="ru-RU" dirty="0"/>
          </a:p>
        </p:txBody>
      </p:sp>
      <p:pic>
        <p:nvPicPr>
          <p:cNvPr id="8194" name="Picture 2" descr="Нестандартный юмор с просторов сети (30 фото) » Триникси"/>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1735" y="1930129"/>
            <a:ext cx="4235320" cy="3302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0400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Объект 9"/>
          <p:cNvPicPr>
            <a:picLocks noGrp="1" noChangeAspect="1"/>
          </p:cNvPicPr>
          <p:nvPr>
            <p:ph idx="1"/>
          </p:nvPr>
        </p:nvPicPr>
        <p:blipFill>
          <a:blip r:embed="rId2"/>
          <a:stretch>
            <a:fillRect/>
          </a:stretch>
        </p:blipFill>
        <p:spPr>
          <a:xfrm>
            <a:off x="399128" y="2488472"/>
            <a:ext cx="4048125" cy="2162175"/>
          </a:xfrm>
          <a:prstGeom prst="rect">
            <a:avLst/>
          </a:prstGeom>
        </p:spPr>
      </p:pic>
      <p:sp>
        <p:nvSpPr>
          <p:cNvPr id="4" name="AutoShape 2" descr="data:image/svg+xml;charset=utf-8,%3Csvg%20xmlns%3D%22http%3A%2F%2Fwww.w3.org%2F2000%2Fsvg%22%20font-size%3D%2216%22%20text-anchor%3D%22middle%22%20fill%3D%22currentColor%22%20width%3D%2284.44909033928906px%22%20height%3D%2248px%22%20viewBox%3D%220%200%2084.44909033928906%2048%22%3E%3Ctext%20x%3D%222.66875%22%20y%3D%228%22%20transform%3D%22scale(1.316074%2C%203)%22%20dy%3D%220.25em%22%3E(%3C%2Ftext%3E%3Ctext%20x%3D%2217.424545%22%20y%3D%228%22%20dy%3D%220.25em%22%3E1%3C%2Ftext%3E%3Ctext%20x%3D%2238.224545%22%20y%3D%228%22%20dy%3D%220.25em%22%3E5%3C%2Ftext%3E%3Ctext%20x%3D%2263.024545%22%20y%3D%228%22%20dy%3D%220.25em%22%3E12%3C%2Ftext%3E%3Ctext%20x%3D%2217.424545%22%20y%3D%2224%22%20dy%3D%220.25em%22%3E4%3C%2Ftext%3E%3Ctext%20x%3D%2238.224545%22%20y%3D%2224%22%20dy%3D%220.25em%22%3E3%3C%2Ftext%3E%3Ctext%20x%3D%2263.024545%22%20y%3D%2224%22%20dy%3D%220.25em%22%3E2%3C%2Ftext%3E%3Ctext%20x%3D%2217.424545%22%20y%3D%2240%22%20dy%3D%220.25em%22%3E6%3C%2Ftext%3E%3Ctext%20x%3D%2238.224545%22%20y%3D%2240%22%20dy%3D%220.25em%22%3E7%3C%2Ftext%3E%3Ctext%20x%3D%2263.024545%22%20y%3D%2240%22%20dy%3D%220.25em%22%3E4%3C%2Ftext%3E%3Ctext%20x%3D%2261.498682%22%20y%3D%228%22%20transform%3D%22scale(1.316074%2C%203)%22%20dy%3D%220.25em%22%3E)%3C%2Ftext%3E%3C%2Fsvg%3E"/>
          <p:cNvSpPr>
            <a:spLocks noChangeAspect="1" noChangeArrowheads="1"/>
          </p:cNvSpPr>
          <p:nvPr/>
        </p:nvSpPr>
        <p:spPr bwMode="auto">
          <a:xfrm>
            <a:off x="1958249" y="1388246"/>
            <a:ext cx="2012860" cy="201286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data:image/svg+xml;charset=utf-8,%3Csvg%20xmlns%3D%22http%3A%2F%2Fwww.w3.org%2F2000%2Fsvg%22%20font-size%3D%2216%22%20text-anchor%3D%22middle%22%20fill%3D%22currentColor%22%20width%3D%2284.44909033928906px%22%20height%3D%2248px%22%20viewBox%3D%220%200%2084.44909033928906%2048%22%3E%3Ctext%20x%3D%222.66875%22%20y%3D%228%22%20transform%3D%22scale(1.316074%2C%203)%22%20dy%3D%220.25em%22%3E(%3C%2Ftext%3E%3Ctext%20x%3D%2217.424545%22%20y%3D%228%22%20dy%3D%220.25em%22%3E1%3C%2Ftext%3E%3Ctext%20x%3D%2238.224545%22%20y%3D%228%22%20dy%3D%220.25em%22%3E5%3C%2Ftext%3E%3Ctext%20x%3D%2263.024545%22%20y%3D%228%22%20dy%3D%220.25em%22%3E12%3C%2Ftext%3E%3Ctext%20x%3D%2217.424545%22%20y%3D%2224%22%20dy%3D%220.25em%22%3E4%3C%2Ftext%3E%3Ctext%20x%3D%2238.224545%22%20y%3D%2224%22%20dy%3D%220.25em%22%3E3%3C%2Ftext%3E%3Ctext%20x%3D%2263.024545%22%20y%3D%2224%22%20dy%3D%220.25em%22%3E2%3C%2Ftext%3E%3Ctext%20x%3D%2217.424545%22%20y%3D%2240%22%20dy%3D%220.25em%22%3E6%3C%2Ftext%3E%3Ctext%20x%3D%2238.224545%22%20y%3D%2240%22%20dy%3D%220.25em%22%3E7%3C%2Ftext%3E%3Ctext%20x%3D%2263.024545%22%20y%3D%2240%22%20dy%3D%220.25em%22%3E4%3C%2Ftext%3E%3Ctext%20x%3D%2261.498682%22%20y%3D%228%22%20transform%3D%22scale(1.316074%2C%203)%22%20dy%3D%220.25em%22%3E)%3C%2Ftext%3E%3C%2Fsvg%3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1" name="TextBox 10"/>
          <p:cNvSpPr txBox="1"/>
          <p:nvPr/>
        </p:nvSpPr>
        <p:spPr>
          <a:xfrm>
            <a:off x="4717619" y="3030950"/>
            <a:ext cx="2826415" cy="1077218"/>
          </a:xfrm>
          <a:prstGeom prst="rect">
            <a:avLst/>
          </a:prstGeom>
          <a:noFill/>
        </p:spPr>
        <p:txBody>
          <a:bodyPr wrap="none" rtlCol="0">
            <a:spAutoFit/>
          </a:bodyPr>
          <a:lstStyle/>
          <a:p>
            <a:r>
              <a:rPr lang="en-US" sz="3200" dirty="0" smtClean="0">
                <a:solidFill>
                  <a:schemeClr val="bg1"/>
                </a:solidFill>
              </a:rPr>
              <a:t>------------&gt;</a:t>
            </a:r>
          </a:p>
          <a:p>
            <a:r>
              <a:rPr lang="en-US" sz="3200" dirty="0" err="1" smtClean="0">
                <a:solidFill>
                  <a:schemeClr val="bg1"/>
                </a:solidFill>
              </a:rPr>
              <a:t>MaxAbsScaler</a:t>
            </a:r>
            <a:endParaRPr lang="ru-RU" sz="3200" dirty="0">
              <a:solidFill>
                <a:schemeClr val="bg1"/>
              </a:solidFill>
            </a:endParaRPr>
          </a:p>
        </p:txBody>
      </p:sp>
      <p:pic>
        <p:nvPicPr>
          <p:cNvPr id="12" name="Рисунок 11"/>
          <p:cNvPicPr>
            <a:picLocks noChangeAspect="1"/>
          </p:cNvPicPr>
          <p:nvPr/>
        </p:nvPicPr>
        <p:blipFill>
          <a:blip r:embed="rId3"/>
          <a:stretch>
            <a:fillRect/>
          </a:stretch>
        </p:blipFill>
        <p:spPr>
          <a:xfrm>
            <a:off x="7749812" y="1878873"/>
            <a:ext cx="3676650" cy="3381375"/>
          </a:xfrm>
          <a:prstGeom prst="rect">
            <a:avLst/>
          </a:prstGeom>
        </p:spPr>
      </p:pic>
      <p:sp>
        <p:nvSpPr>
          <p:cNvPr id="13" name="TextBox 12"/>
          <p:cNvSpPr txBox="1"/>
          <p:nvPr/>
        </p:nvSpPr>
        <p:spPr>
          <a:xfrm>
            <a:off x="2964679" y="484190"/>
            <a:ext cx="7106194" cy="707886"/>
          </a:xfrm>
          <a:prstGeom prst="rect">
            <a:avLst/>
          </a:prstGeom>
          <a:noFill/>
        </p:spPr>
        <p:txBody>
          <a:bodyPr wrap="square" rtlCol="0">
            <a:spAutoFit/>
          </a:bodyPr>
          <a:lstStyle/>
          <a:p>
            <a:r>
              <a:rPr lang="en-US" sz="4000" dirty="0" smtClean="0">
                <a:solidFill>
                  <a:schemeClr val="bg1"/>
                </a:solidFill>
              </a:rPr>
              <a:t>Suppose we have a matrix</a:t>
            </a:r>
            <a:endParaRPr lang="ru-RU" sz="4000" dirty="0">
              <a:solidFill>
                <a:schemeClr val="bg1"/>
              </a:solidFill>
            </a:endParaRPr>
          </a:p>
        </p:txBody>
      </p:sp>
    </p:spTree>
    <p:extLst>
      <p:ext uri="{BB962C8B-B14F-4D97-AF65-F5344CB8AC3E}">
        <p14:creationId xmlns:p14="http://schemas.microsoft.com/office/powerpoint/2010/main" val="1917405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preprocessing.MaxAbsScaler</a:t>
            </a:r>
            <a:endParaRPr lang="ru-RU" dirty="0"/>
          </a:p>
        </p:txBody>
      </p:sp>
      <p:sp>
        <p:nvSpPr>
          <p:cNvPr id="3" name="Объект 2"/>
          <p:cNvSpPr>
            <a:spLocks noGrp="1"/>
          </p:cNvSpPr>
          <p:nvPr>
            <p:ph idx="1"/>
          </p:nvPr>
        </p:nvSpPr>
        <p:spPr/>
        <p:txBody>
          <a:bodyPr/>
          <a:lstStyle/>
          <a:p>
            <a:pPr marL="0" indent="0">
              <a:buNone/>
            </a:pPr>
            <a:r>
              <a:rPr lang="en-US" dirty="0" smtClean="0"/>
              <a:t>Parameters:</a:t>
            </a:r>
          </a:p>
          <a:p>
            <a:pPr marL="0" indent="0">
              <a:buNone/>
            </a:pPr>
            <a:r>
              <a:rPr lang="en-US" dirty="0"/>
              <a:t>	</a:t>
            </a:r>
            <a:endParaRPr lang="ru-RU" dirty="0"/>
          </a:p>
        </p:txBody>
      </p:sp>
      <p:sp>
        <p:nvSpPr>
          <p:cNvPr id="5" name="Rectangle 2"/>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1" i="0" u="none" strike="noStrike" cap="none" normalizeH="0" baseline="0" smtClean="0">
                <a:ln>
                  <a:noFill/>
                </a:ln>
                <a:solidFill>
                  <a:srgbClr val="212529"/>
                </a:solidFill>
                <a:effectLst/>
                <a:latin typeface="-apple-system"/>
              </a:rPr>
              <a:t>copy</a:t>
            </a:r>
            <a:r>
              <a:rPr kumimoji="0" lang="ru-RU" altLang="ru-RU" sz="1200" b="1" i="1" u="none" strike="noStrike" cap="none" normalizeH="0" baseline="0" smtClean="0">
                <a:ln>
                  <a:noFill/>
                </a:ln>
                <a:solidFill>
                  <a:srgbClr val="212529"/>
                </a:solidFill>
                <a:effectLst/>
                <a:latin typeface="-apple-system"/>
              </a:rPr>
              <a:t>bool, default=True</a:t>
            </a:r>
            <a:endParaRPr kumimoji="0" lang="ru-RU" altLang="ru-RU" sz="1200" b="1" i="0" u="none" strike="noStrike" cap="none" normalizeH="0" baseline="0" smtClean="0">
              <a:ln>
                <a:noFill/>
              </a:ln>
              <a:solidFill>
                <a:srgbClr val="212529"/>
              </a:solidFill>
              <a:effectLst/>
              <a:latin typeface="-apple-system"/>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smtClean="0">
                <a:ln>
                  <a:noFill/>
                </a:ln>
                <a:solidFill>
                  <a:srgbClr val="212529"/>
                </a:solidFill>
                <a:effectLst/>
                <a:latin typeface="-apple-system"/>
              </a:rPr>
              <a:t>Set to False to perform inplace scaling and avoid a copy (if the input is already a numpy array).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smtClean="0">
              <a:ln>
                <a:noFill/>
              </a:ln>
              <a:solidFill>
                <a:schemeClr val="tx1"/>
              </a:solidFill>
              <a:effectLst/>
              <a:latin typeface="Arial" panose="020B0604020202020204" pitchFamily="34" charset="0"/>
            </a:endParaRPr>
          </a:p>
        </p:txBody>
      </p:sp>
      <p:sp>
        <p:nvSpPr>
          <p:cNvPr id="6" name="Прямоугольник 5"/>
          <p:cNvSpPr/>
          <p:nvPr/>
        </p:nvSpPr>
        <p:spPr>
          <a:xfrm>
            <a:off x="1436913" y="2375152"/>
            <a:ext cx="9231087" cy="1384995"/>
          </a:xfrm>
          <a:prstGeom prst="rect">
            <a:avLst/>
          </a:prstGeom>
        </p:spPr>
        <p:txBody>
          <a:bodyPr wrap="square">
            <a:spAutoFit/>
          </a:bodyPr>
          <a:lstStyle/>
          <a:p>
            <a:r>
              <a:rPr lang="en-US" sz="2800" i="1" dirty="0" smtClean="0">
                <a:solidFill>
                  <a:schemeClr val="bg1"/>
                </a:solidFill>
              </a:rPr>
              <a:t>copy</a:t>
            </a:r>
            <a:r>
              <a:rPr lang="en-US" sz="2800" i="1" dirty="0">
                <a:solidFill>
                  <a:schemeClr val="bg1"/>
                </a:solidFill>
              </a:rPr>
              <a:t> </a:t>
            </a:r>
            <a:r>
              <a:rPr lang="en-US" sz="2800" i="1" dirty="0" smtClean="0">
                <a:solidFill>
                  <a:schemeClr val="bg1"/>
                </a:solidFill>
              </a:rPr>
              <a:t>: bool, default=True</a:t>
            </a:r>
          </a:p>
          <a:p>
            <a:r>
              <a:rPr lang="en-US" sz="2800" dirty="0" smtClean="0">
                <a:solidFill>
                  <a:schemeClr val="bg1"/>
                </a:solidFill>
              </a:rPr>
              <a:t>	Set to False to perform </a:t>
            </a:r>
            <a:r>
              <a:rPr lang="en-US" sz="2800" dirty="0" err="1" smtClean="0">
                <a:solidFill>
                  <a:schemeClr val="bg1"/>
                </a:solidFill>
              </a:rPr>
              <a:t>inplace</a:t>
            </a:r>
            <a:r>
              <a:rPr lang="en-US" sz="2800" dirty="0" smtClean="0">
                <a:solidFill>
                  <a:schemeClr val="bg1"/>
                </a:solidFill>
              </a:rPr>
              <a:t> scaling and avoid 	a copy (if the input is already a </a:t>
            </a:r>
            <a:r>
              <a:rPr lang="en-US" sz="2800" dirty="0" err="1" smtClean="0">
                <a:solidFill>
                  <a:schemeClr val="bg1"/>
                </a:solidFill>
              </a:rPr>
              <a:t>numpy</a:t>
            </a:r>
            <a:r>
              <a:rPr lang="en-US" sz="2800" dirty="0" smtClean="0">
                <a:solidFill>
                  <a:schemeClr val="bg1"/>
                </a:solidFill>
              </a:rPr>
              <a:t> array).</a:t>
            </a:r>
            <a:endParaRPr lang="ru-RU" sz="2800" dirty="0">
              <a:solidFill>
                <a:schemeClr val="bg1"/>
              </a:solidFill>
            </a:endParaRPr>
          </a:p>
        </p:txBody>
      </p:sp>
      <p:sp>
        <p:nvSpPr>
          <p:cNvPr id="7" name="TextBox 6"/>
          <p:cNvSpPr txBox="1"/>
          <p:nvPr/>
        </p:nvSpPr>
        <p:spPr>
          <a:xfrm>
            <a:off x="838200" y="4593380"/>
            <a:ext cx="7236823" cy="523220"/>
          </a:xfrm>
          <a:prstGeom prst="rect">
            <a:avLst/>
          </a:prstGeom>
          <a:noFill/>
        </p:spPr>
        <p:txBody>
          <a:bodyPr wrap="square" rtlCol="0">
            <a:spAutoFit/>
          </a:bodyPr>
          <a:lstStyle/>
          <a:p>
            <a:r>
              <a:rPr lang="en-US" sz="2800" dirty="0" err="1" smtClean="0">
                <a:solidFill>
                  <a:schemeClr val="bg1"/>
                </a:solidFill>
              </a:rPr>
              <a:t>NaNs</a:t>
            </a:r>
            <a:r>
              <a:rPr lang="en-US" sz="2800" dirty="0" smtClean="0">
                <a:solidFill>
                  <a:schemeClr val="bg1"/>
                </a:solidFill>
              </a:rPr>
              <a:t> are treated as missing values</a:t>
            </a:r>
            <a:endParaRPr lang="ru-RU" sz="2800" dirty="0">
              <a:solidFill>
                <a:schemeClr val="bg1"/>
              </a:solidFill>
            </a:endParaRPr>
          </a:p>
        </p:txBody>
      </p:sp>
    </p:spTree>
    <p:extLst>
      <p:ext uri="{BB962C8B-B14F-4D97-AF65-F5344CB8AC3E}">
        <p14:creationId xmlns:p14="http://schemas.microsoft.com/office/powerpoint/2010/main" val="100244694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Другая 1">
      <a:majorFont>
        <a:latin typeface="Bahnschrift SemiLight"/>
        <a:ea typeface=""/>
        <a:cs typeface=""/>
      </a:majorFont>
      <a:minorFont>
        <a:latin typeface="Bahnschrift SemiLight"/>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TotalTime>
  <Words>370</Words>
  <Application>Microsoft Office PowerPoint</Application>
  <PresentationFormat>Широкоэкранный</PresentationFormat>
  <Paragraphs>100</Paragraphs>
  <Slides>30</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30</vt:i4>
      </vt:variant>
    </vt:vector>
  </HeadingPairs>
  <TitlesOfParts>
    <vt:vector size="34" baseType="lpstr">
      <vt:lpstr>-apple-system</vt:lpstr>
      <vt:lpstr>Arial</vt:lpstr>
      <vt:lpstr>Bahnschrift SemiLight</vt:lpstr>
      <vt:lpstr>Тема Office</vt:lpstr>
      <vt:lpstr>Модуль sklearn.preprocessing: возможности, классы (численные признаки)</vt:lpstr>
      <vt:lpstr>What the sklearn.preprocessing module stands for?</vt:lpstr>
      <vt:lpstr>Презентация PowerPoint</vt:lpstr>
      <vt:lpstr>Презентация PowerPoint</vt:lpstr>
      <vt:lpstr>Keep calm and carry on!</vt:lpstr>
      <vt:lpstr>MaxAbsScaler</vt:lpstr>
      <vt:lpstr>preprocessing.MaxAbsScaler</vt:lpstr>
      <vt:lpstr>Презентация PowerPoint</vt:lpstr>
      <vt:lpstr>preprocessing.MaxAbsScaler</vt:lpstr>
      <vt:lpstr>preprocessing.MaxAbsScaler</vt:lpstr>
      <vt:lpstr>Example</vt:lpstr>
      <vt:lpstr>Discretisation in sklearn.preprocessing </vt:lpstr>
      <vt:lpstr>What is discretization?</vt:lpstr>
      <vt:lpstr>Презентация PowerPoint</vt:lpstr>
      <vt:lpstr>Discretisation in sklearn.preprocessing </vt:lpstr>
      <vt:lpstr>class sklearn.preprocessing.Binarizer</vt:lpstr>
      <vt:lpstr>Methods:</vt:lpstr>
      <vt:lpstr>Example</vt:lpstr>
      <vt:lpstr>sklearn.preprocessing.KBinsDiscretizer</vt:lpstr>
      <vt:lpstr>sklearn.preprocessing.KBinsDiscretizer</vt:lpstr>
      <vt:lpstr>sklearn.preprocessing.KBinsDiscretizer</vt:lpstr>
      <vt:lpstr>Example</vt:lpstr>
      <vt:lpstr>RobustScaler</vt:lpstr>
      <vt:lpstr>sklearn.preprocessing.RobustScaler</vt:lpstr>
      <vt:lpstr>sklearn.preprocessing.RobustScaler</vt:lpstr>
      <vt:lpstr>sklearn.preprocessing.RobustScaler</vt:lpstr>
      <vt:lpstr>Example</vt:lpstr>
      <vt:lpstr>Презентация PowerPoint</vt:lpstr>
      <vt:lpstr>Links</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Модуль sklearn.preprocessing: возможности, классы (численные признаки)</dc:title>
  <dc:creator>ъуъ</dc:creator>
  <cp:lastModifiedBy>ъуъ</cp:lastModifiedBy>
  <cp:revision>35</cp:revision>
  <dcterms:created xsi:type="dcterms:W3CDTF">2021-07-11T18:28:23Z</dcterms:created>
  <dcterms:modified xsi:type="dcterms:W3CDTF">2021-07-12T05:55:19Z</dcterms:modified>
</cp:coreProperties>
</file>