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3" r:id="rId19"/>
    <p:sldId id="274" r:id="rId20"/>
    <p:sldId id="275" r:id="rId21"/>
    <p:sldId id="277" r:id="rId22"/>
    <p:sldId id="304" r:id="rId23"/>
    <p:sldId id="279" r:id="rId24"/>
    <p:sldId id="276" r:id="rId25"/>
    <p:sldId id="281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8" r:id="rId41"/>
    <p:sldId id="299" r:id="rId42"/>
    <p:sldId id="301" r:id="rId43"/>
    <p:sldId id="302" r:id="rId44"/>
    <p:sldId id="303" r:id="rId45"/>
    <p:sldId id="305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2CFE-5229-434C-97DE-AF852AC1EEC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EB36-8901-4B19-B977-AB45CE69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2CFE-5229-434C-97DE-AF852AC1EEC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EB36-8901-4B19-B977-AB45CE69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7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2CFE-5229-434C-97DE-AF852AC1EEC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EB36-8901-4B19-B977-AB45CE69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33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2CFE-5229-434C-97DE-AF852AC1EEC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EB36-8901-4B19-B977-AB45CE69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2CFE-5229-434C-97DE-AF852AC1EEC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EB36-8901-4B19-B977-AB45CE69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97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2CFE-5229-434C-97DE-AF852AC1EEC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EB36-8901-4B19-B977-AB45CE69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3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2CFE-5229-434C-97DE-AF852AC1EEC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EB36-8901-4B19-B977-AB45CE69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2CFE-5229-434C-97DE-AF852AC1EEC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EB36-8901-4B19-B977-AB45CE69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2CFE-5229-434C-97DE-AF852AC1EEC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EB36-8901-4B19-B977-AB45CE69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6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2CFE-5229-434C-97DE-AF852AC1EEC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EB36-8901-4B19-B977-AB45CE69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6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2CFE-5229-434C-97DE-AF852AC1EEC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EB36-8901-4B19-B977-AB45CE69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20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2CFE-5229-434C-97DE-AF852AC1EECC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EB36-8901-4B19-B977-AB45CE697B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31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ensorflow.org/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ensorflow.org/lit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1214438"/>
            <a:ext cx="9144000" cy="2387600"/>
          </a:xfrm>
        </p:spPr>
        <p:txBody>
          <a:bodyPr/>
          <a:lstStyle/>
          <a:p>
            <a:r>
              <a:rPr lang="en-US" b="1" dirty="0" smtClean="0"/>
              <a:t>Deep learning frameworks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367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implementation?</a:t>
            </a:r>
            <a:endParaRPr lang="ru-RU" dirty="0"/>
          </a:p>
        </p:txBody>
      </p:sp>
      <p:pic>
        <p:nvPicPr>
          <p:cNvPr id="4098" name="Picture 2" descr="crying c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2" y="2046513"/>
            <a:ext cx="3064129" cy="26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icker Maker - Hide The Pain Har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-10028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creaming Fry | Meme Gener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1" y="3901440"/>
            <a:ext cx="3110182" cy="289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Файл:Буква ПЦ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39" y="1825537"/>
            <a:ext cx="3082834" cy="352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5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implementation?</a:t>
            </a:r>
            <a:endParaRPr lang="ru-RU" dirty="0"/>
          </a:p>
        </p:txBody>
      </p:sp>
      <p:pic>
        <p:nvPicPr>
          <p:cNvPr id="4098" name="Picture 2" descr="crying c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2" y="2046513"/>
            <a:ext cx="3064129" cy="26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icker Maker - Hide The Pain Har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-10028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creaming Fry | Meme Gener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1" y="3901440"/>
            <a:ext cx="3110182" cy="289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Файл:Буква ПЦ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39" y="1825537"/>
            <a:ext cx="3082834" cy="352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rying nigga - Создать мем - Meme-arsenal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11" y="1367314"/>
            <a:ext cx="2838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implementation?</a:t>
            </a:r>
            <a:endParaRPr lang="ru-RU" dirty="0"/>
          </a:p>
        </p:txBody>
      </p:sp>
      <p:pic>
        <p:nvPicPr>
          <p:cNvPr id="4098" name="Picture 2" descr="crying c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2" y="2046513"/>
            <a:ext cx="3064129" cy="26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icker Maker - Hide The Pain Har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-10028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creaming Fry | Meme Gener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1" y="3901440"/>
            <a:ext cx="3110182" cy="289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Файл:Буква ПЦ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39" y="1825537"/>
            <a:ext cx="3082834" cy="352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rying nigga - Создать мем - Meme-arsenal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11" y="1367314"/>
            <a:ext cx="2838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ain / How Do You Manage Pain? | Know Your Me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57" y="2607365"/>
            <a:ext cx="6589465" cy="37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4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implementation?</a:t>
            </a:r>
            <a:endParaRPr lang="ru-RU" dirty="0"/>
          </a:p>
        </p:txBody>
      </p:sp>
      <p:pic>
        <p:nvPicPr>
          <p:cNvPr id="4098" name="Picture 2" descr="crying c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2" y="2046513"/>
            <a:ext cx="3064129" cy="26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icker Maker - Hide The Pain Har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-10028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creaming Fry | Meme Gener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1" y="3901440"/>
            <a:ext cx="3110182" cy="289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Файл:Буква ПЦ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39" y="1825537"/>
            <a:ext cx="3082834" cy="352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rying nigga - Создать мем - Meme-arsenal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11" y="1367314"/>
            <a:ext cx="2838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ain / How Do You Manage Pain? | Know Your Me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57" y="2607365"/>
            <a:ext cx="6589465" cy="37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frameworks!</a:t>
            </a:r>
            <a:endParaRPr lang="ru-RU" dirty="0"/>
          </a:p>
        </p:txBody>
      </p:sp>
      <p:pic>
        <p:nvPicPr>
          <p:cNvPr id="5122" name="Picture 2" descr="Relieved Face Emoji (U+1F60C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68" y="2493554"/>
            <a:ext cx="2802980" cy="280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7908" y="2550977"/>
            <a:ext cx="9890761" cy="1325563"/>
          </a:xfrm>
        </p:spPr>
        <p:txBody>
          <a:bodyPr/>
          <a:lstStyle/>
          <a:p>
            <a:r>
              <a:rPr lang="en-US" dirty="0" smtClean="0"/>
              <a:t>Let’s have some brief reviews of main frameworks, then deepen into using them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2863" y="246248"/>
            <a:ext cx="10515600" cy="1325563"/>
          </a:xfrm>
        </p:spPr>
        <p:txBody>
          <a:bodyPr/>
          <a:lstStyle/>
          <a:p>
            <a:r>
              <a:rPr lang="en-US" dirty="0" err="1" smtClean="0"/>
              <a:t>Tensorflow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	An open </a:t>
            </a:r>
            <a:r>
              <a:rPr lang="en-US" dirty="0">
                <a:latin typeface="+mj-lt"/>
              </a:rPr>
              <a:t>source artificial intelligence library, using data flow graphs to build models. It allows developers to create large-scale neural networks with many layers</a:t>
            </a:r>
            <a:r>
              <a:rPr lang="en-US" dirty="0" smtClean="0">
                <a:latin typeface="+mj-lt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1764" y="3330322"/>
            <a:ext cx="46155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  Open-source platform</a:t>
            </a:r>
          </a:p>
          <a:p>
            <a:pPr marL="342900" indent="-342900" fontAlgn="base">
              <a:buFontTx/>
              <a:buAutoNum type="arabicPeriod"/>
            </a:pPr>
            <a:r>
              <a:rPr lang="en-US" sz="2800" dirty="0" smtClean="0">
                <a:latin typeface="+mj-lt"/>
              </a:rPr>
              <a:t>  Data visualization</a:t>
            </a:r>
            <a:endParaRPr lang="en-US" sz="2800" dirty="0">
              <a:latin typeface="+mj-lt"/>
            </a:endParaRPr>
          </a:p>
          <a:p>
            <a:pPr marL="342900" indent="-342900" fontAlgn="base">
              <a:buFontTx/>
              <a:buAutoNum type="arabicPeriod"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dirty="0" err="1" smtClean="0">
                <a:latin typeface="+mj-lt"/>
              </a:rPr>
              <a:t>Keras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friendly</a:t>
            </a:r>
          </a:p>
          <a:p>
            <a:pPr marL="342900" indent="-342900" fontAlgn="base">
              <a:buFontTx/>
              <a:buAutoNum type="arabicPeriod"/>
            </a:pPr>
            <a:r>
              <a:rPr lang="en-US" sz="2800" dirty="0" smtClean="0">
                <a:latin typeface="+mj-lt"/>
              </a:rPr>
              <a:t>  Compatible</a:t>
            </a:r>
            <a:endParaRPr lang="en-US" sz="2800" dirty="0">
              <a:latin typeface="+mj-lt"/>
            </a:endParaRPr>
          </a:p>
          <a:p>
            <a:pPr marL="342900" indent="-342900" fontAlgn="base">
              <a:buFontTx/>
              <a:buAutoNum type="arabicPeriod"/>
            </a:pPr>
            <a:r>
              <a:rPr lang="en-US" sz="2800" dirty="0" smtClean="0">
                <a:latin typeface="+mj-lt"/>
              </a:rPr>
              <a:t>  Parallelism</a:t>
            </a:r>
            <a:endParaRPr lang="en-US" sz="2800" dirty="0">
              <a:latin typeface="+mj-lt"/>
            </a:endParaRPr>
          </a:p>
          <a:p>
            <a:pPr marL="342900" indent="-342900" fontAlgn="base">
              <a:buFontTx/>
              <a:buAutoNum type="arabicPeriod"/>
            </a:pPr>
            <a:r>
              <a:rPr lang="en-US" sz="2800" dirty="0" smtClean="0">
                <a:latin typeface="+mj-lt"/>
              </a:rPr>
              <a:t>  Architectural support (TPU)</a:t>
            </a:r>
            <a:endParaRPr lang="en-US" sz="2800" dirty="0">
              <a:latin typeface="+mj-lt"/>
            </a:endParaRPr>
          </a:p>
          <a:p>
            <a:pPr marL="342900" indent="-342900" fontAlgn="base">
              <a:buFontTx/>
              <a:buAutoNum type="arabicPeriod"/>
            </a:pPr>
            <a:r>
              <a:rPr lang="en-US" sz="2800" dirty="0" smtClean="0">
                <a:latin typeface="+mj-lt"/>
              </a:rPr>
              <a:t>  Graphical </a:t>
            </a:r>
            <a:r>
              <a:rPr lang="en-US" sz="2800" dirty="0">
                <a:latin typeface="+mj-lt"/>
              </a:rPr>
              <a:t>support</a:t>
            </a:r>
          </a:p>
          <a:p>
            <a:pPr marL="342900" indent="-342900" fontAlgn="base">
              <a:buAutoNum type="arabicPeriod"/>
            </a:pP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2536" y="2560880"/>
            <a:ext cx="374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+</a:t>
            </a:r>
            <a:endParaRPr lang="ru-RU" sz="4800" dirty="0">
              <a:solidFill>
                <a:srgbClr val="00B05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860869" y="3276210"/>
            <a:ext cx="0" cy="331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69531" y="2622436"/>
            <a:ext cx="496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—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3163" y="3276210"/>
            <a:ext cx="4591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Frequent updates</a:t>
            </a:r>
            <a:endParaRPr lang="ru-RU" sz="2800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Bad documentation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2. </a:t>
            </a:r>
            <a:r>
              <a:rPr lang="en-US" sz="2800" dirty="0" smtClean="0">
                <a:latin typeface="+mj-lt"/>
              </a:rPr>
              <a:t>  Inconsistent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3.   Dependency</a:t>
            </a:r>
          </a:p>
          <a:p>
            <a:r>
              <a:rPr lang="en-US" sz="2800" dirty="0" smtClean="0">
                <a:latin typeface="+mj-lt"/>
              </a:rPr>
              <a:t>4.</a:t>
            </a:r>
            <a:r>
              <a:rPr lang="en-US" sz="2800" dirty="0">
                <a:latin typeface="+mj-lt"/>
              </a:rPr>
              <a:t> </a:t>
            </a:r>
            <a:r>
              <a:rPr lang="en-US" sz="2800" dirty="0" smtClean="0">
                <a:latin typeface="+mj-lt"/>
              </a:rPr>
              <a:t>  GPU Support</a:t>
            </a:r>
          </a:p>
          <a:p>
            <a:r>
              <a:rPr lang="en-US" sz="2800" dirty="0" smtClean="0">
                <a:latin typeface="+mj-lt"/>
              </a:rPr>
              <a:t>5.   Slow </a:t>
            </a:r>
            <a:r>
              <a:rPr lang="en-US" sz="2800" dirty="0">
                <a:latin typeface="+mj-lt"/>
              </a:rPr>
              <a:t>speed</a:t>
            </a:r>
          </a:p>
          <a:p>
            <a:r>
              <a:rPr lang="en-US" sz="2800" dirty="0" smtClean="0">
                <a:latin typeface="+mj-lt"/>
              </a:rPr>
              <a:t>6.   Support </a:t>
            </a:r>
            <a:r>
              <a:rPr lang="en-US" sz="2800" dirty="0">
                <a:latin typeface="+mj-lt"/>
              </a:rPr>
              <a:t>for </a:t>
            </a:r>
            <a:r>
              <a:rPr lang="en-US" sz="2800" dirty="0" smtClean="0">
                <a:latin typeface="+mj-lt"/>
              </a:rPr>
              <a:t>Windows</a:t>
            </a: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ru-RU" sz="2800" dirty="0">
              <a:latin typeface="+mj-lt"/>
            </a:endParaRPr>
          </a:p>
        </p:txBody>
      </p:sp>
      <p:sp>
        <p:nvSpPr>
          <p:cNvPr id="10" name="AutoShape 2" descr="TensorFlow"/>
          <p:cNvSpPr>
            <a:spLocks noChangeAspect="1" noChangeArrowheads="1"/>
          </p:cNvSpPr>
          <p:nvPr/>
        </p:nvSpPr>
        <p:spPr bwMode="auto">
          <a:xfrm>
            <a:off x="4387940" y="62234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8" descr="TensorFlo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94" name="Picture 10" descr="TensorFlow –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8" y="199389"/>
            <a:ext cx="1455511" cy="145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7069" y="323796"/>
            <a:ext cx="10515600" cy="1325563"/>
          </a:xfrm>
        </p:spPr>
        <p:txBody>
          <a:bodyPr/>
          <a:lstStyle/>
          <a:p>
            <a:r>
              <a:rPr lang="en-US" dirty="0" smtClean="0"/>
              <a:t>TF </a:t>
            </a:r>
            <a:r>
              <a:rPr lang="en-US" dirty="0" err="1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164977" cy="4351338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TensorFlow.js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is a library for machine learning in </a:t>
            </a:r>
            <a:r>
              <a:rPr lang="en-US" dirty="0" smtClean="0">
                <a:latin typeface="+mj-lt"/>
              </a:rPr>
              <a:t>JavaScript. You can develop </a:t>
            </a:r>
            <a:r>
              <a:rPr lang="en-US" dirty="0">
                <a:latin typeface="+mj-lt"/>
              </a:rPr>
              <a:t>ML models in JavaScript, and use ML directly in the browser or in </a:t>
            </a:r>
            <a:r>
              <a:rPr lang="en-US" dirty="0" smtClean="0">
                <a:latin typeface="+mj-lt"/>
              </a:rPr>
              <a:t>Node.js.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www.tensorflow.org/js</a:t>
            </a:r>
            <a:r>
              <a:rPr lang="en-US" dirty="0" smtClean="0">
                <a:latin typeface="+mj-lt"/>
              </a:rPr>
              <a:t> - a nice link to check it out</a:t>
            </a:r>
            <a:endParaRPr lang="ru-RU" dirty="0"/>
          </a:p>
        </p:txBody>
      </p:sp>
      <p:pic>
        <p:nvPicPr>
          <p:cNvPr id="15362" name="Picture 2" descr="Javascript vs memes - DEV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77" y="1473094"/>
            <a:ext cx="3649736" cy="413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TensorFlow.js: Build a comment spam detection syste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7" y="199971"/>
            <a:ext cx="1502764" cy="14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8989" y="347708"/>
            <a:ext cx="10515600" cy="1325563"/>
          </a:xfrm>
        </p:spPr>
        <p:txBody>
          <a:bodyPr/>
          <a:lstStyle/>
          <a:p>
            <a:r>
              <a:rPr lang="en-US" dirty="0" smtClean="0"/>
              <a:t>TF light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Lightweight</a:t>
            </a:r>
            <a:r>
              <a:rPr lang="en-US" dirty="0" smtClean="0">
                <a:latin typeface="+mj-lt"/>
              </a:rPr>
              <a:t>: Provides fast initialization and launch of small machine learning models on mobile devices.</a:t>
            </a:r>
            <a:endParaRPr lang="ru-RU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Cross-platform</a:t>
            </a:r>
            <a:r>
              <a:rPr lang="en-US" dirty="0" smtClean="0">
                <a:latin typeface="+mj-lt"/>
              </a:rPr>
              <a:t>: training models on a large number of mobile platforms, including Android and iOS</a:t>
            </a:r>
            <a:endParaRPr lang="ru-RU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Speed</a:t>
            </a:r>
            <a:r>
              <a:rPr lang="en-US" dirty="0" smtClean="0">
                <a:latin typeface="+mj-lt"/>
              </a:rPr>
              <a:t>: the library is optimized for use on mobile devices, supports hardware acceleration.</a:t>
            </a:r>
            <a:endParaRPr lang="ru-RU" dirty="0" smtClean="0">
              <a:latin typeface="+mj-lt"/>
            </a:endParaRPr>
          </a:p>
          <a:p>
            <a:endParaRPr lang="ru-RU" dirty="0">
              <a:latin typeface="+mj-lt"/>
            </a:endParaRPr>
          </a:p>
          <a:p>
            <a:r>
              <a:rPr lang="en-US" dirty="0" smtClean="0">
                <a:latin typeface="+mj-lt"/>
                <a:hlinkClick r:id="rId2"/>
              </a:rPr>
              <a:t>https://www.tensorflow.org/lite</a:t>
            </a:r>
            <a:r>
              <a:rPr lang="ru-RU" dirty="0" smtClean="0">
                <a:latin typeface="+mj-lt"/>
              </a:rPr>
              <a:t> - </a:t>
            </a:r>
            <a:r>
              <a:rPr lang="en-US" dirty="0" smtClean="0">
                <a:latin typeface="+mj-lt"/>
              </a:rPr>
              <a:t>a nice link to check it out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6" y="256863"/>
            <a:ext cx="1533116" cy="14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3560" y="361705"/>
            <a:ext cx="10515600" cy="1325563"/>
          </a:xfrm>
        </p:spPr>
        <p:txBody>
          <a:bodyPr/>
          <a:lstStyle/>
          <a:p>
            <a:r>
              <a:rPr lang="en-US" dirty="0" err="1" smtClean="0"/>
              <a:t>Keras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24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	An open-source deep learning environment, written on Python. Made by an engineer from Google, Francois </a:t>
            </a:r>
            <a:r>
              <a:rPr lang="en-US" dirty="0" err="1" smtClean="0">
                <a:latin typeface="+mj-lt"/>
              </a:rPr>
              <a:t>Chollet</a:t>
            </a:r>
            <a:r>
              <a:rPr lang="en-US" dirty="0" smtClean="0">
                <a:latin typeface="+mj-lt"/>
              </a:rPr>
              <a:t>, presented in March, 2015. It’s target is operational</a:t>
            </a:r>
            <a:r>
              <a:rPr lang="en-US" dirty="0"/>
              <a:t> </a:t>
            </a:r>
            <a:r>
              <a:rPr lang="en-US" dirty="0" smtClean="0">
                <a:latin typeface="+mj-lt"/>
              </a:rPr>
              <a:t>working with neural networks, it’s compact, modular, expandable.</a:t>
            </a:r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It’s library – can’t live on it’s own. </a:t>
            </a:r>
            <a:r>
              <a:rPr lang="en-US" dirty="0" err="1" smtClean="0">
                <a:latin typeface="+mj-lt"/>
              </a:rPr>
              <a:t>Tensorflow</a:t>
            </a:r>
            <a:r>
              <a:rPr lang="en-US" dirty="0" smtClean="0">
                <a:latin typeface="+mj-lt"/>
              </a:rPr>
              <a:t> add-on.</a:t>
            </a:r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849" y="3925030"/>
            <a:ext cx="46155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Convenient to use.</a:t>
            </a:r>
            <a:endParaRPr lang="ru-RU" sz="2800" dirty="0" smtClean="0">
              <a:latin typeface="+mj-lt"/>
            </a:endParaRPr>
          </a:p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Easy to learn.</a:t>
            </a:r>
            <a:endParaRPr lang="ru-RU" sz="2800" dirty="0" smtClean="0">
              <a:latin typeface="+mj-lt"/>
            </a:endParaRPr>
          </a:p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Fast-paced.</a:t>
            </a:r>
            <a:endParaRPr lang="ru-RU" sz="2800" dirty="0" smtClean="0">
              <a:latin typeface="+mj-lt"/>
            </a:endParaRPr>
          </a:p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Good documentation.</a:t>
            </a:r>
            <a:endParaRPr lang="ru-RU" sz="2800" dirty="0" smtClean="0">
              <a:latin typeface="+mj-lt"/>
            </a:endParaRPr>
          </a:p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Built in TF. 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9621" y="3155588"/>
            <a:ext cx="374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+</a:t>
            </a:r>
            <a:endParaRPr lang="ru-RU" sz="4800" dirty="0">
              <a:solidFill>
                <a:srgbClr val="00B050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947954" y="3870918"/>
            <a:ext cx="0" cy="331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56616" y="3217144"/>
            <a:ext cx="496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—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0248" y="3870918"/>
            <a:ext cx="4815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Does not fit for big projects</a:t>
            </a:r>
            <a:endParaRPr lang="en-US" sz="2800" dirty="0">
              <a:latin typeface="+mj-lt"/>
            </a:endParaRPr>
          </a:p>
          <a:p>
            <a:pPr marL="514350" indent="-514350">
              <a:buAutoNum type="arabicPeriod" startAt="2"/>
            </a:pPr>
            <a:r>
              <a:rPr lang="en-US" sz="2800" dirty="0" smtClean="0">
                <a:latin typeface="+mj-lt"/>
              </a:rPr>
              <a:t>Not thread-safe</a:t>
            </a:r>
          </a:p>
          <a:p>
            <a:pPr marL="514350" indent="-514350">
              <a:buAutoNum type="arabicPeriod" startAt="2"/>
            </a:pPr>
            <a:r>
              <a:rPr lang="en-US" sz="2800" dirty="0" smtClean="0">
                <a:latin typeface="+mj-lt"/>
              </a:rPr>
              <a:t>Troubles with distributed training</a:t>
            </a:r>
          </a:p>
          <a:p>
            <a:pPr marL="514350" indent="-514350">
              <a:buAutoNum type="arabicPeriod" startAt="2"/>
            </a:pPr>
            <a:r>
              <a:rPr lang="en-US" sz="2800" dirty="0" smtClean="0">
                <a:latin typeface="+mj-lt"/>
              </a:rPr>
              <a:t>Bad customization</a:t>
            </a:r>
          </a:p>
          <a:p>
            <a:pPr marL="514350" indent="-514350">
              <a:buAutoNum type="arabicPeriod" startAt="2"/>
            </a:pPr>
            <a:r>
              <a:rPr lang="en-US" sz="2800" dirty="0" smtClean="0">
                <a:latin typeface="+mj-lt"/>
              </a:rPr>
              <a:t>Only Python support</a:t>
            </a:r>
            <a:endParaRPr lang="ru-RU" sz="2800" dirty="0">
              <a:latin typeface="+mj-lt"/>
            </a:endParaRPr>
          </a:p>
        </p:txBody>
      </p:sp>
      <p:pic>
        <p:nvPicPr>
          <p:cNvPr id="18434" name="Picture 2" descr="Keras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0" y="361705"/>
            <a:ext cx="1252358" cy="125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(TF Lite, TF 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err="1" smtClean="0"/>
              <a:t>PyTorch</a:t>
            </a:r>
            <a:endParaRPr lang="en-US" dirty="0" smtClean="0"/>
          </a:p>
          <a:p>
            <a:r>
              <a:rPr lang="en-US" dirty="0" smtClean="0"/>
              <a:t>Sonnet</a:t>
            </a:r>
          </a:p>
          <a:p>
            <a:r>
              <a:rPr lang="en-US" dirty="0" err="1" smtClean="0"/>
              <a:t>Darknet</a:t>
            </a:r>
            <a:endParaRPr lang="en-US" dirty="0" smtClean="0"/>
          </a:p>
          <a:p>
            <a:r>
              <a:rPr lang="en-US" dirty="0" smtClean="0"/>
              <a:t>How to use?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6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6388" y="301966"/>
            <a:ext cx="10515600" cy="1325563"/>
          </a:xfrm>
        </p:spPr>
        <p:txBody>
          <a:bodyPr/>
          <a:lstStyle/>
          <a:p>
            <a:r>
              <a:rPr lang="en-US" dirty="0" err="1" smtClean="0"/>
              <a:t>PyTorch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50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An open source machine learning framework for Python built on top of Torch. It is used to solve various problems: computer vision, natural language processing. Developed primarily by the Facebook artificial intelligence group.</a:t>
            </a:r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849" y="3925030"/>
            <a:ext cx="46155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Easy to use</a:t>
            </a:r>
          </a:p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Developer friendly</a:t>
            </a:r>
          </a:p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Easy to debug</a:t>
            </a:r>
          </a:p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Sometimes faster than TF</a:t>
            </a:r>
            <a:endParaRPr lang="ru-RU" sz="2800" dirty="0" smtClean="0">
              <a:latin typeface="+mj-lt"/>
            </a:endParaRPr>
          </a:p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Data parallelism</a:t>
            </a:r>
            <a:endParaRPr lang="ru-RU" sz="2800" dirty="0" smtClean="0">
              <a:latin typeface="+mj-lt"/>
            </a:endParaRPr>
          </a:p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Cloud support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9621" y="3155588"/>
            <a:ext cx="374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+</a:t>
            </a:r>
            <a:endParaRPr lang="ru-RU" sz="4800" dirty="0">
              <a:solidFill>
                <a:srgbClr val="00B050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947954" y="3870918"/>
            <a:ext cx="0" cy="331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56616" y="3217144"/>
            <a:ext cx="496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—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0248" y="3870918"/>
            <a:ext cx="48158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Lack of visualization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Not yet widely known and used (but already compared with TF)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Lacks model serving in production</a:t>
            </a:r>
          </a:p>
          <a:p>
            <a:pPr marL="514350" indent="-514350">
              <a:buAutoNum type="arabicPeriod"/>
            </a:pPr>
            <a:endParaRPr lang="ru-RU" sz="2800" dirty="0">
              <a:latin typeface="+mj-lt"/>
            </a:endParaRPr>
          </a:p>
        </p:txBody>
      </p:sp>
      <p:pic>
        <p:nvPicPr>
          <p:cNvPr id="14338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5031"/>
            <a:ext cx="85397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+mj-lt"/>
              </a:rPr>
              <a:t>An open source framework written in C using the CUDA hardware / software parallel computing architecture. It's fast, lightweight and easy to use. </a:t>
            </a:r>
            <a:r>
              <a:rPr lang="en-US" dirty="0" err="1" smtClean="0">
                <a:latin typeface="+mj-lt"/>
              </a:rPr>
              <a:t>Darknet</a:t>
            </a:r>
            <a:r>
              <a:rPr lang="en-US" dirty="0" smtClean="0">
                <a:latin typeface="+mj-lt"/>
              </a:rPr>
              <a:t> also supports CPU and GPU computing.</a:t>
            </a:r>
            <a:endParaRPr lang="ru-RU" dirty="0">
              <a:latin typeface="+mj-lt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85928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Darknet</a:t>
            </a:r>
            <a:endParaRPr lang="ru-RU" dirty="0"/>
          </a:p>
        </p:txBody>
      </p:sp>
      <p:pic>
        <p:nvPicPr>
          <p:cNvPr id="12292" name="Picture 4" descr="Скачать Tor Browser для Windo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953" y="365125"/>
            <a:ext cx="2287706" cy="264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28849" y="3925030"/>
            <a:ext cx="4615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Simple</a:t>
            </a:r>
          </a:p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Fast</a:t>
            </a:r>
          </a:p>
          <a:p>
            <a:pPr marL="342900" indent="-342900" fontAlgn="base">
              <a:buAutoNum type="arabicPeriod"/>
            </a:pPr>
            <a:r>
              <a:rPr lang="en-US" sz="2800" dirty="0" err="1" smtClean="0">
                <a:latin typeface="+mj-lt"/>
              </a:rPr>
              <a:t>Convinient</a:t>
            </a:r>
            <a:endParaRPr lang="ru-RU" sz="2800" dirty="0" smtClean="0">
              <a:latin typeface="+mj-lt"/>
            </a:endParaRPr>
          </a:p>
          <a:p>
            <a:pPr marL="342900" indent="-342900" fontAlgn="base">
              <a:buAutoNum type="arabicPeriod"/>
            </a:pPr>
            <a:r>
              <a:rPr lang="en-US" sz="2800" dirty="0" smtClean="0">
                <a:latin typeface="+mj-lt"/>
              </a:rPr>
              <a:t>Mystic website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69621" y="3155588"/>
            <a:ext cx="374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+</a:t>
            </a:r>
            <a:endParaRPr lang="ru-RU" sz="48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56616" y="3217144"/>
            <a:ext cx="496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—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0248" y="3870918"/>
            <a:ext cx="48158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Not used anywhere but in detection tasks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Not recommended for big projects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Bad documentation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Mystic website</a:t>
            </a:r>
          </a:p>
          <a:p>
            <a:pPr marL="514350" indent="-514350">
              <a:buAutoNum type="arabicPeriod"/>
            </a:pPr>
            <a:endParaRPr lang="ru-RU" sz="2800" dirty="0">
              <a:latin typeface="+mj-lt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947954" y="3870918"/>
            <a:ext cx="0" cy="3316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4" name="Picture 6" descr="GitHub - pjreddie/darknet: Convolutional Neural Net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" y="303530"/>
            <a:ext cx="1353185" cy="135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27" y="518466"/>
            <a:ext cx="1760220" cy="753658"/>
          </a:xfrm>
          <a:prstGeom prst="rect">
            <a:avLst/>
          </a:prstGeom>
        </p:spPr>
      </p:pic>
      <p:pic>
        <p:nvPicPr>
          <p:cNvPr id="14" name="Picture 6" descr="mxnet-top-deep-learning-framework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47" y="1730881"/>
            <a:ext cx="3481713" cy="13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Deep Learning Framework ONN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87" y="940735"/>
            <a:ext cx="3121660" cy="187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microsoft-top-deep-learning-frame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" y="3545840"/>
            <a:ext cx="5710756" cy="321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dl4j-top-deep-learning-framewor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60" y="3266223"/>
            <a:ext cx="6717030" cy="135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1275" y="931135"/>
            <a:ext cx="10515600" cy="1325563"/>
          </a:xfrm>
        </p:spPr>
        <p:txBody>
          <a:bodyPr/>
          <a:lstStyle/>
          <a:p>
            <a:r>
              <a:rPr lang="en-US" dirty="0" smtClean="0"/>
              <a:t>What framework should I use?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2" y="2687771"/>
            <a:ext cx="3628072" cy="31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4720" cy="1325563"/>
          </a:xfrm>
        </p:spPr>
        <p:txBody>
          <a:bodyPr/>
          <a:lstStyle/>
          <a:p>
            <a:r>
              <a:rPr lang="en-US" dirty="0" smtClean="0"/>
              <a:t>What framework should I use?</a:t>
            </a:r>
            <a:r>
              <a:rPr lang="ru-RU" dirty="0" smtClean="0"/>
              <a:t> </a:t>
            </a:r>
            <a:r>
              <a:rPr lang="en-US" dirty="0" smtClean="0"/>
              <a:t>Some recommendations for different cases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TensorFlow</a:t>
            </a:r>
            <a:r>
              <a:rPr lang="en-US" dirty="0" smtClean="0">
                <a:latin typeface="+mj-lt"/>
              </a:rPr>
              <a:t> is good for advanced projects like building deep neural networks. It can be used to recognize speech, faces, objects and images, as well as to work with text.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PyTorch</a:t>
            </a:r>
            <a:r>
              <a:rPr lang="en-US" dirty="0" smtClean="0">
                <a:latin typeface="+mj-lt"/>
              </a:rPr>
              <a:t> is suitable when you need to train models quickly and efficiently. Convenient for rapid prototyping in research, as well as for small projects.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Keras</a:t>
            </a:r>
            <a:r>
              <a:rPr lang="en-US" dirty="0" smtClean="0">
                <a:latin typeface="+mj-lt"/>
              </a:rPr>
              <a:t> is suitable for rapid prototyping. Good in cases related to translation, image and speech recognition.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Darknet</a:t>
            </a:r>
            <a:r>
              <a:rPr lang="en-US" dirty="0" smtClean="0">
                <a:latin typeface="+mj-lt"/>
              </a:rPr>
              <a:t> is suitable for small projects. Works well for detection tasks.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3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0" y="380365"/>
            <a:ext cx="10515600" cy="1325563"/>
          </a:xfrm>
        </p:spPr>
        <p:txBody>
          <a:bodyPr/>
          <a:lstStyle/>
          <a:p>
            <a:r>
              <a:rPr lang="en-US" dirty="0" err="1" smtClean="0"/>
              <a:t>Caffe</a:t>
            </a:r>
            <a:r>
              <a:rPr lang="en-US" dirty="0" smtClean="0"/>
              <a:t> – fast as f…lash	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635290"/>
            <a:ext cx="1760220" cy="753658"/>
          </a:xfrm>
          <a:prstGeom prst="rect">
            <a:avLst/>
          </a:prstGeom>
        </p:spPr>
      </p:pic>
      <p:pic>
        <p:nvPicPr>
          <p:cNvPr id="19462" name="Picture 6" descr="mxnet-top-deep-learning-framework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" y="1855007"/>
            <a:ext cx="1760220" cy="66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194560" y="1855007"/>
            <a:ext cx="10378440" cy="66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MXNet</a:t>
            </a:r>
            <a:r>
              <a:rPr lang="en-US" dirty="0" smtClean="0"/>
              <a:t> - </a:t>
            </a:r>
            <a:r>
              <a:rPr lang="en-US" dirty="0"/>
              <a:t>Highly </a:t>
            </a:r>
            <a:r>
              <a:rPr lang="en-US" dirty="0" smtClean="0"/>
              <a:t>efficient, </a:t>
            </a:r>
            <a:r>
              <a:rPr lang="en-US" dirty="0"/>
              <a:t>scalable for </a:t>
            </a:r>
            <a:r>
              <a:rPr lang="en-US" dirty="0" smtClean="0"/>
              <a:t>many machines</a:t>
            </a:r>
            <a:endParaRPr lang="en-US" dirty="0"/>
          </a:p>
        </p:txBody>
      </p:sp>
      <p:pic>
        <p:nvPicPr>
          <p:cNvPr id="19464" name="Picture 8" descr="Deep Learning Framework ONN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2982895"/>
            <a:ext cx="1851660" cy="111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2270760" y="3207439"/>
            <a:ext cx="9525000" cy="66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ONNX – easy to switch platforms, flexible</a:t>
            </a:r>
            <a:endParaRPr lang="ru-RU" dirty="0"/>
          </a:p>
        </p:txBody>
      </p:sp>
      <p:pic>
        <p:nvPicPr>
          <p:cNvPr id="19466" name="Picture 10" descr="dl4j-top-deep-learning-frame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" y="4351029"/>
            <a:ext cx="428625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microsoft-top-deep-learning-framewor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" y="5453924"/>
            <a:ext cx="1973580" cy="110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2318384" y="5852540"/>
            <a:ext cx="10391776" cy="661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CNTK - </a:t>
            </a:r>
            <a:r>
              <a:rPr lang="en-US" sz="2800" dirty="0"/>
              <a:t>easy training </a:t>
            </a:r>
            <a:r>
              <a:rPr lang="en-US" sz="2800" dirty="0" smtClean="0"/>
              <a:t>and </a:t>
            </a:r>
            <a:r>
              <a:rPr lang="en-US" sz="2800" dirty="0"/>
              <a:t>combination </a:t>
            </a:r>
            <a:r>
              <a:rPr lang="en-US" sz="2800" dirty="0" smtClean="0"/>
              <a:t>of model </a:t>
            </a:r>
            <a:r>
              <a:rPr lang="en-US" sz="2800" dirty="0"/>
              <a:t>types across </a:t>
            </a:r>
            <a:r>
              <a:rPr lang="en-US" sz="2800" dirty="0" smtClean="0"/>
              <a:t>servers</a:t>
            </a:r>
          </a:p>
          <a:p>
            <a:r>
              <a:rPr lang="en-US" sz="2800" dirty="0"/>
              <a:t>Fit for image, handwriting and speech recognition use cases</a:t>
            </a:r>
          </a:p>
          <a:p>
            <a:endParaRPr lang="ru-RU" sz="28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785360" y="4442602"/>
            <a:ext cx="5181600" cy="66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- </a:t>
            </a:r>
            <a:r>
              <a:rPr lang="en-US" dirty="0"/>
              <a:t>s</a:t>
            </a:r>
            <a:r>
              <a:rPr lang="en-US" dirty="0" smtClean="0"/>
              <a:t>tands for Java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4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120" y="2666365"/>
            <a:ext cx="10515600" cy="1325563"/>
          </a:xfrm>
        </p:spPr>
        <p:txBody>
          <a:bodyPr/>
          <a:lstStyle/>
          <a:p>
            <a:r>
              <a:rPr lang="en-US" dirty="0" smtClean="0"/>
              <a:t>Ok! Time for some code examples.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4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0344"/>
            <a:ext cx="10515600" cy="548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 smtClean="0">
                <a:latin typeface="+mj-lt"/>
              </a:rPr>
              <a:t>There is one nice and simple example of setting up a network. The task is diagnosing the risk of diabetes mellitus based on the patient's condition – binary classification. The features are: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latin typeface="+mj-lt"/>
              </a:rPr>
              <a:t>Number of pregnancies (all patients from the source are women of at least 21 years of age, Indian Pima).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latin typeface="+mj-lt"/>
              </a:rPr>
              <a:t>Plasma glucose concentration 2 hours after administration in the oral glucose tolerance test.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latin typeface="+mj-lt"/>
              </a:rPr>
              <a:t>Diastolic blood pressure (mm Hg).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latin typeface="+mj-lt"/>
              </a:rPr>
              <a:t>The thickness of the skin fold in the triceps region (mm).</a:t>
            </a:r>
          </a:p>
          <a:p>
            <a:pPr marL="514350" indent="-514350">
              <a:buAutoNum type="arabicPeriod"/>
            </a:pPr>
            <a:r>
              <a:rPr lang="fr-FR" sz="2000" b="1" dirty="0" smtClean="0">
                <a:latin typeface="+mj-lt"/>
              </a:rPr>
              <a:t>Serum insulin concentration (μU / ml).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latin typeface="+mj-lt"/>
              </a:rPr>
              <a:t>Body mass index (weight in kg / (height in m) ^ 2).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latin typeface="+mj-lt"/>
              </a:rPr>
              <a:t>A function that describes the genetic predisposition to diabetes (in diabetic patients).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latin typeface="+mj-lt"/>
              </a:rPr>
              <a:t>Age (years).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13560" y="361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Keras</a:t>
            </a:r>
            <a:endParaRPr lang="ru-RU" dirty="0"/>
          </a:p>
        </p:txBody>
      </p:sp>
      <p:pic>
        <p:nvPicPr>
          <p:cNvPr id="5" name="Picture 2" descr="Keras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0" y="361705"/>
            <a:ext cx="1252358" cy="125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13560" y="361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Keras</a:t>
            </a:r>
            <a:endParaRPr lang="ru-RU" dirty="0"/>
          </a:p>
        </p:txBody>
      </p:sp>
      <p:pic>
        <p:nvPicPr>
          <p:cNvPr id="5" name="Picture 2" descr="Keras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0" y="361705"/>
            <a:ext cx="1252358" cy="125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80" y="1614063"/>
            <a:ext cx="8601075" cy="1266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480" y="2880888"/>
            <a:ext cx="8001000" cy="8858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480" y="3766713"/>
            <a:ext cx="8048625" cy="9715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480" y="4547251"/>
            <a:ext cx="7734300" cy="666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5480" y="5103511"/>
            <a:ext cx="7296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13560" y="361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Keras</a:t>
            </a:r>
            <a:endParaRPr lang="ru-RU" dirty="0"/>
          </a:p>
        </p:txBody>
      </p:sp>
      <p:pic>
        <p:nvPicPr>
          <p:cNvPr id="5" name="Picture 2" descr="Keras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0" y="361705"/>
            <a:ext cx="1252358" cy="125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47" y="1614063"/>
            <a:ext cx="7591425" cy="15716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47" y="3185688"/>
            <a:ext cx="8648700" cy="704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847" y="4036408"/>
            <a:ext cx="8553450" cy="6477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847" y="4684108"/>
            <a:ext cx="8496300" cy="10001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4847" y="5863272"/>
            <a:ext cx="8543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frameworks are something that grant us implemented “building” blocks for designing, building, training and validating deep neural networks via high-level interface.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*Reminder: every neural network that has more than 1 hidden layer is considered deep.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4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7305"/>
            <a:ext cx="98704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Let’s see a multiple classification task. We’ll have to deal with images and use CIFAR10 dataset.</a:t>
            </a:r>
            <a:endParaRPr lang="ru-RU" dirty="0">
              <a:latin typeface="+mj-lt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5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cifar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88" y="2298382"/>
            <a:ext cx="5712012" cy="421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5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We will do the following steps in order</a:t>
            </a:r>
            <a:r>
              <a:rPr lang="en-US" sz="3200" dirty="0" smtClean="0">
                <a:latin typeface="+mj-lt"/>
              </a:rPr>
              <a:t>:</a:t>
            </a:r>
            <a:endParaRPr lang="ru-RU" sz="3200" dirty="0" smtClean="0">
              <a:latin typeface="+mj-lt"/>
            </a:endParaRPr>
          </a:p>
          <a:p>
            <a:pPr marL="0" indent="0">
              <a:buNone/>
            </a:pPr>
            <a:r>
              <a:rPr lang="ru-RU" sz="3200" dirty="0">
                <a:latin typeface="+mj-lt"/>
              </a:rPr>
              <a:t>	</a:t>
            </a:r>
            <a:r>
              <a:rPr lang="ru-RU" sz="3200" dirty="0" smtClean="0">
                <a:latin typeface="+mj-lt"/>
              </a:rPr>
              <a:t>1. </a:t>
            </a:r>
            <a:r>
              <a:rPr lang="en-US" sz="3200" dirty="0">
                <a:latin typeface="+mj-lt"/>
              </a:rPr>
              <a:t>Load and normalize the CIFAR10 training and test datasets </a:t>
            </a:r>
            <a:r>
              <a:rPr lang="en-US" sz="3200" dirty="0" smtClean="0">
                <a:latin typeface="+mj-lt"/>
              </a:rPr>
              <a:t>using</a:t>
            </a:r>
            <a:r>
              <a:rPr lang="ru-RU" sz="3200" dirty="0" smtClean="0">
                <a:latin typeface="+mj-lt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+mj-lt"/>
              </a:rPr>
              <a:t>torchvision</a:t>
            </a:r>
            <a:endParaRPr lang="en-US" sz="3200" dirty="0" smtClean="0">
              <a:solidFill>
                <a:srgbClr val="7030A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2. </a:t>
            </a:r>
            <a:r>
              <a:rPr lang="en-US" sz="3200" dirty="0">
                <a:latin typeface="+mj-lt"/>
              </a:rPr>
              <a:t>Define a Convolutional Neural Network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	3.</a:t>
            </a:r>
            <a:r>
              <a:rPr lang="en-US" sz="3200" dirty="0">
                <a:latin typeface="+mj-lt"/>
              </a:rPr>
              <a:t> Define a loss </a:t>
            </a:r>
            <a:r>
              <a:rPr lang="en-US" sz="3200" dirty="0" smtClean="0">
                <a:latin typeface="+mj-lt"/>
              </a:rPr>
              <a:t>function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4. </a:t>
            </a:r>
            <a:r>
              <a:rPr lang="en-US" sz="3200" dirty="0">
                <a:latin typeface="+mj-lt"/>
              </a:rPr>
              <a:t>Train the network on the training </a:t>
            </a:r>
            <a:r>
              <a:rPr lang="en-US" sz="3200" dirty="0" smtClean="0">
                <a:latin typeface="+mj-lt"/>
              </a:rPr>
              <a:t>data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	</a:t>
            </a:r>
            <a:r>
              <a:rPr lang="en-US" sz="3200" dirty="0" smtClean="0">
                <a:latin typeface="+mj-lt"/>
              </a:rPr>
              <a:t>5. </a:t>
            </a:r>
            <a:r>
              <a:rPr lang="en-US" sz="3200" dirty="0">
                <a:latin typeface="+mj-lt"/>
              </a:rPr>
              <a:t>Test the network on the test data</a:t>
            </a:r>
          </a:p>
          <a:p>
            <a:pPr marL="0" indent="0">
              <a:buNone/>
            </a:pPr>
            <a:endParaRPr lang="ru-RU" sz="3200" dirty="0">
              <a:latin typeface="+mj-lt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0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67" y="1658693"/>
            <a:ext cx="10029825" cy="1228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4" y="3271917"/>
            <a:ext cx="100393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04" y="1615837"/>
            <a:ext cx="100393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287" y="1516453"/>
            <a:ext cx="8981231" cy="50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720" y="1627529"/>
            <a:ext cx="6219588" cy="30362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720" y="4980622"/>
            <a:ext cx="9782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641" y="1406967"/>
            <a:ext cx="8320319" cy="539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68" y="3063270"/>
            <a:ext cx="100298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371" y="1359237"/>
            <a:ext cx="7727269" cy="51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371" y="1359237"/>
            <a:ext cx="7727269" cy="51386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027" y="2279370"/>
            <a:ext cx="9344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Ok. Say we have a task to classify images</a:t>
            </a:r>
            <a:endParaRPr lang="ru-RU" dirty="0"/>
          </a:p>
        </p:txBody>
      </p:sp>
      <p:pic>
        <p:nvPicPr>
          <p:cNvPr id="2050" name="Picture 2" descr="image_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52" y="1690688"/>
            <a:ext cx="4606834" cy="473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228" y="1995717"/>
            <a:ext cx="8391843" cy="14784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227" y="3474145"/>
            <a:ext cx="8391843" cy="20013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2229" y="5475508"/>
            <a:ext cx="8391842" cy="6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17" y="2425602"/>
            <a:ext cx="9705974" cy="6191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117" y="3109912"/>
            <a:ext cx="9705975" cy="1247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116" y="4357687"/>
            <a:ext cx="97059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07" y="1627529"/>
            <a:ext cx="9572625" cy="4124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607" y="5751854"/>
            <a:ext cx="9572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957" y="1402080"/>
            <a:ext cx="8349146" cy="509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806388" y="30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PyTorch</a:t>
            </a:r>
            <a:endParaRPr lang="ru-RU" dirty="0"/>
          </a:p>
        </p:txBody>
      </p:sp>
      <p:pic>
        <p:nvPicPr>
          <p:cNvPr id="9" name="Picture 2" descr="Факел — Официальная Minecraft Wik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18" y="-35059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9" y="14305"/>
            <a:ext cx="1644388" cy="16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957" y="1402080"/>
            <a:ext cx="8349146" cy="50905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548" y="2355532"/>
            <a:ext cx="98202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9640" y="2793365"/>
            <a:ext cx="10515600" cy="1325563"/>
          </a:xfrm>
        </p:spPr>
        <p:txBody>
          <a:bodyPr/>
          <a:lstStyle/>
          <a:p>
            <a:r>
              <a:rPr lang="en-US" dirty="0" smtClean="0"/>
              <a:t>Thanks for attention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5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Convolutional NN!</a:t>
            </a:r>
            <a:endParaRPr lang="ru-RU" dirty="0"/>
          </a:p>
        </p:txBody>
      </p:sp>
      <p:pic>
        <p:nvPicPr>
          <p:cNvPr id="3074" name="Picture 2" descr="Deep Learning – Introduction to Convolutional Neural Networks | Vinod  Sharma&amp;#39;s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49" y="1985555"/>
            <a:ext cx="10870302" cy="40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implementation?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implementation?</a:t>
            </a:r>
            <a:endParaRPr lang="ru-RU" dirty="0"/>
          </a:p>
        </p:txBody>
      </p:sp>
      <p:pic>
        <p:nvPicPr>
          <p:cNvPr id="4098" name="Picture 2" descr="crying c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2" y="2046513"/>
            <a:ext cx="3064129" cy="26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2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implementation?</a:t>
            </a:r>
            <a:endParaRPr lang="ru-RU" dirty="0"/>
          </a:p>
        </p:txBody>
      </p:sp>
      <p:pic>
        <p:nvPicPr>
          <p:cNvPr id="4098" name="Picture 2" descr="crying c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2" y="2046513"/>
            <a:ext cx="3064129" cy="26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icker Maker - Hide The Pain Har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-10028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implementation?</a:t>
            </a:r>
            <a:endParaRPr lang="ru-RU" dirty="0"/>
          </a:p>
        </p:txBody>
      </p:sp>
      <p:pic>
        <p:nvPicPr>
          <p:cNvPr id="4098" name="Picture 2" descr="crying c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2" y="2046513"/>
            <a:ext cx="3064129" cy="26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icker Maker - Hide The Pain Har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-10028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Файл:Буква ПЦ.svg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39" y="1825537"/>
            <a:ext cx="3082834" cy="352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4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578</Words>
  <Application>Microsoft Office PowerPoint</Application>
  <PresentationFormat>Широкоэкранный</PresentationFormat>
  <Paragraphs>140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Тема Office</vt:lpstr>
      <vt:lpstr>Deep learning frameworks</vt:lpstr>
      <vt:lpstr>Deep learning frameworks</vt:lpstr>
      <vt:lpstr>What are they?</vt:lpstr>
      <vt:lpstr>Ok. Say we have a task to classify images</vt:lpstr>
      <vt:lpstr>How? Convolutional NN!</vt:lpstr>
      <vt:lpstr>What about implementation?</vt:lpstr>
      <vt:lpstr>What about implementation?</vt:lpstr>
      <vt:lpstr>What about implementation?</vt:lpstr>
      <vt:lpstr>What about implementation?</vt:lpstr>
      <vt:lpstr>What about implementation?</vt:lpstr>
      <vt:lpstr>What about implementation?</vt:lpstr>
      <vt:lpstr>What about implementation?</vt:lpstr>
      <vt:lpstr>What about implementation?</vt:lpstr>
      <vt:lpstr>Deep learning frameworks!</vt:lpstr>
      <vt:lpstr>Let’s have some brief reviews of main frameworks, then deepen into using them</vt:lpstr>
      <vt:lpstr>Tensorflow</vt:lpstr>
      <vt:lpstr>TF js</vt:lpstr>
      <vt:lpstr>TF light</vt:lpstr>
      <vt:lpstr>Keras</vt:lpstr>
      <vt:lpstr>PyTorch</vt:lpstr>
      <vt:lpstr>Darknet</vt:lpstr>
      <vt:lpstr>Презентация PowerPoint</vt:lpstr>
      <vt:lpstr>What framework should I use?</vt:lpstr>
      <vt:lpstr>What framework should I use? Some recommendations for different cases</vt:lpstr>
      <vt:lpstr>Caffe – fast as f…lash </vt:lpstr>
      <vt:lpstr>Ok! Time for some code examples.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Thanks for attention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frameworks</dc:title>
  <dc:creator>ъуъ</dc:creator>
  <cp:lastModifiedBy>ъуъ</cp:lastModifiedBy>
  <cp:revision>44</cp:revision>
  <dcterms:created xsi:type="dcterms:W3CDTF">2021-08-25T19:31:01Z</dcterms:created>
  <dcterms:modified xsi:type="dcterms:W3CDTF">2021-08-26T04:35:42Z</dcterms:modified>
</cp:coreProperties>
</file>