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jpeg" ContentType="image/jpe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562480"/>
            <a:ext cx="50040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Обработка признаков: От сырых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2943720"/>
            <a:ext cx="51364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данных к качественным моделям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633480"/>
            <a:ext cx="5394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Отбор и конструирование признаков — что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947760"/>
            <a:ext cx="36813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действительно важно для ML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7372440" y="3533760"/>
            <a:ext cx="4762080" cy="322848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 txBox="1"/>
          <p:nvPr/>
        </p:nvSpPr>
        <p:spPr>
          <a:xfrm>
            <a:off x="747720" y="1433160"/>
            <a:ext cx="48654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Конструирование в табличных данных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47720" y="1738080"/>
            <a:ext cx="34358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(Категориальные признаки)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47720" y="2352960"/>
            <a:ext cx="4738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Работа с категориями — это не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747720" y="2734200"/>
            <a:ext cx="18007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только OHE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128600" y="3380400"/>
            <a:ext cx="485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Frequency Encoding: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Замена категории на частоту 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952200" y="4086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28600" y="3666240"/>
            <a:ext cx="225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встречаемости в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128600" y="3999600"/>
            <a:ext cx="5069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Target Encoding (Mean Encoding):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Замена категории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128600" y="4285440"/>
            <a:ext cx="523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среднее значение целевой переменной по этой категории.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952200" y="4991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128600" y="4570920"/>
            <a:ext cx="3072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Осторожно: риск переобучения!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28600" y="4904280"/>
            <a:ext cx="4587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Создание новых категорий: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Объединение редких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2209680" y="5200560"/>
            <a:ext cx="609840" cy="238320"/>
          </a:xfrm>
          <a:custGeom>
            <a:avLst/>
            <a:gdLst/>
            <a:ahLst/>
            <a:rect l="0" t="0" r="r" b="b"/>
            <a:pathLst>
              <a:path w="1694" h="662">
                <a:moveTo>
                  <a:pt x="0" y="503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535" y="0"/>
                </a:lnTo>
                <a:cubicBezTo>
                  <a:pt x="1546" y="0"/>
                  <a:pt x="1556" y="1"/>
                  <a:pt x="1566" y="3"/>
                </a:cubicBezTo>
                <a:cubicBezTo>
                  <a:pt x="1577" y="5"/>
                  <a:pt x="1587" y="8"/>
                  <a:pt x="1596" y="12"/>
                </a:cubicBezTo>
                <a:cubicBezTo>
                  <a:pt x="1606" y="16"/>
                  <a:pt x="1615" y="21"/>
                  <a:pt x="1624" y="27"/>
                </a:cubicBezTo>
                <a:cubicBezTo>
                  <a:pt x="1632" y="32"/>
                  <a:pt x="1640" y="39"/>
                  <a:pt x="1648" y="46"/>
                </a:cubicBezTo>
                <a:cubicBezTo>
                  <a:pt x="1655" y="54"/>
                  <a:pt x="1662" y="62"/>
                  <a:pt x="1667" y="70"/>
                </a:cubicBezTo>
                <a:cubicBezTo>
                  <a:pt x="1673" y="79"/>
                  <a:pt x="1678" y="88"/>
                  <a:pt x="1682" y="98"/>
                </a:cubicBezTo>
                <a:cubicBezTo>
                  <a:pt x="1686" y="107"/>
                  <a:pt x="1689" y="117"/>
                  <a:pt x="1691" y="128"/>
                </a:cubicBezTo>
                <a:cubicBezTo>
                  <a:pt x="1693" y="138"/>
                  <a:pt x="1694" y="148"/>
                  <a:pt x="1694" y="158"/>
                </a:cubicBezTo>
                <a:lnTo>
                  <a:pt x="1694" y="503"/>
                </a:lnTo>
                <a:cubicBezTo>
                  <a:pt x="1694" y="514"/>
                  <a:pt x="1693" y="524"/>
                  <a:pt x="1691" y="534"/>
                </a:cubicBezTo>
                <a:cubicBezTo>
                  <a:pt x="1689" y="545"/>
                  <a:pt x="1686" y="555"/>
                  <a:pt x="1682" y="564"/>
                </a:cubicBezTo>
                <a:cubicBezTo>
                  <a:pt x="1678" y="574"/>
                  <a:pt x="1673" y="583"/>
                  <a:pt x="1667" y="592"/>
                </a:cubicBezTo>
                <a:cubicBezTo>
                  <a:pt x="1662" y="600"/>
                  <a:pt x="1655" y="608"/>
                  <a:pt x="1648" y="616"/>
                </a:cubicBezTo>
                <a:cubicBezTo>
                  <a:pt x="1640" y="623"/>
                  <a:pt x="1632" y="630"/>
                  <a:pt x="1624" y="635"/>
                </a:cubicBezTo>
                <a:cubicBezTo>
                  <a:pt x="1615" y="641"/>
                  <a:pt x="1606" y="646"/>
                  <a:pt x="1596" y="650"/>
                </a:cubicBezTo>
                <a:cubicBezTo>
                  <a:pt x="1587" y="654"/>
                  <a:pt x="1577" y="657"/>
                  <a:pt x="1566" y="659"/>
                </a:cubicBezTo>
                <a:cubicBezTo>
                  <a:pt x="1556" y="661"/>
                  <a:pt x="1546" y="662"/>
                  <a:pt x="1535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1"/>
                  <a:pt x="70" y="635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8"/>
                  <a:pt x="32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128600" y="5190120"/>
            <a:ext cx="108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категорий в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2270880" y="5231520"/>
            <a:ext cx="485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Other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2821680" y="51901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6829560" y="1695600"/>
            <a:ext cx="5238360" cy="3476160"/>
          </a:xfrm>
          <a:prstGeom prst="rect">
            <a:avLst/>
          </a:prstGeom>
          <a:ln w="0">
            <a:noFill/>
          </a:ln>
        </p:spPr>
      </p:pic>
      <p:sp>
        <p:nvSpPr>
          <p:cNvPr id="234" name=""/>
          <p:cNvSpPr txBox="1"/>
          <p:nvPr/>
        </p:nvSpPr>
        <p:spPr>
          <a:xfrm>
            <a:off x="747720" y="1566720"/>
            <a:ext cx="48654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Конструирование в табличных данных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47720" y="1871280"/>
            <a:ext cx="18295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(Время и Дата)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747720" y="2486520"/>
            <a:ext cx="5211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Временные ряды — золотая жила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52200" y="3600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747720" y="2867400"/>
            <a:ext cx="3478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для feature engineering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2781000" y="3524040"/>
            <a:ext cx="419400" cy="238680"/>
          </a:xfrm>
          <a:custGeom>
            <a:avLst/>
            <a:gdLst/>
            <a:ahLst/>
            <a:rect l="0" t="0" r="r" b="b"/>
            <a:pathLst>
              <a:path w="1165" h="663">
                <a:moveTo>
                  <a:pt x="0" y="50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07" y="0"/>
                </a:lnTo>
                <a:cubicBezTo>
                  <a:pt x="1017" y="0"/>
                  <a:pt x="1027" y="1"/>
                  <a:pt x="1038" y="3"/>
                </a:cubicBezTo>
                <a:cubicBezTo>
                  <a:pt x="1048" y="5"/>
                  <a:pt x="1058" y="8"/>
                  <a:pt x="1067" y="12"/>
                </a:cubicBezTo>
                <a:cubicBezTo>
                  <a:pt x="1077" y="16"/>
                  <a:pt x="1086" y="21"/>
                  <a:pt x="1095" y="27"/>
                </a:cubicBezTo>
                <a:cubicBezTo>
                  <a:pt x="1104" y="33"/>
                  <a:pt x="1112" y="39"/>
                  <a:pt x="1119" y="47"/>
                </a:cubicBezTo>
                <a:cubicBezTo>
                  <a:pt x="1126" y="54"/>
                  <a:pt x="1133" y="62"/>
                  <a:pt x="1139" y="71"/>
                </a:cubicBezTo>
                <a:cubicBezTo>
                  <a:pt x="1145" y="79"/>
                  <a:pt x="1149" y="88"/>
                  <a:pt x="1153" y="98"/>
                </a:cubicBezTo>
                <a:cubicBezTo>
                  <a:pt x="1157" y="108"/>
                  <a:pt x="1160" y="118"/>
                  <a:pt x="1162" y="128"/>
                </a:cubicBezTo>
                <a:cubicBezTo>
                  <a:pt x="1164" y="138"/>
                  <a:pt x="1165" y="148"/>
                  <a:pt x="1165" y="159"/>
                </a:cubicBezTo>
                <a:lnTo>
                  <a:pt x="1165" y="504"/>
                </a:lnTo>
                <a:cubicBezTo>
                  <a:pt x="1165" y="514"/>
                  <a:pt x="1164" y="525"/>
                  <a:pt x="1162" y="535"/>
                </a:cubicBezTo>
                <a:cubicBezTo>
                  <a:pt x="1160" y="545"/>
                  <a:pt x="1157" y="555"/>
                  <a:pt x="1153" y="565"/>
                </a:cubicBezTo>
                <a:cubicBezTo>
                  <a:pt x="1149" y="574"/>
                  <a:pt x="1145" y="583"/>
                  <a:pt x="1139" y="592"/>
                </a:cubicBezTo>
                <a:cubicBezTo>
                  <a:pt x="1133" y="601"/>
                  <a:pt x="1126" y="609"/>
                  <a:pt x="1119" y="616"/>
                </a:cubicBezTo>
                <a:cubicBezTo>
                  <a:pt x="1112" y="623"/>
                  <a:pt x="1104" y="630"/>
                  <a:pt x="1095" y="636"/>
                </a:cubicBezTo>
                <a:cubicBezTo>
                  <a:pt x="1086" y="642"/>
                  <a:pt x="1077" y="646"/>
                  <a:pt x="1067" y="650"/>
                </a:cubicBezTo>
                <a:cubicBezTo>
                  <a:pt x="1058" y="654"/>
                  <a:pt x="1048" y="657"/>
                  <a:pt x="1038" y="659"/>
                </a:cubicBezTo>
                <a:cubicBezTo>
                  <a:pt x="1027" y="662"/>
                  <a:pt x="1017" y="663"/>
                  <a:pt x="1007" y="663"/>
                </a:cubicBezTo>
                <a:lnTo>
                  <a:pt x="159" y="663"/>
                </a:lnTo>
                <a:cubicBezTo>
                  <a:pt x="149" y="663"/>
                  <a:pt x="138" y="662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9" y="646"/>
                  <a:pt x="80" y="642"/>
                  <a:pt x="71" y="636"/>
                </a:cubicBezTo>
                <a:cubicBezTo>
                  <a:pt x="62" y="630"/>
                  <a:pt x="54" y="623"/>
                  <a:pt x="47" y="616"/>
                </a:cubicBezTo>
                <a:cubicBezTo>
                  <a:pt x="39" y="609"/>
                  <a:pt x="33" y="601"/>
                  <a:pt x="27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28600" y="3513600"/>
            <a:ext cx="1657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Разбиение даты: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2847240" y="355500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Год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3305160" y="3524040"/>
            <a:ext cx="619200" cy="238680"/>
          </a:xfrm>
          <a:custGeom>
            <a:avLst/>
            <a:gdLst/>
            <a:ahLst/>
            <a:rect l="0" t="0" r="r" b="b"/>
            <a:pathLst>
              <a:path w="1720" h="663">
                <a:moveTo>
                  <a:pt x="0" y="50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562" y="0"/>
                </a:lnTo>
                <a:cubicBezTo>
                  <a:pt x="1572" y="0"/>
                  <a:pt x="1582" y="1"/>
                  <a:pt x="1593" y="3"/>
                </a:cubicBezTo>
                <a:cubicBezTo>
                  <a:pt x="1603" y="5"/>
                  <a:pt x="1613" y="8"/>
                  <a:pt x="1622" y="12"/>
                </a:cubicBezTo>
                <a:cubicBezTo>
                  <a:pt x="1632" y="16"/>
                  <a:pt x="1641" y="21"/>
                  <a:pt x="1650" y="27"/>
                </a:cubicBezTo>
                <a:cubicBezTo>
                  <a:pt x="1658" y="33"/>
                  <a:pt x="1666" y="39"/>
                  <a:pt x="1674" y="47"/>
                </a:cubicBezTo>
                <a:cubicBezTo>
                  <a:pt x="1681" y="54"/>
                  <a:pt x="1688" y="62"/>
                  <a:pt x="1694" y="71"/>
                </a:cubicBezTo>
                <a:cubicBezTo>
                  <a:pt x="1699" y="79"/>
                  <a:pt x="1704" y="88"/>
                  <a:pt x="1708" y="98"/>
                </a:cubicBezTo>
                <a:cubicBezTo>
                  <a:pt x="1712" y="108"/>
                  <a:pt x="1715" y="118"/>
                  <a:pt x="1717" y="128"/>
                </a:cubicBezTo>
                <a:cubicBezTo>
                  <a:pt x="1719" y="138"/>
                  <a:pt x="1720" y="148"/>
                  <a:pt x="1720" y="159"/>
                </a:cubicBezTo>
                <a:lnTo>
                  <a:pt x="1720" y="504"/>
                </a:lnTo>
                <a:cubicBezTo>
                  <a:pt x="1720" y="514"/>
                  <a:pt x="1719" y="525"/>
                  <a:pt x="1717" y="535"/>
                </a:cubicBezTo>
                <a:cubicBezTo>
                  <a:pt x="1715" y="545"/>
                  <a:pt x="1712" y="555"/>
                  <a:pt x="1708" y="565"/>
                </a:cubicBezTo>
                <a:cubicBezTo>
                  <a:pt x="1704" y="574"/>
                  <a:pt x="1699" y="583"/>
                  <a:pt x="1694" y="592"/>
                </a:cubicBezTo>
                <a:cubicBezTo>
                  <a:pt x="1688" y="601"/>
                  <a:pt x="1681" y="609"/>
                  <a:pt x="1674" y="616"/>
                </a:cubicBezTo>
                <a:cubicBezTo>
                  <a:pt x="1666" y="623"/>
                  <a:pt x="1658" y="630"/>
                  <a:pt x="1650" y="636"/>
                </a:cubicBezTo>
                <a:cubicBezTo>
                  <a:pt x="1641" y="642"/>
                  <a:pt x="1632" y="646"/>
                  <a:pt x="1622" y="650"/>
                </a:cubicBezTo>
                <a:cubicBezTo>
                  <a:pt x="1613" y="654"/>
                  <a:pt x="1603" y="657"/>
                  <a:pt x="1593" y="659"/>
                </a:cubicBezTo>
                <a:cubicBezTo>
                  <a:pt x="1582" y="662"/>
                  <a:pt x="1572" y="663"/>
                  <a:pt x="1562" y="663"/>
                </a:cubicBezTo>
                <a:lnTo>
                  <a:pt x="158" y="663"/>
                </a:lnTo>
                <a:cubicBezTo>
                  <a:pt x="148" y="663"/>
                  <a:pt x="138" y="662"/>
                  <a:pt x="127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2"/>
                  <a:pt x="70" y="636"/>
                </a:cubicBezTo>
                <a:cubicBezTo>
                  <a:pt x="61" y="630"/>
                  <a:pt x="53" y="623"/>
                  <a:pt x="46" y="616"/>
                </a:cubicBezTo>
                <a:cubicBezTo>
                  <a:pt x="39" y="609"/>
                  <a:pt x="32" y="601"/>
                  <a:pt x="26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3203640" y="35136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3374280" y="3555000"/>
            <a:ext cx="485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Месяц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4028760" y="3524040"/>
            <a:ext cx="524520" cy="238680"/>
          </a:xfrm>
          <a:custGeom>
            <a:avLst/>
            <a:gdLst/>
            <a:ahLst/>
            <a:rect l="0" t="0" r="r" b="b"/>
            <a:pathLst>
              <a:path w="1457" h="663">
                <a:moveTo>
                  <a:pt x="0" y="50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298" y="0"/>
                </a:lnTo>
                <a:cubicBezTo>
                  <a:pt x="1308" y="0"/>
                  <a:pt x="1319" y="1"/>
                  <a:pt x="1329" y="3"/>
                </a:cubicBezTo>
                <a:cubicBezTo>
                  <a:pt x="1339" y="5"/>
                  <a:pt x="1349" y="8"/>
                  <a:pt x="1359" y="12"/>
                </a:cubicBezTo>
                <a:cubicBezTo>
                  <a:pt x="1368" y="16"/>
                  <a:pt x="1377" y="21"/>
                  <a:pt x="1386" y="27"/>
                </a:cubicBezTo>
                <a:cubicBezTo>
                  <a:pt x="1395" y="33"/>
                  <a:pt x="1403" y="39"/>
                  <a:pt x="1410" y="47"/>
                </a:cubicBezTo>
                <a:cubicBezTo>
                  <a:pt x="1417" y="54"/>
                  <a:pt x="1424" y="62"/>
                  <a:pt x="1430" y="71"/>
                </a:cubicBezTo>
                <a:cubicBezTo>
                  <a:pt x="1436" y="79"/>
                  <a:pt x="1441" y="88"/>
                  <a:pt x="1444" y="98"/>
                </a:cubicBezTo>
                <a:cubicBezTo>
                  <a:pt x="1448" y="108"/>
                  <a:pt x="1451" y="118"/>
                  <a:pt x="1454" y="128"/>
                </a:cubicBezTo>
                <a:cubicBezTo>
                  <a:pt x="1456" y="138"/>
                  <a:pt x="1457" y="148"/>
                  <a:pt x="1457" y="159"/>
                </a:cubicBezTo>
                <a:lnTo>
                  <a:pt x="1457" y="504"/>
                </a:lnTo>
                <a:cubicBezTo>
                  <a:pt x="1457" y="514"/>
                  <a:pt x="1456" y="525"/>
                  <a:pt x="1454" y="535"/>
                </a:cubicBezTo>
                <a:cubicBezTo>
                  <a:pt x="1451" y="545"/>
                  <a:pt x="1448" y="555"/>
                  <a:pt x="1444" y="565"/>
                </a:cubicBezTo>
                <a:cubicBezTo>
                  <a:pt x="1441" y="574"/>
                  <a:pt x="1436" y="583"/>
                  <a:pt x="1430" y="592"/>
                </a:cubicBezTo>
                <a:cubicBezTo>
                  <a:pt x="1424" y="601"/>
                  <a:pt x="1417" y="609"/>
                  <a:pt x="1410" y="616"/>
                </a:cubicBezTo>
                <a:cubicBezTo>
                  <a:pt x="1403" y="623"/>
                  <a:pt x="1395" y="630"/>
                  <a:pt x="1386" y="636"/>
                </a:cubicBezTo>
                <a:cubicBezTo>
                  <a:pt x="1377" y="642"/>
                  <a:pt x="1368" y="646"/>
                  <a:pt x="1359" y="650"/>
                </a:cubicBezTo>
                <a:cubicBezTo>
                  <a:pt x="1349" y="654"/>
                  <a:pt x="1339" y="657"/>
                  <a:pt x="1329" y="659"/>
                </a:cubicBezTo>
                <a:cubicBezTo>
                  <a:pt x="1319" y="662"/>
                  <a:pt x="1308" y="663"/>
                  <a:pt x="1298" y="663"/>
                </a:cubicBezTo>
                <a:lnTo>
                  <a:pt x="159" y="663"/>
                </a:lnTo>
                <a:cubicBezTo>
                  <a:pt x="149" y="663"/>
                  <a:pt x="138" y="662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9" y="646"/>
                  <a:pt x="80" y="642"/>
                  <a:pt x="71" y="636"/>
                </a:cubicBezTo>
                <a:cubicBezTo>
                  <a:pt x="62" y="630"/>
                  <a:pt x="54" y="623"/>
                  <a:pt x="47" y="616"/>
                </a:cubicBezTo>
                <a:cubicBezTo>
                  <a:pt x="40" y="609"/>
                  <a:pt x="33" y="601"/>
                  <a:pt x="27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3925080" y="35136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4095720" y="3555000"/>
            <a:ext cx="3877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День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4657680" y="3524040"/>
            <a:ext cx="1200240" cy="238680"/>
          </a:xfrm>
          <a:custGeom>
            <a:avLst/>
            <a:gdLst/>
            <a:ahLst/>
            <a:rect l="0" t="0" r="r" b="b"/>
            <a:pathLst>
              <a:path w="3334" h="663">
                <a:moveTo>
                  <a:pt x="0" y="50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176" y="0"/>
                </a:lnTo>
                <a:cubicBezTo>
                  <a:pt x="3186" y="0"/>
                  <a:pt x="3196" y="1"/>
                  <a:pt x="3207" y="3"/>
                </a:cubicBezTo>
                <a:cubicBezTo>
                  <a:pt x="3217" y="5"/>
                  <a:pt x="3227" y="8"/>
                  <a:pt x="3236" y="12"/>
                </a:cubicBezTo>
                <a:cubicBezTo>
                  <a:pt x="3246" y="16"/>
                  <a:pt x="3255" y="21"/>
                  <a:pt x="3264" y="27"/>
                </a:cubicBezTo>
                <a:cubicBezTo>
                  <a:pt x="3272" y="33"/>
                  <a:pt x="3281" y="39"/>
                  <a:pt x="3288" y="47"/>
                </a:cubicBezTo>
                <a:cubicBezTo>
                  <a:pt x="3295" y="54"/>
                  <a:pt x="3302" y="62"/>
                  <a:pt x="3308" y="71"/>
                </a:cubicBezTo>
                <a:cubicBezTo>
                  <a:pt x="3313" y="79"/>
                  <a:pt x="3318" y="88"/>
                  <a:pt x="3322" y="98"/>
                </a:cubicBezTo>
                <a:cubicBezTo>
                  <a:pt x="3326" y="108"/>
                  <a:pt x="3329" y="118"/>
                  <a:pt x="3331" y="128"/>
                </a:cubicBezTo>
                <a:cubicBezTo>
                  <a:pt x="3333" y="138"/>
                  <a:pt x="3334" y="148"/>
                  <a:pt x="3334" y="159"/>
                </a:cubicBezTo>
                <a:lnTo>
                  <a:pt x="3334" y="504"/>
                </a:lnTo>
                <a:cubicBezTo>
                  <a:pt x="3334" y="514"/>
                  <a:pt x="3333" y="525"/>
                  <a:pt x="3331" y="535"/>
                </a:cubicBezTo>
                <a:cubicBezTo>
                  <a:pt x="3329" y="545"/>
                  <a:pt x="3326" y="555"/>
                  <a:pt x="3322" y="565"/>
                </a:cubicBezTo>
                <a:cubicBezTo>
                  <a:pt x="3318" y="574"/>
                  <a:pt x="3313" y="583"/>
                  <a:pt x="3308" y="592"/>
                </a:cubicBezTo>
                <a:cubicBezTo>
                  <a:pt x="3302" y="601"/>
                  <a:pt x="3295" y="609"/>
                  <a:pt x="3288" y="616"/>
                </a:cubicBezTo>
                <a:cubicBezTo>
                  <a:pt x="3281" y="623"/>
                  <a:pt x="3272" y="630"/>
                  <a:pt x="3264" y="636"/>
                </a:cubicBezTo>
                <a:cubicBezTo>
                  <a:pt x="3255" y="642"/>
                  <a:pt x="3246" y="646"/>
                  <a:pt x="3236" y="650"/>
                </a:cubicBezTo>
                <a:cubicBezTo>
                  <a:pt x="3227" y="654"/>
                  <a:pt x="3217" y="657"/>
                  <a:pt x="3207" y="659"/>
                </a:cubicBezTo>
                <a:cubicBezTo>
                  <a:pt x="3196" y="662"/>
                  <a:pt x="3186" y="663"/>
                  <a:pt x="3176" y="663"/>
                </a:cubicBezTo>
                <a:lnTo>
                  <a:pt x="158" y="663"/>
                </a:lnTo>
                <a:cubicBezTo>
                  <a:pt x="148" y="663"/>
                  <a:pt x="138" y="662"/>
                  <a:pt x="127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2"/>
                  <a:pt x="70" y="636"/>
                </a:cubicBezTo>
                <a:cubicBezTo>
                  <a:pt x="62" y="630"/>
                  <a:pt x="53" y="623"/>
                  <a:pt x="46" y="616"/>
                </a:cubicBezTo>
                <a:cubicBezTo>
                  <a:pt x="39" y="609"/>
                  <a:pt x="32" y="601"/>
                  <a:pt x="26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4549320" y="35136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4719960" y="3555000"/>
            <a:ext cx="1065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День_недели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133280" y="3809880"/>
            <a:ext cx="810000" cy="248040"/>
          </a:xfrm>
          <a:custGeom>
            <a:avLst/>
            <a:gdLst/>
            <a:ahLst/>
            <a:rect l="0" t="0" r="r" b="b"/>
            <a:pathLst>
              <a:path w="2250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091" y="0"/>
                </a:lnTo>
                <a:cubicBezTo>
                  <a:pt x="2102" y="0"/>
                  <a:pt x="2112" y="1"/>
                  <a:pt x="2122" y="3"/>
                </a:cubicBezTo>
                <a:cubicBezTo>
                  <a:pt x="2132" y="5"/>
                  <a:pt x="2142" y="8"/>
                  <a:pt x="2152" y="12"/>
                </a:cubicBezTo>
                <a:cubicBezTo>
                  <a:pt x="2162" y="16"/>
                  <a:pt x="2171" y="21"/>
                  <a:pt x="2179" y="27"/>
                </a:cubicBezTo>
                <a:cubicBezTo>
                  <a:pt x="2188" y="32"/>
                  <a:pt x="2196" y="39"/>
                  <a:pt x="2204" y="46"/>
                </a:cubicBezTo>
                <a:cubicBezTo>
                  <a:pt x="2211" y="54"/>
                  <a:pt x="2217" y="62"/>
                  <a:pt x="2223" y="71"/>
                </a:cubicBezTo>
                <a:cubicBezTo>
                  <a:pt x="2229" y="80"/>
                  <a:pt x="2234" y="89"/>
                  <a:pt x="2238" y="99"/>
                </a:cubicBezTo>
                <a:cubicBezTo>
                  <a:pt x="2242" y="108"/>
                  <a:pt x="2245" y="118"/>
                  <a:pt x="2247" y="129"/>
                </a:cubicBezTo>
                <a:cubicBezTo>
                  <a:pt x="2249" y="139"/>
                  <a:pt x="2250" y="149"/>
                  <a:pt x="2250" y="160"/>
                </a:cubicBezTo>
                <a:lnTo>
                  <a:pt x="2250" y="530"/>
                </a:lnTo>
                <a:cubicBezTo>
                  <a:pt x="2250" y="540"/>
                  <a:pt x="2249" y="551"/>
                  <a:pt x="2247" y="561"/>
                </a:cubicBezTo>
                <a:cubicBezTo>
                  <a:pt x="2245" y="571"/>
                  <a:pt x="2242" y="581"/>
                  <a:pt x="2238" y="591"/>
                </a:cubicBezTo>
                <a:cubicBezTo>
                  <a:pt x="2234" y="600"/>
                  <a:pt x="2229" y="610"/>
                  <a:pt x="2223" y="618"/>
                </a:cubicBezTo>
                <a:cubicBezTo>
                  <a:pt x="2217" y="627"/>
                  <a:pt x="2211" y="635"/>
                  <a:pt x="2204" y="642"/>
                </a:cubicBezTo>
                <a:cubicBezTo>
                  <a:pt x="2196" y="650"/>
                  <a:pt x="2188" y="656"/>
                  <a:pt x="2179" y="662"/>
                </a:cubicBezTo>
                <a:cubicBezTo>
                  <a:pt x="2171" y="668"/>
                  <a:pt x="2162" y="673"/>
                  <a:pt x="2152" y="677"/>
                </a:cubicBezTo>
                <a:cubicBezTo>
                  <a:pt x="2142" y="681"/>
                  <a:pt x="2132" y="684"/>
                  <a:pt x="2122" y="686"/>
                </a:cubicBezTo>
                <a:cubicBezTo>
                  <a:pt x="2112" y="688"/>
                  <a:pt x="2102" y="689"/>
                  <a:pt x="209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5853600" y="35136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193400" y="3840840"/>
            <a:ext cx="678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Квартал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2047680" y="3809880"/>
            <a:ext cx="1391040" cy="248040"/>
          </a:xfrm>
          <a:custGeom>
            <a:avLst/>
            <a:gdLst/>
            <a:ahLst/>
            <a:rect l="0" t="0" r="r" b="b"/>
            <a:pathLst>
              <a:path w="3864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49" y="0"/>
                  <a:pt x="160" y="0"/>
                </a:cubicBezTo>
                <a:lnTo>
                  <a:pt x="3705" y="0"/>
                </a:lnTo>
                <a:cubicBezTo>
                  <a:pt x="3716" y="0"/>
                  <a:pt x="3726" y="1"/>
                  <a:pt x="3736" y="3"/>
                </a:cubicBezTo>
                <a:cubicBezTo>
                  <a:pt x="3746" y="5"/>
                  <a:pt x="3756" y="8"/>
                  <a:pt x="3766" y="12"/>
                </a:cubicBezTo>
                <a:cubicBezTo>
                  <a:pt x="3776" y="16"/>
                  <a:pt x="3785" y="21"/>
                  <a:pt x="3793" y="27"/>
                </a:cubicBezTo>
                <a:cubicBezTo>
                  <a:pt x="3802" y="32"/>
                  <a:pt x="3810" y="39"/>
                  <a:pt x="3817" y="46"/>
                </a:cubicBezTo>
                <a:cubicBezTo>
                  <a:pt x="3825" y="54"/>
                  <a:pt x="3831" y="62"/>
                  <a:pt x="3837" y="71"/>
                </a:cubicBezTo>
                <a:cubicBezTo>
                  <a:pt x="3843" y="80"/>
                  <a:pt x="3848" y="89"/>
                  <a:pt x="3852" y="99"/>
                </a:cubicBezTo>
                <a:cubicBezTo>
                  <a:pt x="3856" y="108"/>
                  <a:pt x="3859" y="118"/>
                  <a:pt x="3861" y="129"/>
                </a:cubicBezTo>
                <a:cubicBezTo>
                  <a:pt x="3863" y="139"/>
                  <a:pt x="3864" y="149"/>
                  <a:pt x="3864" y="160"/>
                </a:cubicBezTo>
                <a:lnTo>
                  <a:pt x="3864" y="530"/>
                </a:lnTo>
                <a:cubicBezTo>
                  <a:pt x="3864" y="540"/>
                  <a:pt x="3863" y="551"/>
                  <a:pt x="3861" y="561"/>
                </a:cubicBezTo>
                <a:cubicBezTo>
                  <a:pt x="3859" y="571"/>
                  <a:pt x="3856" y="581"/>
                  <a:pt x="3852" y="591"/>
                </a:cubicBezTo>
                <a:cubicBezTo>
                  <a:pt x="3848" y="600"/>
                  <a:pt x="3843" y="610"/>
                  <a:pt x="3837" y="618"/>
                </a:cubicBezTo>
                <a:cubicBezTo>
                  <a:pt x="3831" y="627"/>
                  <a:pt x="3825" y="635"/>
                  <a:pt x="3817" y="642"/>
                </a:cubicBezTo>
                <a:cubicBezTo>
                  <a:pt x="3810" y="650"/>
                  <a:pt x="3802" y="656"/>
                  <a:pt x="3793" y="662"/>
                </a:cubicBezTo>
                <a:cubicBezTo>
                  <a:pt x="3785" y="668"/>
                  <a:pt x="3776" y="673"/>
                  <a:pt x="3766" y="677"/>
                </a:cubicBezTo>
                <a:cubicBezTo>
                  <a:pt x="3756" y="681"/>
                  <a:pt x="3746" y="684"/>
                  <a:pt x="3736" y="686"/>
                </a:cubicBezTo>
                <a:cubicBezTo>
                  <a:pt x="3726" y="688"/>
                  <a:pt x="3716" y="689"/>
                  <a:pt x="3705" y="689"/>
                </a:cubicBezTo>
                <a:lnTo>
                  <a:pt x="160" y="689"/>
                </a:lnTo>
                <a:cubicBezTo>
                  <a:pt x="149" y="689"/>
                  <a:pt x="139" y="688"/>
                  <a:pt x="129" y="686"/>
                </a:cubicBezTo>
                <a:cubicBezTo>
                  <a:pt x="119" y="684"/>
                  <a:pt x="109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938600" y="37994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2109240" y="3840840"/>
            <a:ext cx="1259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Это_выходной?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952200" y="4228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3437280" y="37994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133280" y="4438440"/>
            <a:ext cx="2457720" cy="238680"/>
          </a:xfrm>
          <a:custGeom>
            <a:avLst/>
            <a:gdLst/>
            <a:ahLst/>
            <a:rect l="0" t="0" r="r" b="b"/>
            <a:pathLst>
              <a:path w="6827" h="663">
                <a:moveTo>
                  <a:pt x="0" y="50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6669" y="0"/>
                </a:lnTo>
                <a:cubicBezTo>
                  <a:pt x="6679" y="0"/>
                  <a:pt x="6689" y="1"/>
                  <a:pt x="6700" y="3"/>
                </a:cubicBezTo>
                <a:cubicBezTo>
                  <a:pt x="6710" y="5"/>
                  <a:pt x="6720" y="8"/>
                  <a:pt x="6729" y="12"/>
                </a:cubicBezTo>
                <a:cubicBezTo>
                  <a:pt x="6739" y="16"/>
                  <a:pt x="6748" y="21"/>
                  <a:pt x="6757" y="27"/>
                </a:cubicBezTo>
                <a:cubicBezTo>
                  <a:pt x="6765" y="33"/>
                  <a:pt x="6773" y="39"/>
                  <a:pt x="6781" y="47"/>
                </a:cubicBezTo>
                <a:cubicBezTo>
                  <a:pt x="6788" y="54"/>
                  <a:pt x="6795" y="62"/>
                  <a:pt x="6801" y="71"/>
                </a:cubicBezTo>
                <a:cubicBezTo>
                  <a:pt x="6806" y="79"/>
                  <a:pt x="6811" y="88"/>
                  <a:pt x="6815" y="98"/>
                </a:cubicBezTo>
                <a:cubicBezTo>
                  <a:pt x="6819" y="108"/>
                  <a:pt x="6822" y="118"/>
                  <a:pt x="6824" y="128"/>
                </a:cubicBezTo>
                <a:cubicBezTo>
                  <a:pt x="6826" y="138"/>
                  <a:pt x="6827" y="148"/>
                  <a:pt x="6827" y="159"/>
                </a:cubicBezTo>
                <a:lnTo>
                  <a:pt x="6827" y="503"/>
                </a:lnTo>
                <a:cubicBezTo>
                  <a:pt x="6827" y="513"/>
                  <a:pt x="6826" y="524"/>
                  <a:pt x="6824" y="534"/>
                </a:cubicBezTo>
                <a:cubicBezTo>
                  <a:pt x="6822" y="544"/>
                  <a:pt x="6819" y="554"/>
                  <a:pt x="6815" y="565"/>
                </a:cubicBezTo>
                <a:cubicBezTo>
                  <a:pt x="6811" y="574"/>
                  <a:pt x="6806" y="583"/>
                  <a:pt x="6801" y="592"/>
                </a:cubicBezTo>
                <a:cubicBezTo>
                  <a:pt x="6795" y="601"/>
                  <a:pt x="6788" y="609"/>
                  <a:pt x="6781" y="616"/>
                </a:cubicBezTo>
                <a:cubicBezTo>
                  <a:pt x="6773" y="623"/>
                  <a:pt x="6765" y="630"/>
                  <a:pt x="6757" y="636"/>
                </a:cubicBezTo>
                <a:cubicBezTo>
                  <a:pt x="6748" y="642"/>
                  <a:pt x="6739" y="646"/>
                  <a:pt x="6729" y="650"/>
                </a:cubicBezTo>
                <a:cubicBezTo>
                  <a:pt x="6720" y="654"/>
                  <a:pt x="6710" y="657"/>
                  <a:pt x="6700" y="659"/>
                </a:cubicBezTo>
                <a:cubicBezTo>
                  <a:pt x="6689" y="662"/>
                  <a:pt x="6679" y="663"/>
                  <a:pt x="6669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8" y="646"/>
                  <a:pt x="79" y="642"/>
                  <a:pt x="71" y="636"/>
                </a:cubicBezTo>
                <a:cubicBezTo>
                  <a:pt x="62" y="630"/>
                  <a:pt x="54" y="623"/>
                  <a:pt x="47" y="616"/>
                </a:cubicBezTo>
                <a:cubicBezTo>
                  <a:pt x="39" y="609"/>
                  <a:pt x="33" y="601"/>
                  <a:pt x="27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4"/>
                  <a:pt x="5" y="544"/>
                  <a:pt x="3" y="534"/>
                </a:cubicBezTo>
                <a:cubicBezTo>
                  <a:pt x="1" y="524"/>
                  <a:pt x="0" y="513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128600" y="4142520"/>
            <a:ext cx="2582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Время с момента события: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193400" y="4469400"/>
            <a:ext cx="23263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Дней_с_последней_покупки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952200" y="4848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3590280" y="44280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3647880" y="4771800"/>
            <a:ext cx="1486440" cy="248040"/>
          </a:xfrm>
          <a:custGeom>
            <a:avLst/>
            <a:gdLst/>
            <a:ahLst/>
            <a:rect l="0" t="0" r="r" b="b"/>
            <a:pathLst>
              <a:path w="4129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70" y="0"/>
                </a:lnTo>
                <a:cubicBezTo>
                  <a:pt x="3980" y="0"/>
                  <a:pt x="3991" y="1"/>
                  <a:pt x="4001" y="3"/>
                </a:cubicBezTo>
                <a:cubicBezTo>
                  <a:pt x="4011" y="5"/>
                  <a:pt x="4021" y="8"/>
                  <a:pt x="4031" y="12"/>
                </a:cubicBezTo>
                <a:cubicBezTo>
                  <a:pt x="4040" y="16"/>
                  <a:pt x="4049" y="21"/>
                  <a:pt x="4058" y="27"/>
                </a:cubicBezTo>
                <a:cubicBezTo>
                  <a:pt x="4067" y="33"/>
                  <a:pt x="4075" y="39"/>
                  <a:pt x="4082" y="47"/>
                </a:cubicBezTo>
                <a:cubicBezTo>
                  <a:pt x="4089" y="54"/>
                  <a:pt x="4096" y="62"/>
                  <a:pt x="4102" y="71"/>
                </a:cubicBezTo>
                <a:cubicBezTo>
                  <a:pt x="4108" y="79"/>
                  <a:pt x="4112" y="88"/>
                  <a:pt x="4116" y="98"/>
                </a:cubicBezTo>
                <a:cubicBezTo>
                  <a:pt x="4120" y="108"/>
                  <a:pt x="4123" y="118"/>
                  <a:pt x="4125" y="128"/>
                </a:cubicBezTo>
                <a:cubicBezTo>
                  <a:pt x="4128" y="138"/>
                  <a:pt x="4129" y="149"/>
                  <a:pt x="4129" y="160"/>
                </a:cubicBezTo>
                <a:lnTo>
                  <a:pt x="4129" y="530"/>
                </a:lnTo>
                <a:cubicBezTo>
                  <a:pt x="4129" y="541"/>
                  <a:pt x="4128" y="551"/>
                  <a:pt x="4125" y="561"/>
                </a:cubicBezTo>
                <a:cubicBezTo>
                  <a:pt x="4123" y="571"/>
                  <a:pt x="4120" y="581"/>
                  <a:pt x="4116" y="591"/>
                </a:cubicBezTo>
                <a:cubicBezTo>
                  <a:pt x="4112" y="601"/>
                  <a:pt x="4108" y="610"/>
                  <a:pt x="4102" y="618"/>
                </a:cubicBezTo>
                <a:cubicBezTo>
                  <a:pt x="4096" y="627"/>
                  <a:pt x="4089" y="635"/>
                  <a:pt x="4082" y="643"/>
                </a:cubicBezTo>
                <a:cubicBezTo>
                  <a:pt x="4075" y="650"/>
                  <a:pt x="4067" y="656"/>
                  <a:pt x="4058" y="662"/>
                </a:cubicBezTo>
                <a:cubicBezTo>
                  <a:pt x="4049" y="668"/>
                  <a:pt x="4040" y="673"/>
                  <a:pt x="4031" y="677"/>
                </a:cubicBezTo>
                <a:cubicBezTo>
                  <a:pt x="4021" y="681"/>
                  <a:pt x="4011" y="684"/>
                  <a:pt x="4001" y="686"/>
                </a:cubicBezTo>
                <a:cubicBezTo>
                  <a:pt x="3991" y="688"/>
                  <a:pt x="3980" y="689"/>
                  <a:pt x="3970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50"/>
                  <a:pt x="47" y="643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128600" y="4761720"/>
            <a:ext cx="252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Извлечение цикличности: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3709440" y="4802760"/>
            <a:ext cx="13572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sin(день_года)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133280" y="5067000"/>
            <a:ext cx="1486440" cy="238680"/>
          </a:xfrm>
          <a:custGeom>
            <a:avLst/>
            <a:gdLst/>
            <a:ahLst/>
            <a:rect l="0" t="0" r="r" b="b"/>
            <a:pathLst>
              <a:path w="4129" h="663">
                <a:moveTo>
                  <a:pt x="0" y="504"/>
                </a:moveTo>
                <a:lnTo>
                  <a:pt x="0" y="160"/>
                </a:lnTo>
                <a:cubicBezTo>
                  <a:pt x="0" y="150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70" y="0"/>
                </a:lnTo>
                <a:cubicBezTo>
                  <a:pt x="3980" y="0"/>
                  <a:pt x="3991" y="1"/>
                  <a:pt x="4001" y="3"/>
                </a:cubicBezTo>
                <a:cubicBezTo>
                  <a:pt x="4011" y="5"/>
                  <a:pt x="4021" y="8"/>
                  <a:pt x="4031" y="12"/>
                </a:cubicBezTo>
                <a:cubicBezTo>
                  <a:pt x="4040" y="16"/>
                  <a:pt x="4049" y="21"/>
                  <a:pt x="4058" y="27"/>
                </a:cubicBezTo>
                <a:cubicBezTo>
                  <a:pt x="4067" y="33"/>
                  <a:pt x="4075" y="39"/>
                  <a:pt x="4082" y="47"/>
                </a:cubicBezTo>
                <a:cubicBezTo>
                  <a:pt x="4089" y="54"/>
                  <a:pt x="4096" y="62"/>
                  <a:pt x="4102" y="71"/>
                </a:cubicBezTo>
                <a:cubicBezTo>
                  <a:pt x="4108" y="80"/>
                  <a:pt x="4112" y="89"/>
                  <a:pt x="4116" y="98"/>
                </a:cubicBezTo>
                <a:cubicBezTo>
                  <a:pt x="4120" y="108"/>
                  <a:pt x="4123" y="118"/>
                  <a:pt x="4125" y="128"/>
                </a:cubicBezTo>
                <a:cubicBezTo>
                  <a:pt x="4128" y="139"/>
                  <a:pt x="4129" y="150"/>
                  <a:pt x="4129" y="160"/>
                </a:cubicBezTo>
                <a:lnTo>
                  <a:pt x="4129" y="504"/>
                </a:lnTo>
                <a:cubicBezTo>
                  <a:pt x="4129" y="514"/>
                  <a:pt x="4128" y="525"/>
                  <a:pt x="4125" y="535"/>
                </a:cubicBezTo>
                <a:cubicBezTo>
                  <a:pt x="4123" y="545"/>
                  <a:pt x="4120" y="555"/>
                  <a:pt x="4116" y="565"/>
                </a:cubicBezTo>
                <a:cubicBezTo>
                  <a:pt x="4112" y="574"/>
                  <a:pt x="4108" y="584"/>
                  <a:pt x="4102" y="592"/>
                </a:cubicBezTo>
                <a:cubicBezTo>
                  <a:pt x="4096" y="601"/>
                  <a:pt x="4089" y="609"/>
                  <a:pt x="4082" y="616"/>
                </a:cubicBezTo>
                <a:cubicBezTo>
                  <a:pt x="4075" y="624"/>
                  <a:pt x="4067" y="630"/>
                  <a:pt x="4058" y="636"/>
                </a:cubicBezTo>
                <a:cubicBezTo>
                  <a:pt x="4049" y="642"/>
                  <a:pt x="4040" y="647"/>
                  <a:pt x="4031" y="651"/>
                </a:cubicBezTo>
                <a:cubicBezTo>
                  <a:pt x="4021" y="655"/>
                  <a:pt x="4011" y="658"/>
                  <a:pt x="4001" y="660"/>
                </a:cubicBezTo>
                <a:cubicBezTo>
                  <a:pt x="3991" y="662"/>
                  <a:pt x="3980" y="663"/>
                  <a:pt x="3970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8" y="647"/>
                  <a:pt x="79" y="642"/>
                  <a:pt x="71" y="636"/>
                </a:cubicBezTo>
                <a:cubicBezTo>
                  <a:pt x="62" y="630"/>
                  <a:pt x="54" y="624"/>
                  <a:pt x="47" y="616"/>
                </a:cubicBezTo>
                <a:cubicBezTo>
                  <a:pt x="39" y="609"/>
                  <a:pt x="33" y="601"/>
                  <a:pt x="27" y="592"/>
                </a:cubicBezTo>
                <a:cubicBezTo>
                  <a:pt x="21" y="584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5134680" y="47617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193400" y="5097960"/>
            <a:ext cx="13572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cos(день_года)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2618640" y="5056920"/>
            <a:ext cx="2940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моделирования сезонности.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747720" y="2043000"/>
            <a:ext cx="56332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Автоматическое конструирование признаков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952200" y="3381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747720" y="2657880"/>
            <a:ext cx="5456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Может ли машина делать это сама?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128600" y="3294720"/>
            <a:ext cx="10296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Библиотеки (например, FeatureTools):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Автоматически генерируют тысячи признаков с помощью агрегаций ( sum,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952200" y="4000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128600" y="3580560"/>
            <a:ext cx="3783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mean, count, etc.) по связанным таблицам.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952200" y="4333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128600" y="3913920"/>
            <a:ext cx="9548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Генетическое программирование: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Эволюционный поиск лучших формул для создания новых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952200" y="4667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128600" y="4247280"/>
            <a:ext cx="597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Плюсы: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Экономит время, может найти неочевидные зависимости.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128600" y="4580640"/>
            <a:ext cx="719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Минусы: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Может создать много мусора, требует последующего жесткого отбора.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-2880" y="-2880"/>
            <a:ext cx="12197880" cy="686376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952200" y="2914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747720" y="2181600"/>
            <a:ext cx="8679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Итого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952200" y="3247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28600" y="2827800"/>
            <a:ext cx="729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Feature Selection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 </a:t>
            </a:r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Feature Engineering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критически важные этапы пайплайна.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952200" y="3581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128600" y="3161520"/>
            <a:ext cx="501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Отбор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делает модели быстрее, стабильнее и понятнее.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128600" y="3494880"/>
            <a:ext cx="9399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Конструирование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это творчество, которое сильно повышает качество моделей, особенно при знании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952200" y="4200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128600" y="3780360"/>
            <a:ext cx="1895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предметной области.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952200" y="4533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28600" y="4113720"/>
            <a:ext cx="8158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 преобразования нужно учить на тренировочной выборке, чтобы избежать data leakage.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128600" y="4447080"/>
            <a:ext cx="623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Качество ваших данных определяет потолок качества вашей 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1353240"/>
            <a:ext cx="29786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Главный секрет успеха в ML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52200" y="2590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1857600"/>
            <a:ext cx="6358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Качество данных &gt; Сложность алгоритма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52200" y="2923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28600" y="2504160"/>
            <a:ext cx="567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Хорошие признаки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часто важнее выбора сложного алгоритма.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128600" y="2837520"/>
            <a:ext cx="585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Цель: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Представить алгоритму данные в максимально понятной 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52200" y="3543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28600" y="3123360"/>
            <a:ext cx="214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информативной форме.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128600" y="3456720"/>
            <a:ext cx="213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Две основные задачи: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361520" y="3742200"/>
            <a:ext cx="5164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i. </a:t>
            </a:r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Отбор признаков (Feature Selection):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Выбрать лучшее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509840" y="4028040"/>
            <a:ext cx="2971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подмножество из существующих.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319040" y="4361400"/>
            <a:ext cx="6450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ii. </a:t>
            </a:r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Конструирование признаков (Feature Engineering):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Создать новые,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52200" y="5067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509840" y="4647240"/>
            <a:ext cx="296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более информативные признаки.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128600" y="4980600"/>
            <a:ext cx="6096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Результат: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Более простые, быстрые и интерпретируемые модели 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28600" y="5266440"/>
            <a:ext cx="171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лучшим качеством.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47720" y="1334520"/>
            <a:ext cx="3470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Что будет, если этого не делать?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1829160"/>
            <a:ext cx="4271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Проблемы, которые решает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52200" y="2943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47720" y="2210040"/>
            <a:ext cx="32497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обработка признаков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28600" y="2856600"/>
            <a:ext cx="4995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Проклятие размерности: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Слишком много признаков -&gt;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28600" y="3142440"/>
            <a:ext cx="415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запоминает шум, а не закономерности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952200" y="3848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28600" y="3427920"/>
            <a:ext cx="1433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(переобучение).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28600" y="3761280"/>
            <a:ext cx="524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Мультиколлинеарность: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Взаимосвязь признаков мешает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52200" y="4466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28600" y="4047120"/>
            <a:ext cx="2428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работе линейных моделей.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28600" y="4380480"/>
            <a:ext cx="522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Избыточность: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Признаки не несут новой информации, 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952200" y="5086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28600" y="4666320"/>
            <a:ext cx="192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замедляют обучение.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28600" y="4999680"/>
            <a:ext cx="4943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Низкое качество прогноза: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Модель не может выучить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128600" y="5285520"/>
            <a:ext cx="4077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сложные зависимости из "бедных"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7848720" y="2000160"/>
            <a:ext cx="3809520" cy="285696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747720" y="1505880"/>
            <a:ext cx="37328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Отбор признаков (Feature Selection)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47720" y="1995120"/>
            <a:ext cx="33368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Зачем отбирать признаки?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952200" y="3342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747720" y="2619720"/>
            <a:ext cx="3758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Меньше — значит лучше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28600" y="3256560"/>
            <a:ext cx="525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Ускорение обучения и предсказания.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Меньше данных -&gt;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952200" y="3962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28600" y="3542400"/>
            <a:ext cx="1922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быстрее вычисления.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28600" y="3875760"/>
            <a:ext cx="4812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Уменьшение переобучения.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Меньше шума -&gt; лучше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952200" y="4581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28600" y="4161600"/>
            <a:ext cx="241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обобщающая способность.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28600" y="4494960"/>
            <a:ext cx="5154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Улучшение интерпретируемости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модели. Легче понять,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952200" y="5200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28600" y="4780440"/>
            <a:ext cx="1622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что на что влияет.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28600" y="5113800"/>
            <a:ext cx="321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Упрощение визуализации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372440" y="1447920"/>
            <a:ext cx="4762080" cy="397152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747720" y="804600"/>
            <a:ext cx="52218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Методы отбора признаков (Filter Methods)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7720" y="1419480"/>
            <a:ext cx="49932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Отбор на основе статистических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52200" y="2523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747720" y="1800720"/>
            <a:ext cx="15750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критериев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28600" y="2437560"/>
            <a:ext cx="497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Идея: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Признаки оцениваются по их </a:t>
            </a:r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информативности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952200" y="3143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28600" y="2723040"/>
            <a:ext cx="5075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относительно целевой переменной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обучения 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333440" y="34286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2"/>
                  <a:pt x="153" y="111"/>
                </a:cubicBezTo>
                <a:cubicBezTo>
                  <a:pt x="149" y="121"/>
                  <a:pt x="144" y="130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1"/>
                  <a:pt x="24" y="24"/>
                </a:cubicBezTo>
                <a:cubicBezTo>
                  <a:pt x="31" y="16"/>
                  <a:pt x="40" y="11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1"/>
                  <a:pt x="129" y="16"/>
                  <a:pt x="136" y="24"/>
                </a:cubicBezTo>
                <a:cubicBezTo>
                  <a:pt x="144" y="31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28600" y="3056400"/>
            <a:ext cx="82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Методы: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509840" y="3342240"/>
            <a:ext cx="4473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Для числовых признаков: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Корреляция Пирсона,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333440" y="40478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509840" y="3628080"/>
            <a:ext cx="2963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дисперсионный анализ (ANOVA).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3606120" y="4041720"/>
            <a:ext cx="131040" cy="147600"/>
          </a:xfrm>
          <a:custGeom>
            <a:avLst/>
            <a:gdLst/>
            <a:ahLst/>
            <a:rect l="0" t="0" r="r" b="b"/>
            <a:pathLst>
              <a:path w="364" h="410">
                <a:moveTo>
                  <a:pt x="349" y="359"/>
                </a:moveTo>
                <a:cubicBezTo>
                  <a:pt x="349" y="368"/>
                  <a:pt x="343" y="379"/>
                  <a:pt x="331" y="390"/>
                </a:cubicBezTo>
                <a:cubicBezTo>
                  <a:pt x="317" y="403"/>
                  <a:pt x="305" y="409"/>
                  <a:pt x="292" y="410"/>
                </a:cubicBezTo>
                <a:lnTo>
                  <a:pt x="285" y="410"/>
                </a:lnTo>
                <a:cubicBezTo>
                  <a:pt x="250" y="410"/>
                  <a:pt x="226" y="399"/>
                  <a:pt x="213" y="379"/>
                </a:cubicBezTo>
                <a:cubicBezTo>
                  <a:pt x="201" y="361"/>
                  <a:pt x="186" y="322"/>
                  <a:pt x="169" y="263"/>
                </a:cubicBezTo>
                <a:lnTo>
                  <a:pt x="163" y="243"/>
                </a:lnTo>
                <a:cubicBezTo>
                  <a:pt x="163" y="243"/>
                  <a:pt x="155" y="251"/>
                  <a:pt x="141" y="268"/>
                </a:cubicBezTo>
                <a:cubicBezTo>
                  <a:pt x="126" y="284"/>
                  <a:pt x="109" y="302"/>
                  <a:pt x="91" y="322"/>
                </a:cubicBezTo>
                <a:cubicBezTo>
                  <a:pt x="73" y="341"/>
                  <a:pt x="57" y="359"/>
                  <a:pt x="42" y="375"/>
                </a:cubicBezTo>
                <a:cubicBezTo>
                  <a:pt x="27" y="392"/>
                  <a:pt x="19" y="400"/>
                  <a:pt x="17" y="402"/>
                </a:cubicBezTo>
                <a:cubicBezTo>
                  <a:pt x="16" y="403"/>
                  <a:pt x="14" y="403"/>
                  <a:pt x="11" y="403"/>
                </a:cubicBezTo>
                <a:cubicBezTo>
                  <a:pt x="8" y="403"/>
                  <a:pt x="6" y="402"/>
                  <a:pt x="3" y="399"/>
                </a:cubicBezTo>
                <a:cubicBezTo>
                  <a:pt x="1" y="397"/>
                  <a:pt x="0" y="395"/>
                  <a:pt x="0" y="392"/>
                </a:cubicBezTo>
                <a:cubicBezTo>
                  <a:pt x="-1" y="389"/>
                  <a:pt x="2" y="384"/>
                  <a:pt x="8" y="377"/>
                </a:cubicBezTo>
                <a:cubicBezTo>
                  <a:pt x="14" y="370"/>
                  <a:pt x="38" y="344"/>
                  <a:pt x="79" y="299"/>
                </a:cubicBezTo>
                <a:lnTo>
                  <a:pt x="156" y="215"/>
                </a:lnTo>
                <a:lnTo>
                  <a:pt x="151" y="197"/>
                </a:lnTo>
                <a:cubicBezTo>
                  <a:pt x="119" y="82"/>
                  <a:pt x="92" y="24"/>
                  <a:pt x="69" y="24"/>
                </a:cubicBezTo>
                <a:cubicBezTo>
                  <a:pt x="56" y="24"/>
                  <a:pt x="46" y="34"/>
                  <a:pt x="39" y="54"/>
                </a:cubicBezTo>
                <a:cubicBezTo>
                  <a:pt x="38" y="56"/>
                  <a:pt x="34" y="58"/>
                  <a:pt x="27" y="58"/>
                </a:cubicBezTo>
                <a:cubicBezTo>
                  <a:pt x="18" y="58"/>
                  <a:pt x="14" y="56"/>
                  <a:pt x="14" y="52"/>
                </a:cubicBezTo>
                <a:cubicBezTo>
                  <a:pt x="14" y="48"/>
                  <a:pt x="16" y="43"/>
                  <a:pt x="19" y="36"/>
                </a:cubicBezTo>
                <a:cubicBezTo>
                  <a:pt x="23" y="29"/>
                  <a:pt x="30" y="21"/>
                  <a:pt x="40" y="12"/>
                </a:cubicBezTo>
                <a:cubicBezTo>
                  <a:pt x="51" y="4"/>
                  <a:pt x="63" y="0"/>
                  <a:pt x="77" y="0"/>
                </a:cubicBezTo>
                <a:cubicBezTo>
                  <a:pt x="109" y="0"/>
                  <a:pt x="133" y="9"/>
                  <a:pt x="147" y="27"/>
                </a:cubicBezTo>
                <a:cubicBezTo>
                  <a:pt x="154" y="38"/>
                  <a:pt x="163" y="54"/>
                  <a:pt x="172" y="78"/>
                </a:cubicBezTo>
                <a:cubicBezTo>
                  <a:pt x="180" y="101"/>
                  <a:pt x="187" y="121"/>
                  <a:pt x="192" y="140"/>
                </a:cubicBezTo>
                <a:lnTo>
                  <a:pt x="199" y="166"/>
                </a:lnTo>
                <a:cubicBezTo>
                  <a:pt x="201" y="166"/>
                  <a:pt x="225" y="140"/>
                  <a:pt x="271" y="88"/>
                </a:cubicBezTo>
                <a:cubicBezTo>
                  <a:pt x="318" y="36"/>
                  <a:pt x="344" y="10"/>
                  <a:pt x="347" y="9"/>
                </a:cubicBezTo>
                <a:cubicBezTo>
                  <a:pt x="350" y="8"/>
                  <a:pt x="351" y="7"/>
                  <a:pt x="353" y="7"/>
                </a:cubicBezTo>
                <a:cubicBezTo>
                  <a:pt x="360" y="7"/>
                  <a:pt x="364" y="11"/>
                  <a:pt x="364" y="18"/>
                </a:cubicBezTo>
                <a:cubicBezTo>
                  <a:pt x="364" y="21"/>
                  <a:pt x="361" y="26"/>
                  <a:pt x="356" y="32"/>
                </a:cubicBezTo>
                <a:cubicBezTo>
                  <a:pt x="350" y="38"/>
                  <a:pt x="326" y="64"/>
                  <a:pt x="285" y="109"/>
                </a:cubicBezTo>
                <a:cubicBezTo>
                  <a:pt x="234" y="165"/>
                  <a:pt x="208" y="193"/>
                  <a:pt x="207" y="195"/>
                </a:cubicBezTo>
                <a:lnTo>
                  <a:pt x="213" y="215"/>
                </a:lnTo>
                <a:cubicBezTo>
                  <a:pt x="225" y="263"/>
                  <a:pt x="239" y="303"/>
                  <a:pt x="254" y="336"/>
                </a:cubicBezTo>
                <a:cubicBezTo>
                  <a:pt x="270" y="369"/>
                  <a:pt x="283" y="386"/>
                  <a:pt x="294" y="386"/>
                </a:cubicBezTo>
                <a:cubicBezTo>
                  <a:pt x="299" y="386"/>
                  <a:pt x="305" y="384"/>
                  <a:pt x="311" y="378"/>
                </a:cubicBezTo>
                <a:cubicBezTo>
                  <a:pt x="316" y="373"/>
                  <a:pt x="320" y="367"/>
                  <a:pt x="323" y="359"/>
                </a:cubicBezTo>
                <a:cubicBezTo>
                  <a:pt x="324" y="355"/>
                  <a:pt x="325" y="353"/>
                  <a:pt x="327" y="353"/>
                </a:cubicBezTo>
                <a:cubicBezTo>
                  <a:pt x="330" y="352"/>
                  <a:pt x="333" y="352"/>
                  <a:pt x="337" y="352"/>
                </a:cubicBezTo>
                <a:cubicBezTo>
                  <a:pt x="341" y="352"/>
                  <a:pt x="344" y="352"/>
                  <a:pt x="346" y="353"/>
                </a:cubicBezTo>
                <a:cubicBezTo>
                  <a:pt x="348" y="354"/>
                  <a:pt x="349" y="356"/>
                  <a:pt x="349" y="35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3758400" y="3952800"/>
            <a:ext cx="64440" cy="107280"/>
          </a:xfrm>
          <a:custGeom>
            <a:avLst/>
            <a:gdLst/>
            <a:ahLst/>
            <a:rect l="0" t="0" r="r" b="b"/>
            <a:pathLst>
              <a:path w="179" h="298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2"/>
                  <a:pt x="0" y="86"/>
                  <a:pt x="0" y="78"/>
                </a:cubicBezTo>
                <a:cubicBezTo>
                  <a:pt x="0" y="57"/>
                  <a:pt x="8" y="38"/>
                  <a:pt x="23" y="23"/>
                </a:cubicBezTo>
                <a:cubicBezTo>
                  <a:pt x="39" y="7"/>
                  <a:pt x="59" y="0"/>
                  <a:pt x="82" y="0"/>
                </a:cubicBezTo>
                <a:cubicBezTo>
                  <a:pt x="110" y="0"/>
                  <a:pt x="132" y="8"/>
                  <a:pt x="150" y="25"/>
                </a:cubicBezTo>
                <a:cubicBezTo>
                  <a:pt x="169" y="41"/>
                  <a:pt x="179" y="63"/>
                  <a:pt x="179" y="90"/>
                </a:cubicBezTo>
                <a:cubicBezTo>
                  <a:pt x="179" y="102"/>
                  <a:pt x="176" y="115"/>
                  <a:pt x="170" y="126"/>
                </a:cubicBezTo>
                <a:cubicBezTo>
                  <a:pt x="164" y="138"/>
                  <a:pt x="157" y="148"/>
                  <a:pt x="148" y="157"/>
                </a:cubicBezTo>
                <a:cubicBezTo>
                  <a:pt x="139" y="166"/>
                  <a:pt x="127" y="177"/>
                  <a:pt x="112" y="191"/>
                </a:cubicBezTo>
                <a:cubicBezTo>
                  <a:pt x="101" y="200"/>
                  <a:pt x="86" y="214"/>
                  <a:pt x="67" y="232"/>
                </a:cubicBezTo>
                <a:lnTo>
                  <a:pt x="41" y="257"/>
                </a:lnTo>
                <a:lnTo>
                  <a:pt x="75" y="257"/>
                </a:lnTo>
                <a:cubicBezTo>
                  <a:pt x="122" y="257"/>
                  <a:pt x="146" y="257"/>
                  <a:pt x="149" y="255"/>
                </a:cubicBezTo>
                <a:cubicBezTo>
                  <a:pt x="153" y="254"/>
                  <a:pt x="156" y="241"/>
                  <a:pt x="161" y="215"/>
                </a:cubicBezTo>
                <a:lnTo>
                  <a:pt x="161" y="214"/>
                </a:lnTo>
                <a:lnTo>
                  <a:pt x="179" y="214"/>
                </a:lnTo>
                <a:lnTo>
                  <a:pt x="179" y="215"/>
                </a:lnTo>
                <a:cubicBezTo>
                  <a:pt x="179" y="216"/>
                  <a:pt x="177" y="230"/>
                  <a:pt x="173" y="256"/>
                </a:cubicBezTo>
                <a:cubicBezTo>
                  <a:pt x="170" y="282"/>
                  <a:pt x="167" y="296"/>
                  <a:pt x="167" y="297"/>
                </a:cubicBezTo>
                <a:lnTo>
                  <a:pt x="167" y="298"/>
                </a:lnTo>
                <a:lnTo>
                  <a:pt x="0" y="298"/>
                </a:lnTo>
                <a:lnTo>
                  <a:pt x="0" y="290"/>
                </a:lnTo>
                <a:lnTo>
                  <a:pt x="0" y="285"/>
                </a:lnTo>
                <a:cubicBezTo>
                  <a:pt x="0" y="282"/>
                  <a:pt x="1" y="280"/>
                  <a:pt x="2" y="278"/>
                </a:cubicBezTo>
                <a:cubicBezTo>
                  <a:pt x="4" y="275"/>
                  <a:pt x="9" y="270"/>
                  <a:pt x="16" y="262"/>
                </a:cubicBezTo>
                <a:cubicBezTo>
                  <a:pt x="24" y="253"/>
                  <a:pt x="32" y="244"/>
                  <a:pt x="38" y="237"/>
                </a:cubicBezTo>
                <a:cubicBezTo>
                  <a:pt x="41" y="234"/>
                  <a:pt x="46" y="229"/>
                  <a:pt x="53" y="221"/>
                </a:cubicBezTo>
                <a:cubicBezTo>
                  <a:pt x="61" y="213"/>
                  <a:pt x="66" y="207"/>
                  <a:pt x="69" y="204"/>
                </a:cubicBezTo>
                <a:cubicBezTo>
                  <a:pt x="71" y="201"/>
                  <a:pt x="76" y="196"/>
                  <a:pt x="81" y="189"/>
                </a:cubicBezTo>
                <a:cubicBezTo>
                  <a:pt x="87" y="182"/>
                  <a:pt x="92" y="177"/>
                  <a:pt x="94" y="174"/>
                </a:cubicBezTo>
                <a:cubicBezTo>
                  <a:pt x="96" y="171"/>
                  <a:pt x="100" y="166"/>
                  <a:pt x="104" y="161"/>
                </a:cubicBezTo>
                <a:cubicBezTo>
                  <a:pt x="109" y="154"/>
                  <a:pt x="112" y="149"/>
                  <a:pt x="114" y="145"/>
                </a:cubicBezTo>
                <a:cubicBezTo>
                  <a:pt x="115" y="142"/>
                  <a:pt x="118" y="137"/>
                  <a:pt x="120" y="132"/>
                </a:cubicBezTo>
                <a:cubicBezTo>
                  <a:pt x="123" y="128"/>
                  <a:pt x="125" y="123"/>
                  <a:pt x="126" y="118"/>
                </a:cubicBezTo>
                <a:cubicBezTo>
                  <a:pt x="127" y="113"/>
                  <a:pt x="128" y="109"/>
                  <a:pt x="129" y="105"/>
                </a:cubicBezTo>
                <a:cubicBezTo>
                  <a:pt x="130" y="101"/>
                  <a:pt x="131" y="96"/>
                  <a:pt x="131" y="90"/>
                </a:cubicBezTo>
                <a:cubicBezTo>
                  <a:pt x="131" y="71"/>
                  <a:pt x="126" y="55"/>
                  <a:pt x="115" y="41"/>
                </a:cubicBezTo>
                <a:cubicBezTo>
                  <a:pt x="105" y="28"/>
                  <a:pt x="91" y="21"/>
                  <a:pt x="72" y="21"/>
                </a:cubicBezTo>
                <a:cubicBezTo>
                  <a:pt x="62" y="21"/>
                  <a:pt x="54" y="23"/>
                  <a:pt x="46" y="28"/>
                </a:cubicBezTo>
                <a:cubicBezTo>
                  <a:pt x="39" y="33"/>
                  <a:pt x="34" y="38"/>
                  <a:pt x="31" y="43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8"/>
                </a:cubicBezTo>
                <a:cubicBezTo>
                  <a:pt x="51" y="62"/>
                  <a:pt x="53" y="69"/>
                  <a:pt x="53" y="79"/>
                </a:cubicBezTo>
                <a:cubicBezTo>
                  <a:pt x="53" y="86"/>
                  <a:pt x="51" y="93"/>
                  <a:pt x="46" y="98"/>
                </a:cubicBezTo>
                <a:cubicBezTo>
                  <a:pt x="41" y="103"/>
                  <a:pt x="35" y="105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509840" y="3961440"/>
            <a:ext cx="209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Для категориальных: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3843720" y="3961440"/>
            <a:ext cx="2096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(хи-квадрат), взаимная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952200" y="4667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509840" y="4247280"/>
            <a:ext cx="2946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информация (Mutual Information).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952200" y="5000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28600" y="4580640"/>
            <a:ext cx="354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Плюсы: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Быстро, не зависит от 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333440" y="52862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128600" y="4914000"/>
            <a:ext cx="82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Минусы: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333440" y="56196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509840" y="5199840"/>
            <a:ext cx="3545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Игнорирует взаимодействие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509840" y="5533200"/>
            <a:ext cx="4388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Можно ошибочно выбрать признаки с проблемой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509840" y="5818680"/>
            <a:ext cx="181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correlation/causation.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747720" y="1728360"/>
            <a:ext cx="56214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Методы отбора признаков (Wrapper Methods)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952200" y="3076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747720" y="2343600"/>
            <a:ext cx="5577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Отбор с помощью самой ML-модели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952200" y="34099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28600" y="2989800"/>
            <a:ext cx="982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Идея: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"Завернуть" процесс отбора в алгоритм обучения. Использовать качество модели как критерий отбора.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333440" y="36954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28600" y="3323160"/>
            <a:ext cx="82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Методы: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333440" y="40287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509840" y="3609000"/>
            <a:ext cx="927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Recursive Feature Elimination (RFE):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Построить модель -&gt; убрать самый слабый признак -&gt; повторить.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509840" y="3942360"/>
            <a:ext cx="9298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Forward/Backward Selection: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Жадный поиск. Добавлять/удалять по одному признаку, выбирая лучший/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952200" y="4647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509840" y="4228200"/>
            <a:ext cx="72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худший.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952200" y="4981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128600" y="4561560"/>
            <a:ext cx="6899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Плюсы: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Учитывает взаимодействие признаков, часто дает лучшее качество.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128600" y="4894920"/>
            <a:ext cx="495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Минусы: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Медленно (нужно много раз обучать модель).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372440" y="2038320"/>
            <a:ext cx="4762080" cy="278100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 txBox="1"/>
          <p:nvPr/>
        </p:nvSpPr>
        <p:spPr>
          <a:xfrm>
            <a:off x="747720" y="1147320"/>
            <a:ext cx="4711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Методы отбора признаков (Embedded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747720" y="1452240"/>
            <a:ext cx="1104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Methods)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52200" y="2800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47720" y="2076840"/>
            <a:ext cx="5744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Отбор "на лету" в процессе обучения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28600" y="2713680"/>
            <a:ext cx="466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Идея: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Сам алгоритм обучения встроенным образом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52200" y="3419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28600" y="2999520"/>
            <a:ext cx="2404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проводит отбор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333440" y="37051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60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28600" y="3332880"/>
            <a:ext cx="82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Методы: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509840" y="3618720"/>
            <a:ext cx="4161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L1-регуляризация (Lasso):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"Обнуляет" веса 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333440" y="432432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509840" y="3904200"/>
            <a:ext cx="189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неважных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509840" y="4237560"/>
            <a:ext cx="4662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Важность признаков в деревьях (Random Forest,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509840" y="4523400"/>
            <a:ext cx="433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XGBoost):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Ранжирование признаков по вкладу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952200" y="5229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509840" y="4809240"/>
            <a:ext cx="73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952200" y="5562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128600" y="5142600"/>
            <a:ext cx="541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Плюсы: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Быстро (не требует отдельного шага), эффективно.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28600" y="5475960"/>
            <a:ext cx="380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Минусы: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Привязано к конкретной 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747720" y="1934280"/>
            <a:ext cx="5203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Конструирование признаков (Feature Engineering)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747720" y="2423880"/>
            <a:ext cx="4341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Зачем создавать новые признаки?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52200" y="3771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747720" y="3048480"/>
            <a:ext cx="7684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Дать модели больше возможностей для обучения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952200" y="4105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128600" y="3685320"/>
            <a:ext cx="581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Помочь линейным моделям уловить </a:t>
            </a:r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нелинейные зависимости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52200" y="4438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28600" y="4018680"/>
            <a:ext cx="4220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Сжать информацию и уменьшить размерность.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952200" y="4771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128600" y="4352040"/>
            <a:ext cx="5571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Представить данные в более </a:t>
            </a:r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понятном для алгоритма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виде.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28600" y="4685400"/>
            <a:ext cx="606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Это творческий процесс, требующий </a:t>
            </a:r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знания предметной области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747720" y="2176200"/>
            <a:ext cx="7590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Конструирование в табличных данных (Числовые признаки)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52200" y="3514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747720" y="2791080"/>
            <a:ext cx="5945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c3e50"/>
                </a:solidFill>
                <a:latin typeface="Arial"/>
                <a:ea typeface="Arial"/>
              </a:rPr>
              <a:t>Преобразование существующих полей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2933640" y="3438360"/>
            <a:ext cx="810000" cy="248040"/>
          </a:xfrm>
          <a:custGeom>
            <a:avLst/>
            <a:gdLst/>
            <a:ahLst/>
            <a:rect l="0" t="0" r="r" b="b"/>
            <a:pathLst>
              <a:path w="2250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091" y="0"/>
                </a:lnTo>
                <a:cubicBezTo>
                  <a:pt x="2101" y="0"/>
                  <a:pt x="2112" y="1"/>
                  <a:pt x="2122" y="3"/>
                </a:cubicBezTo>
                <a:cubicBezTo>
                  <a:pt x="2132" y="5"/>
                  <a:pt x="2142" y="8"/>
                  <a:pt x="2152" y="12"/>
                </a:cubicBezTo>
                <a:cubicBezTo>
                  <a:pt x="2161" y="16"/>
                  <a:pt x="2170" y="21"/>
                  <a:pt x="2179" y="27"/>
                </a:cubicBezTo>
                <a:cubicBezTo>
                  <a:pt x="2188" y="33"/>
                  <a:pt x="2196" y="39"/>
                  <a:pt x="2203" y="46"/>
                </a:cubicBezTo>
                <a:cubicBezTo>
                  <a:pt x="2210" y="54"/>
                  <a:pt x="2217" y="62"/>
                  <a:pt x="2223" y="71"/>
                </a:cubicBezTo>
                <a:cubicBezTo>
                  <a:pt x="2229" y="79"/>
                  <a:pt x="2234" y="88"/>
                  <a:pt x="2238" y="98"/>
                </a:cubicBezTo>
                <a:cubicBezTo>
                  <a:pt x="2242" y="108"/>
                  <a:pt x="2245" y="118"/>
                  <a:pt x="2247" y="128"/>
                </a:cubicBezTo>
                <a:cubicBezTo>
                  <a:pt x="2249" y="138"/>
                  <a:pt x="2250" y="148"/>
                  <a:pt x="2250" y="159"/>
                </a:cubicBezTo>
                <a:lnTo>
                  <a:pt x="2250" y="530"/>
                </a:lnTo>
                <a:cubicBezTo>
                  <a:pt x="2250" y="541"/>
                  <a:pt x="2249" y="551"/>
                  <a:pt x="2247" y="561"/>
                </a:cubicBezTo>
                <a:cubicBezTo>
                  <a:pt x="2245" y="571"/>
                  <a:pt x="2242" y="581"/>
                  <a:pt x="2238" y="591"/>
                </a:cubicBezTo>
                <a:cubicBezTo>
                  <a:pt x="2234" y="601"/>
                  <a:pt x="2229" y="610"/>
                  <a:pt x="2223" y="618"/>
                </a:cubicBezTo>
                <a:cubicBezTo>
                  <a:pt x="2217" y="627"/>
                  <a:pt x="2210" y="635"/>
                  <a:pt x="2203" y="642"/>
                </a:cubicBezTo>
                <a:cubicBezTo>
                  <a:pt x="2196" y="650"/>
                  <a:pt x="2188" y="656"/>
                  <a:pt x="2179" y="662"/>
                </a:cubicBezTo>
                <a:cubicBezTo>
                  <a:pt x="2170" y="668"/>
                  <a:pt x="2161" y="673"/>
                  <a:pt x="2152" y="677"/>
                </a:cubicBezTo>
                <a:cubicBezTo>
                  <a:pt x="2142" y="681"/>
                  <a:pt x="2132" y="684"/>
                  <a:pt x="2122" y="686"/>
                </a:cubicBezTo>
                <a:cubicBezTo>
                  <a:pt x="2112" y="688"/>
                  <a:pt x="2101" y="689"/>
                  <a:pt x="2091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28600" y="3427920"/>
            <a:ext cx="1798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Биннинг (Binning):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994120" y="3469320"/>
            <a:ext cx="678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Возраст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4019400" y="3438360"/>
            <a:ext cx="1781640" cy="248040"/>
          </a:xfrm>
          <a:custGeom>
            <a:avLst/>
            <a:gdLst/>
            <a:ahLst/>
            <a:rect l="0" t="0" r="r" b="b"/>
            <a:pathLst>
              <a:path w="4949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90" y="0"/>
                </a:lnTo>
                <a:cubicBezTo>
                  <a:pt x="4800" y="0"/>
                  <a:pt x="4811" y="1"/>
                  <a:pt x="4821" y="3"/>
                </a:cubicBezTo>
                <a:cubicBezTo>
                  <a:pt x="4831" y="5"/>
                  <a:pt x="4841" y="8"/>
                  <a:pt x="4851" y="12"/>
                </a:cubicBezTo>
                <a:cubicBezTo>
                  <a:pt x="4860" y="16"/>
                  <a:pt x="4869" y="21"/>
                  <a:pt x="4878" y="27"/>
                </a:cubicBezTo>
                <a:cubicBezTo>
                  <a:pt x="4887" y="33"/>
                  <a:pt x="4895" y="39"/>
                  <a:pt x="4902" y="46"/>
                </a:cubicBezTo>
                <a:cubicBezTo>
                  <a:pt x="4909" y="54"/>
                  <a:pt x="4916" y="62"/>
                  <a:pt x="4922" y="71"/>
                </a:cubicBezTo>
                <a:cubicBezTo>
                  <a:pt x="4928" y="79"/>
                  <a:pt x="4933" y="88"/>
                  <a:pt x="4937" y="98"/>
                </a:cubicBezTo>
                <a:cubicBezTo>
                  <a:pt x="4941" y="108"/>
                  <a:pt x="4944" y="118"/>
                  <a:pt x="4946" y="128"/>
                </a:cubicBezTo>
                <a:cubicBezTo>
                  <a:pt x="4948" y="138"/>
                  <a:pt x="4949" y="148"/>
                  <a:pt x="4949" y="159"/>
                </a:cubicBezTo>
                <a:lnTo>
                  <a:pt x="4949" y="530"/>
                </a:lnTo>
                <a:cubicBezTo>
                  <a:pt x="4949" y="541"/>
                  <a:pt x="4948" y="551"/>
                  <a:pt x="4946" y="561"/>
                </a:cubicBezTo>
                <a:cubicBezTo>
                  <a:pt x="4944" y="571"/>
                  <a:pt x="4941" y="581"/>
                  <a:pt x="4937" y="591"/>
                </a:cubicBezTo>
                <a:cubicBezTo>
                  <a:pt x="4933" y="601"/>
                  <a:pt x="4928" y="610"/>
                  <a:pt x="4922" y="618"/>
                </a:cubicBezTo>
                <a:cubicBezTo>
                  <a:pt x="4916" y="627"/>
                  <a:pt x="4909" y="635"/>
                  <a:pt x="4902" y="642"/>
                </a:cubicBezTo>
                <a:cubicBezTo>
                  <a:pt x="4895" y="650"/>
                  <a:pt x="4887" y="656"/>
                  <a:pt x="4878" y="662"/>
                </a:cubicBezTo>
                <a:cubicBezTo>
                  <a:pt x="4869" y="668"/>
                  <a:pt x="4860" y="673"/>
                  <a:pt x="4851" y="677"/>
                </a:cubicBezTo>
                <a:cubicBezTo>
                  <a:pt x="4841" y="681"/>
                  <a:pt x="4831" y="684"/>
                  <a:pt x="4821" y="686"/>
                </a:cubicBezTo>
                <a:cubicBezTo>
                  <a:pt x="4811" y="688"/>
                  <a:pt x="4800" y="689"/>
                  <a:pt x="4790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8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7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3739320" y="3427920"/>
            <a:ext cx="27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-&gt;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4084560" y="3469320"/>
            <a:ext cx="1648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Возрастная_группа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5801400" y="3427920"/>
            <a:ext cx="440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(0-18, 19-30, 31+). Помогает линейным моделям.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4657680" y="3781080"/>
            <a:ext cx="324000" cy="238680"/>
          </a:xfrm>
          <a:custGeom>
            <a:avLst/>
            <a:gdLst/>
            <a:ahLst/>
            <a:rect l="0" t="0" r="r" b="b"/>
            <a:pathLst>
              <a:path w="900" h="663">
                <a:moveTo>
                  <a:pt x="0" y="50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40"/>
                  <a:pt x="62" y="33"/>
                  <a:pt x="70" y="27"/>
                </a:cubicBezTo>
                <a:cubicBezTo>
                  <a:pt x="79" y="21"/>
                  <a:pt x="88" y="17"/>
                  <a:pt x="99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9" y="1"/>
                  <a:pt x="149" y="0"/>
                  <a:pt x="159" y="0"/>
                </a:cubicBezTo>
                <a:lnTo>
                  <a:pt x="741" y="0"/>
                </a:lnTo>
                <a:cubicBezTo>
                  <a:pt x="752" y="0"/>
                  <a:pt x="762" y="1"/>
                  <a:pt x="772" y="4"/>
                </a:cubicBezTo>
                <a:cubicBezTo>
                  <a:pt x="783" y="6"/>
                  <a:pt x="793" y="9"/>
                  <a:pt x="802" y="13"/>
                </a:cubicBezTo>
                <a:cubicBezTo>
                  <a:pt x="812" y="17"/>
                  <a:pt x="821" y="21"/>
                  <a:pt x="830" y="27"/>
                </a:cubicBezTo>
                <a:cubicBezTo>
                  <a:pt x="838" y="33"/>
                  <a:pt x="846" y="40"/>
                  <a:pt x="854" y="47"/>
                </a:cubicBezTo>
                <a:cubicBezTo>
                  <a:pt x="861" y="54"/>
                  <a:pt x="868" y="62"/>
                  <a:pt x="873" y="71"/>
                </a:cubicBezTo>
                <a:cubicBezTo>
                  <a:pt x="879" y="80"/>
                  <a:pt x="884" y="89"/>
                  <a:pt x="888" y="98"/>
                </a:cubicBezTo>
                <a:cubicBezTo>
                  <a:pt x="892" y="108"/>
                  <a:pt x="895" y="118"/>
                  <a:pt x="897" y="128"/>
                </a:cubicBezTo>
                <a:cubicBezTo>
                  <a:pt x="899" y="138"/>
                  <a:pt x="900" y="149"/>
                  <a:pt x="900" y="159"/>
                </a:cubicBezTo>
                <a:lnTo>
                  <a:pt x="900" y="504"/>
                </a:lnTo>
                <a:cubicBezTo>
                  <a:pt x="900" y="515"/>
                  <a:pt x="899" y="525"/>
                  <a:pt x="897" y="535"/>
                </a:cubicBezTo>
                <a:cubicBezTo>
                  <a:pt x="895" y="545"/>
                  <a:pt x="892" y="555"/>
                  <a:pt x="888" y="565"/>
                </a:cubicBezTo>
                <a:cubicBezTo>
                  <a:pt x="884" y="575"/>
                  <a:pt x="879" y="584"/>
                  <a:pt x="873" y="592"/>
                </a:cubicBezTo>
                <a:cubicBezTo>
                  <a:pt x="868" y="601"/>
                  <a:pt x="861" y="609"/>
                  <a:pt x="854" y="616"/>
                </a:cubicBezTo>
                <a:cubicBezTo>
                  <a:pt x="846" y="624"/>
                  <a:pt x="838" y="630"/>
                  <a:pt x="830" y="636"/>
                </a:cubicBezTo>
                <a:cubicBezTo>
                  <a:pt x="821" y="642"/>
                  <a:pt x="812" y="647"/>
                  <a:pt x="802" y="651"/>
                </a:cubicBezTo>
                <a:cubicBezTo>
                  <a:pt x="793" y="655"/>
                  <a:pt x="783" y="658"/>
                  <a:pt x="772" y="660"/>
                </a:cubicBezTo>
                <a:cubicBezTo>
                  <a:pt x="762" y="662"/>
                  <a:pt x="752" y="663"/>
                  <a:pt x="741" y="663"/>
                </a:cubicBezTo>
                <a:lnTo>
                  <a:pt x="159" y="663"/>
                </a:lnTo>
                <a:cubicBezTo>
                  <a:pt x="149" y="663"/>
                  <a:pt x="139" y="662"/>
                  <a:pt x="128" y="660"/>
                </a:cubicBezTo>
                <a:cubicBezTo>
                  <a:pt x="118" y="658"/>
                  <a:pt x="108" y="655"/>
                  <a:pt x="99" y="651"/>
                </a:cubicBezTo>
                <a:cubicBezTo>
                  <a:pt x="88" y="647"/>
                  <a:pt x="79" y="642"/>
                  <a:pt x="70" y="636"/>
                </a:cubicBezTo>
                <a:cubicBezTo>
                  <a:pt x="62" y="630"/>
                  <a:pt x="53" y="624"/>
                  <a:pt x="46" y="616"/>
                </a:cubicBezTo>
                <a:cubicBezTo>
                  <a:pt x="39" y="609"/>
                  <a:pt x="32" y="601"/>
                  <a:pt x="26" y="592"/>
                </a:cubicBezTo>
                <a:cubicBezTo>
                  <a:pt x="21" y="584"/>
                  <a:pt x="16" y="575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5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28600" y="3771000"/>
            <a:ext cx="354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Полиномиальные признаки: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Создать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4717800" y="3812040"/>
            <a:ext cx="194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x²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5086080" y="3781080"/>
            <a:ext cx="324360" cy="238680"/>
          </a:xfrm>
          <a:custGeom>
            <a:avLst/>
            <a:gdLst/>
            <a:ahLst/>
            <a:rect l="0" t="0" r="r" b="b"/>
            <a:pathLst>
              <a:path w="901" h="663">
                <a:moveTo>
                  <a:pt x="0" y="50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742" y="0"/>
                </a:lnTo>
                <a:cubicBezTo>
                  <a:pt x="753" y="0"/>
                  <a:pt x="763" y="1"/>
                  <a:pt x="773" y="4"/>
                </a:cubicBezTo>
                <a:cubicBezTo>
                  <a:pt x="783" y="6"/>
                  <a:pt x="793" y="9"/>
                  <a:pt x="803" y="13"/>
                </a:cubicBezTo>
                <a:cubicBezTo>
                  <a:pt x="812" y="17"/>
                  <a:pt x="822" y="21"/>
                  <a:pt x="830" y="27"/>
                </a:cubicBezTo>
                <a:cubicBezTo>
                  <a:pt x="839" y="33"/>
                  <a:pt x="847" y="40"/>
                  <a:pt x="854" y="47"/>
                </a:cubicBezTo>
                <a:cubicBezTo>
                  <a:pt x="862" y="54"/>
                  <a:pt x="868" y="62"/>
                  <a:pt x="874" y="71"/>
                </a:cubicBezTo>
                <a:cubicBezTo>
                  <a:pt x="880" y="80"/>
                  <a:pt x="885" y="89"/>
                  <a:pt x="889" y="98"/>
                </a:cubicBezTo>
                <a:cubicBezTo>
                  <a:pt x="893" y="108"/>
                  <a:pt x="896" y="118"/>
                  <a:pt x="898" y="128"/>
                </a:cubicBezTo>
                <a:cubicBezTo>
                  <a:pt x="900" y="138"/>
                  <a:pt x="901" y="149"/>
                  <a:pt x="901" y="159"/>
                </a:cubicBezTo>
                <a:lnTo>
                  <a:pt x="901" y="504"/>
                </a:lnTo>
                <a:cubicBezTo>
                  <a:pt x="901" y="515"/>
                  <a:pt x="900" y="525"/>
                  <a:pt x="898" y="535"/>
                </a:cubicBezTo>
                <a:cubicBezTo>
                  <a:pt x="896" y="545"/>
                  <a:pt x="893" y="555"/>
                  <a:pt x="889" y="565"/>
                </a:cubicBezTo>
                <a:cubicBezTo>
                  <a:pt x="885" y="575"/>
                  <a:pt x="880" y="584"/>
                  <a:pt x="874" y="592"/>
                </a:cubicBezTo>
                <a:cubicBezTo>
                  <a:pt x="868" y="601"/>
                  <a:pt x="862" y="609"/>
                  <a:pt x="854" y="616"/>
                </a:cubicBezTo>
                <a:cubicBezTo>
                  <a:pt x="847" y="624"/>
                  <a:pt x="839" y="630"/>
                  <a:pt x="830" y="636"/>
                </a:cubicBezTo>
                <a:cubicBezTo>
                  <a:pt x="822" y="642"/>
                  <a:pt x="812" y="647"/>
                  <a:pt x="803" y="651"/>
                </a:cubicBezTo>
                <a:cubicBezTo>
                  <a:pt x="793" y="655"/>
                  <a:pt x="783" y="658"/>
                  <a:pt x="773" y="660"/>
                </a:cubicBezTo>
                <a:cubicBezTo>
                  <a:pt x="763" y="662"/>
                  <a:pt x="753" y="663"/>
                  <a:pt x="742" y="663"/>
                </a:cubicBezTo>
                <a:lnTo>
                  <a:pt x="159" y="663"/>
                </a:lnTo>
                <a:cubicBezTo>
                  <a:pt x="149" y="663"/>
                  <a:pt x="138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9" y="647"/>
                  <a:pt x="79" y="642"/>
                  <a:pt x="71" y="636"/>
                </a:cubicBezTo>
                <a:cubicBezTo>
                  <a:pt x="62" y="630"/>
                  <a:pt x="54" y="624"/>
                  <a:pt x="47" y="616"/>
                </a:cubicBezTo>
                <a:cubicBezTo>
                  <a:pt x="39" y="609"/>
                  <a:pt x="33" y="601"/>
                  <a:pt x="27" y="592"/>
                </a:cubicBezTo>
                <a:cubicBezTo>
                  <a:pt x="21" y="584"/>
                  <a:pt x="16" y="575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5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4977000" y="37710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5147640" y="3812040"/>
            <a:ext cx="194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x³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5514840" y="3781080"/>
            <a:ext cx="810000" cy="238680"/>
          </a:xfrm>
          <a:custGeom>
            <a:avLst/>
            <a:gdLst/>
            <a:ahLst/>
            <a:rect l="0" t="0" r="r" b="b"/>
            <a:pathLst>
              <a:path w="2250" h="663">
                <a:moveTo>
                  <a:pt x="0" y="50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7" y="6"/>
                  <a:pt x="128" y="4"/>
                </a:cubicBezTo>
                <a:cubicBezTo>
                  <a:pt x="138" y="1"/>
                  <a:pt x="148" y="0"/>
                  <a:pt x="159" y="0"/>
                </a:cubicBezTo>
                <a:lnTo>
                  <a:pt x="2091" y="0"/>
                </a:lnTo>
                <a:cubicBezTo>
                  <a:pt x="2102" y="0"/>
                  <a:pt x="2112" y="1"/>
                  <a:pt x="2122" y="4"/>
                </a:cubicBezTo>
                <a:cubicBezTo>
                  <a:pt x="2132" y="6"/>
                  <a:pt x="2142" y="9"/>
                  <a:pt x="2152" y="13"/>
                </a:cubicBezTo>
                <a:cubicBezTo>
                  <a:pt x="2161" y="17"/>
                  <a:pt x="2171" y="21"/>
                  <a:pt x="2179" y="27"/>
                </a:cubicBezTo>
                <a:cubicBezTo>
                  <a:pt x="2188" y="33"/>
                  <a:pt x="2196" y="40"/>
                  <a:pt x="2203" y="47"/>
                </a:cubicBezTo>
                <a:cubicBezTo>
                  <a:pt x="2211" y="54"/>
                  <a:pt x="2217" y="62"/>
                  <a:pt x="2223" y="71"/>
                </a:cubicBezTo>
                <a:cubicBezTo>
                  <a:pt x="2229" y="80"/>
                  <a:pt x="2234" y="89"/>
                  <a:pt x="2238" y="98"/>
                </a:cubicBezTo>
                <a:cubicBezTo>
                  <a:pt x="2242" y="108"/>
                  <a:pt x="2245" y="118"/>
                  <a:pt x="2247" y="128"/>
                </a:cubicBezTo>
                <a:cubicBezTo>
                  <a:pt x="2249" y="138"/>
                  <a:pt x="2250" y="149"/>
                  <a:pt x="2250" y="159"/>
                </a:cubicBezTo>
                <a:lnTo>
                  <a:pt x="2250" y="504"/>
                </a:lnTo>
                <a:cubicBezTo>
                  <a:pt x="2250" y="515"/>
                  <a:pt x="2249" y="525"/>
                  <a:pt x="2247" y="535"/>
                </a:cubicBezTo>
                <a:cubicBezTo>
                  <a:pt x="2245" y="545"/>
                  <a:pt x="2242" y="555"/>
                  <a:pt x="2238" y="565"/>
                </a:cubicBezTo>
                <a:cubicBezTo>
                  <a:pt x="2234" y="575"/>
                  <a:pt x="2229" y="584"/>
                  <a:pt x="2223" y="592"/>
                </a:cubicBezTo>
                <a:cubicBezTo>
                  <a:pt x="2217" y="601"/>
                  <a:pt x="2211" y="609"/>
                  <a:pt x="2203" y="616"/>
                </a:cubicBezTo>
                <a:cubicBezTo>
                  <a:pt x="2196" y="624"/>
                  <a:pt x="2188" y="630"/>
                  <a:pt x="2179" y="636"/>
                </a:cubicBezTo>
                <a:cubicBezTo>
                  <a:pt x="2171" y="642"/>
                  <a:pt x="2161" y="647"/>
                  <a:pt x="2152" y="651"/>
                </a:cubicBezTo>
                <a:cubicBezTo>
                  <a:pt x="2142" y="655"/>
                  <a:pt x="2132" y="658"/>
                  <a:pt x="2122" y="660"/>
                </a:cubicBezTo>
                <a:cubicBezTo>
                  <a:pt x="2112" y="662"/>
                  <a:pt x="2102" y="663"/>
                  <a:pt x="2091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60"/>
                </a:cubicBezTo>
                <a:cubicBezTo>
                  <a:pt x="117" y="658"/>
                  <a:pt x="108" y="655"/>
                  <a:pt x="98" y="651"/>
                </a:cubicBezTo>
                <a:cubicBezTo>
                  <a:pt x="88" y="647"/>
                  <a:pt x="79" y="642"/>
                  <a:pt x="70" y="636"/>
                </a:cubicBezTo>
                <a:cubicBezTo>
                  <a:pt x="62" y="630"/>
                  <a:pt x="54" y="624"/>
                  <a:pt x="46" y="616"/>
                </a:cubicBezTo>
                <a:cubicBezTo>
                  <a:pt x="39" y="609"/>
                  <a:pt x="32" y="601"/>
                  <a:pt x="27" y="592"/>
                </a:cubicBezTo>
                <a:cubicBezTo>
                  <a:pt x="21" y="584"/>
                  <a:pt x="16" y="575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5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5406840" y="37710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5577480" y="3812040"/>
            <a:ext cx="678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x₁ * x₂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952200" y="4190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6322680" y="3771000"/>
            <a:ext cx="3155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Позволяет уловить нелинейность.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3124080" y="4114440"/>
            <a:ext cx="1400400" cy="248040"/>
          </a:xfrm>
          <a:custGeom>
            <a:avLst/>
            <a:gdLst/>
            <a:ahLst/>
            <a:rect l="0" t="0" r="r" b="b"/>
            <a:pathLst>
              <a:path w="3890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3731" y="0"/>
                </a:lnTo>
                <a:cubicBezTo>
                  <a:pt x="3742" y="0"/>
                  <a:pt x="3752" y="2"/>
                  <a:pt x="3762" y="4"/>
                </a:cubicBezTo>
                <a:cubicBezTo>
                  <a:pt x="3773" y="6"/>
                  <a:pt x="3783" y="9"/>
                  <a:pt x="3792" y="13"/>
                </a:cubicBezTo>
                <a:cubicBezTo>
                  <a:pt x="3802" y="17"/>
                  <a:pt x="3811" y="21"/>
                  <a:pt x="3820" y="27"/>
                </a:cubicBezTo>
                <a:cubicBezTo>
                  <a:pt x="3828" y="33"/>
                  <a:pt x="3836" y="40"/>
                  <a:pt x="3844" y="47"/>
                </a:cubicBezTo>
                <a:cubicBezTo>
                  <a:pt x="3851" y="54"/>
                  <a:pt x="3858" y="62"/>
                  <a:pt x="3863" y="71"/>
                </a:cubicBezTo>
                <a:cubicBezTo>
                  <a:pt x="3869" y="80"/>
                  <a:pt x="3874" y="89"/>
                  <a:pt x="3878" y="98"/>
                </a:cubicBezTo>
                <a:cubicBezTo>
                  <a:pt x="3882" y="108"/>
                  <a:pt x="3885" y="118"/>
                  <a:pt x="3887" y="128"/>
                </a:cubicBezTo>
                <a:cubicBezTo>
                  <a:pt x="3889" y="139"/>
                  <a:pt x="3890" y="149"/>
                  <a:pt x="3890" y="159"/>
                </a:cubicBezTo>
                <a:lnTo>
                  <a:pt x="3890" y="530"/>
                </a:lnTo>
                <a:cubicBezTo>
                  <a:pt x="3890" y="540"/>
                  <a:pt x="3889" y="550"/>
                  <a:pt x="3887" y="561"/>
                </a:cubicBezTo>
                <a:cubicBezTo>
                  <a:pt x="3885" y="571"/>
                  <a:pt x="3882" y="581"/>
                  <a:pt x="3878" y="590"/>
                </a:cubicBezTo>
                <a:cubicBezTo>
                  <a:pt x="3874" y="601"/>
                  <a:pt x="3869" y="610"/>
                  <a:pt x="3863" y="619"/>
                </a:cubicBezTo>
                <a:cubicBezTo>
                  <a:pt x="3858" y="628"/>
                  <a:pt x="3851" y="636"/>
                  <a:pt x="3844" y="643"/>
                </a:cubicBezTo>
                <a:cubicBezTo>
                  <a:pt x="3836" y="650"/>
                  <a:pt x="3828" y="657"/>
                  <a:pt x="3820" y="663"/>
                </a:cubicBezTo>
                <a:cubicBezTo>
                  <a:pt x="3811" y="668"/>
                  <a:pt x="3802" y="673"/>
                  <a:pt x="3792" y="677"/>
                </a:cubicBezTo>
                <a:cubicBezTo>
                  <a:pt x="3783" y="681"/>
                  <a:pt x="3773" y="684"/>
                  <a:pt x="3762" y="686"/>
                </a:cubicBezTo>
                <a:cubicBezTo>
                  <a:pt x="3752" y="688"/>
                  <a:pt x="3742" y="689"/>
                  <a:pt x="373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3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6"/>
                  <a:pt x="32" y="628"/>
                  <a:pt x="27" y="619"/>
                </a:cubicBezTo>
                <a:cubicBezTo>
                  <a:pt x="21" y="610"/>
                  <a:pt x="16" y="601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128600" y="4104360"/>
            <a:ext cx="2003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Логарифмирование: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3192480" y="4145400"/>
            <a:ext cx="1259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log(Зарплата)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52200" y="4533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4520520" y="4104360"/>
            <a:ext cx="3766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Для работы с правосторонним skewness.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2124000" y="4457520"/>
            <a:ext cx="2467080" cy="238320"/>
          </a:xfrm>
          <a:custGeom>
            <a:avLst/>
            <a:gdLst/>
            <a:ahLst/>
            <a:rect l="0" t="0" r="r" b="b"/>
            <a:pathLst>
              <a:path w="6853" h="662">
                <a:moveTo>
                  <a:pt x="0" y="50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6695" y="0"/>
                </a:lnTo>
                <a:cubicBezTo>
                  <a:pt x="6705" y="0"/>
                  <a:pt x="6715" y="1"/>
                  <a:pt x="6726" y="3"/>
                </a:cubicBezTo>
                <a:cubicBezTo>
                  <a:pt x="6736" y="5"/>
                  <a:pt x="6746" y="8"/>
                  <a:pt x="6755" y="12"/>
                </a:cubicBezTo>
                <a:cubicBezTo>
                  <a:pt x="6765" y="16"/>
                  <a:pt x="6774" y="21"/>
                  <a:pt x="6783" y="27"/>
                </a:cubicBezTo>
                <a:cubicBezTo>
                  <a:pt x="6792" y="33"/>
                  <a:pt x="6800" y="39"/>
                  <a:pt x="6807" y="46"/>
                </a:cubicBezTo>
                <a:cubicBezTo>
                  <a:pt x="6814" y="54"/>
                  <a:pt x="6821" y="62"/>
                  <a:pt x="6827" y="71"/>
                </a:cubicBezTo>
                <a:cubicBezTo>
                  <a:pt x="6832" y="79"/>
                  <a:pt x="6837" y="88"/>
                  <a:pt x="6841" y="98"/>
                </a:cubicBezTo>
                <a:cubicBezTo>
                  <a:pt x="6845" y="108"/>
                  <a:pt x="6848" y="118"/>
                  <a:pt x="6850" y="128"/>
                </a:cubicBezTo>
                <a:cubicBezTo>
                  <a:pt x="6852" y="138"/>
                  <a:pt x="6853" y="148"/>
                  <a:pt x="6853" y="159"/>
                </a:cubicBezTo>
                <a:lnTo>
                  <a:pt x="6853" y="503"/>
                </a:lnTo>
                <a:cubicBezTo>
                  <a:pt x="6853" y="514"/>
                  <a:pt x="6852" y="524"/>
                  <a:pt x="6850" y="535"/>
                </a:cubicBezTo>
                <a:cubicBezTo>
                  <a:pt x="6848" y="545"/>
                  <a:pt x="6845" y="555"/>
                  <a:pt x="6841" y="564"/>
                </a:cubicBezTo>
                <a:cubicBezTo>
                  <a:pt x="6837" y="574"/>
                  <a:pt x="6832" y="583"/>
                  <a:pt x="6827" y="592"/>
                </a:cubicBezTo>
                <a:cubicBezTo>
                  <a:pt x="6821" y="601"/>
                  <a:pt x="6814" y="609"/>
                  <a:pt x="6807" y="616"/>
                </a:cubicBezTo>
                <a:cubicBezTo>
                  <a:pt x="6800" y="623"/>
                  <a:pt x="6792" y="630"/>
                  <a:pt x="6783" y="636"/>
                </a:cubicBezTo>
                <a:cubicBezTo>
                  <a:pt x="6774" y="641"/>
                  <a:pt x="6765" y="646"/>
                  <a:pt x="6755" y="650"/>
                </a:cubicBezTo>
                <a:cubicBezTo>
                  <a:pt x="6746" y="654"/>
                  <a:pt x="6736" y="657"/>
                  <a:pt x="6726" y="659"/>
                </a:cubicBezTo>
                <a:cubicBezTo>
                  <a:pt x="6715" y="661"/>
                  <a:pt x="6705" y="662"/>
                  <a:pt x="6695" y="662"/>
                </a:cubicBezTo>
                <a:lnTo>
                  <a:pt x="158" y="662"/>
                </a:lnTo>
                <a:cubicBezTo>
                  <a:pt x="148" y="662"/>
                  <a:pt x="138" y="661"/>
                  <a:pt x="127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1"/>
                  <a:pt x="70" y="636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9"/>
                  <a:pt x="32" y="601"/>
                  <a:pt x="26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28600" y="4447080"/>
            <a:ext cx="995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74c3c"/>
                </a:solidFill>
                <a:latin typeface="Arial"/>
                <a:ea typeface="Arial"/>
              </a:rPr>
              <a:t>Агрегаты: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2190600" y="4488480"/>
            <a:ext cx="23263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Средний_чек_пользователя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4695480" y="4457520"/>
            <a:ext cx="2753280" cy="238320"/>
          </a:xfrm>
          <a:custGeom>
            <a:avLst/>
            <a:gdLst/>
            <a:ahLst/>
            <a:rect l="0" t="0" r="r" b="b"/>
            <a:pathLst>
              <a:path w="7648" h="662">
                <a:moveTo>
                  <a:pt x="0" y="503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489" y="0"/>
                </a:lnTo>
                <a:cubicBezTo>
                  <a:pt x="7500" y="0"/>
                  <a:pt x="7510" y="1"/>
                  <a:pt x="7520" y="3"/>
                </a:cubicBezTo>
                <a:cubicBezTo>
                  <a:pt x="7530" y="5"/>
                  <a:pt x="7540" y="8"/>
                  <a:pt x="7550" y="12"/>
                </a:cubicBezTo>
                <a:cubicBezTo>
                  <a:pt x="7560" y="16"/>
                  <a:pt x="7569" y="21"/>
                  <a:pt x="7577" y="27"/>
                </a:cubicBezTo>
                <a:cubicBezTo>
                  <a:pt x="7586" y="33"/>
                  <a:pt x="7594" y="39"/>
                  <a:pt x="7601" y="46"/>
                </a:cubicBezTo>
                <a:cubicBezTo>
                  <a:pt x="7609" y="54"/>
                  <a:pt x="7615" y="62"/>
                  <a:pt x="7621" y="71"/>
                </a:cubicBezTo>
                <a:cubicBezTo>
                  <a:pt x="7627" y="79"/>
                  <a:pt x="7632" y="88"/>
                  <a:pt x="7636" y="98"/>
                </a:cubicBezTo>
                <a:cubicBezTo>
                  <a:pt x="7640" y="108"/>
                  <a:pt x="7643" y="118"/>
                  <a:pt x="7645" y="128"/>
                </a:cubicBezTo>
                <a:cubicBezTo>
                  <a:pt x="7647" y="138"/>
                  <a:pt x="7648" y="148"/>
                  <a:pt x="7648" y="159"/>
                </a:cubicBezTo>
                <a:lnTo>
                  <a:pt x="7648" y="503"/>
                </a:lnTo>
                <a:cubicBezTo>
                  <a:pt x="7648" y="514"/>
                  <a:pt x="7647" y="524"/>
                  <a:pt x="7645" y="535"/>
                </a:cubicBezTo>
                <a:cubicBezTo>
                  <a:pt x="7643" y="545"/>
                  <a:pt x="7640" y="555"/>
                  <a:pt x="7636" y="564"/>
                </a:cubicBezTo>
                <a:cubicBezTo>
                  <a:pt x="7632" y="574"/>
                  <a:pt x="7627" y="583"/>
                  <a:pt x="7621" y="592"/>
                </a:cubicBezTo>
                <a:cubicBezTo>
                  <a:pt x="7615" y="601"/>
                  <a:pt x="7609" y="609"/>
                  <a:pt x="7601" y="616"/>
                </a:cubicBezTo>
                <a:cubicBezTo>
                  <a:pt x="7594" y="623"/>
                  <a:pt x="7586" y="630"/>
                  <a:pt x="7577" y="636"/>
                </a:cubicBezTo>
                <a:cubicBezTo>
                  <a:pt x="7569" y="641"/>
                  <a:pt x="7560" y="646"/>
                  <a:pt x="7550" y="650"/>
                </a:cubicBezTo>
                <a:cubicBezTo>
                  <a:pt x="7540" y="654"/>
                  <a:pt x="7530" y="657"/>
                  <a:pt x="7520" y="659"/>
                </a:cubicBezTo>
                <a:cubicBezTo>
                  <a:pt x="7510" y="661"/>
                  <a:pt x="7500" y="662"/>
                  <a:pt x="7489" y="662"/>
                </a:cubicBezTo>
                <a:lnTo>
                  <a:pt x="159" y="662"/>
                </a:lnTo>
                <a:cubicBezTo>
                  <a:pt x="149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9" y="646"/>
                  <a:pt x="80" y="641"/>
                  <a:pt x="71" y="636"/>
                </a:cubicBezTo>
                <a:cubicBezTo>
                  <a:pt x="62" y="630"/>
                  <a:pt x="54" y="623"/>
                  <a:pt x="47" y="616"/>
                </a:cubicBezTo>
                <a:cubicBezTo>
                  <a:pt x="40" y="609"/>
                  <a:pt x="33" y="601"/>
                  <a:pt x="27" y="592"/>
                </a:cubicBezTo>
                <a:cubicBezTo>
                  <a:pt x="21" y="583"/>
                  <a:pt x="17" y="574"/>
                  <a:pt x="13" y="564"/>
                </a:cubicBezTo>
                <a:cubicBezTo>
                  <a:pt x="9" y="555"/>
                  <a:pt x="6" y="545"/>
                  <a:pt x="4" y="535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4587480" y="44470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4758120" y="4488480"/>
            <a:ext cx="26175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Количество_операций_за_день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7446600" y="44470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285840" y="225720"/>
            <a:ext cx="1527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Feature engineering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