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05560"/>
            <a:ext cx="7430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Понижение размерности: Искусство видеть суть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05040"/>
            <a:ext cx="7889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PCA, t-SNE и UMAP — как упрощать данные без потери смысла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2229840"/>
            <a:ext cx="5054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Сохранение локальных расстояний и кластеров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952200" y="3371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47720" y="2728800"/>
            <a:ext cx="1364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Идея t-SNE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52200" y="3705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28600" y="3285000"/>
            <a:ext cx="714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Сохранить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попарные расстояния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между точками при проекции в 2D/3D.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52200" y="4038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28600" y="3618720"/>
            <a:ext cx="9827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Акцент на близких объектах: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Фокусируется на сохранении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локальных соседств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кластерной структуры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28600" y="3952080"/>
            <a:ext cx="278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Идеально для визуализации.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747720" y="1810440"/>
            <a:ext cx="4403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Построение распределений вероятностей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952200" y="2943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747720" y="2300040"/>
            <a:ext cx="2343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Как работает t-SNE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28600" y="2856600"/>
            <a:ext cx="1024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исходном пространстве: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каждой пары точек вычисляется вероятность того, что они являются соседями (с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52200" y="3562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28600" y="3142440"/>
            <a:ext cx="582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вероятностным предположением о нормальном распределении).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2200" y="3895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28600" y="3475800"/>
            <a:ext cx="906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целевом пространстве (2D/3D):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Строится похожее распределение (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распределение Стьюдента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952200" y="4228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28600" y="3809160"/>
            <a:ext cx="694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 алгоритма: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Сделать эти два распределения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максимально похожими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952200" y="4562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28600" y="4142520"/>
            <a:ext cx="926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потерь: Расхождение Кульбака-Лейблера (KL divergence)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между двумя распределениями.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952200" y="4895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128600" y="4475880"/>
            <a:ext cx="605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Оптимизация: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Градиентный спуск для минимизации KL divergence.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28600" y="4809240"/>
            <a:ext cx="928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Роль распределения Стьюдента: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Его тяжелые хвосты "раздвигают" точки, предотвращая скучивание.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6524640" y="2314440"/>
            <a:ext cx="5238360" cy="221904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 txBox="1"/>
          <p:nvPr/>
        </p:nvSpPr>
        <p:spPr>
          <a:xfrm>
            <a:off x="747720" y="1734480"/>
            <a:ext cx="2058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Важные параметры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952200" y="2876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2233440"/>
            <a:ext cx="3941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Особенности и настройка t-SNE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128600" y="2790000"/>
            <a:ext cx="346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Perplexity: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Условно, число ближайших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128600" y="3075480"/>
            <a:ext cx="4056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соседей для каждой точки (~5-50). Управляет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952200" y="3781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28600" y="3361320"/>
            <a:ext cx="188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размером кластеров.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28600" y="3694680"/>
            <a:ext cx="346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Learning Rate: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Скорость обучения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52200" y="4400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28600" y="3980520"/>
            <a:ext cx="186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градиентного спуска.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128600" y="4313880"/>
            <a:ext cx="368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Результат не детерминирован!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128600" y="4599720"/>
            <a:ext cx="329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Разные запуски могут давать разную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28600" y="4885200"/>
            <a:ext cx="131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747720" y="1458360"/>
            <a:ext cx="2957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Сильные и слабые стороны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747720" y="1956960"/>
            <a:ext cx="2909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Плюсы и минусы t-SNE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52200" y="3038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152360" y="2952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49"/>
                  <a:pt x="510" y="365"/>
                </a:cubicBezTo>
                <a:cubicBezTo>
                  <a:pt x="503" y="381"/>
                  <a:pt x="495" y="397"/>
                  <a:pt x="486" y="411"/>
                </a:cubicBezTo>
                <a:cubicBezTo>
                  <a:pt x="476" y="426"/>
                  <a:pt x="465" y="439"/>
                  <a:pt x="453" y="451"/>
                </a:cubicBezTo>
                <a:cubicBezTo>
                  <a:pt x="440" y="464"/>
                  <a:pt x="427" y="475"/>
                  <a:pt x="413" y="484"/>
                </a:cubicBezTo>
                <a:cubicBezTo>
                  <a:pt x="398" y="494"/>
                  <a:pt x="383" y="502"/>
                  <a:pt x="367" y="509"/>
                </a:cubicBezTo>
                <a:cubicBezTo>
                  <a:pt x="351" y="515"/>
                  <a:pt x="334" y="520"/>
                  <a:pt x="317" y="524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4"/>
                </a:cubicBezTo>
                <a:cubicBezTo>
                  <a:pt x="196" y="520"/>
                  <a:pt x="179" y="515"/>
                  <a:pt x="163" y="509"/>
                </a:cubicBezTo>
                <a:cubicBezTo>
                  <a:pt x="147" y="502"/>
                  <a:pt x="132" y="494"/>
                  <a:pt x="118" y="484"/>
                </a:cubicBezTo>
                <a:cubicBezTo>
                  <a:pt x="103" y="475"/>
                  <a:pt x="90" y="464"/>
                  <a:pt x="77" y="451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1"/>
                  <a:pt x="20" y="365"/>
                </a:cubicBezTo>
                <a:cubicBezTo>
                  <a:pt x="13" y="349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747720" y="251352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52200" y="3371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152360" y="32860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347840" y="2951640"/>
            <a:ext cx="486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Превосходная визуализация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кластерной структуры.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2200" y="3705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152360" y="36194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47840" y="3285000"/>
            <a:ext cx="396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Подчеркивает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локальные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закономерности.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47840" y="3618720"/>
            <a:ext cx="395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Хорошо работает на самых разных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5220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152360" y="44956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4"/>
                  <a:pt x="77" y="452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47720" y="405684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952200" y="4914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152360" y="4829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4"/>
                  <a:pt x="65" y="91"/>
                  <a:pt x="77" y="78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1"/>
                  <a:pt x="476" y="104"/>
                  <a:pt x="486" y="118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347840" y="4494960"/>
            <a:ext cx="704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Вычислительно сложный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(O(n^2)), неприменим к очень большим выборкам.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952200" y="5248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152360" y="51624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347840" y="4828320"/>
            <a:ext cx="375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Глобальная структура не сохраняется.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347840" y="5161680"/>
            <a:ext cx="480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статистический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зависит от параметров.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747720" y="1877400"/>
            <a:ext cx="35362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Современная альтернатива t-SNE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952200" y="3019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2376360"/>
            <a:ext cx="14194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Идея UMAP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28600" y="2932920"/>
            <a:ext cx="415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Теоретическая основа: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равномерно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28600" y="3218400"/>
            <a:ext cx="410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лежат на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многообразии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низкой размерности.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28600" y="3551760"/>
            <a:ext cx="275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низкоразмерное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28600" y="3837600"/>
            <a:ext cx="391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представление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топологически близкое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952200" y="4543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28600" y="4123440"/>
            <a:ext cx="168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исходным данным.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28600" y="4456800"/>
            <a:ext cx="370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Сохраняет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локальную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глобальную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28600" y="4742640"/>
            <a:ext cx="90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структуру.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747720" y="1537920"/>
            <a:ext cx="2397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Как работает UMAP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952200" y="2619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747720" y="2094480"/>
            <a:ext cx="499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Фаза 1: Построение графа в высоком пространстве.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3514680" y="2543040"/>
            <a:ext cx="219240" cy="248040"/>
          </a:xfrm>
          <a:custGeom>
            <a:avLst/>
            <a:gdLst/>
            <a:ahLst/>
            <a:rect l="0" t="0" r="r" b="b"/>
            <a:pathLst>
              <a:path w="609" h="689">
                <a:moveTo>
                  <a:pt x="0" y="530"/>
                </a:moveTo>
                <a:lnTo>
                  <a:pt x="0" y="160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50" y="0"/>
                </a:lnTo>
                <a:cubicBezTo>
                  <a:pt x="461" y="0"/>
                  <a:pt x="471" y="1"/>
                  <a:pt x="481" y="3"/>
                </a:cubicBezTo>
                <a:cubicBezTo>
                  <a:pt x="492" y="5"/>
                  <a:pt x="502" y="8"/>
                  <a:pt x="511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7" y="32"/>
                  <a:pt x="555" y="39"/>
                  <a:pt x="563" y="46"/>
                </a:cubicBezTo>
                <a:cubicBezTo>
                  <a:pt x="570" y="54"/>
                  <a:pt x="577" y="62"/>
                  <a:pt x="582" y="70"/>
                </a:cubicBezTo>
                <a:cubicBezTo>
                  <a:pt x="588" y="79"/>
                  <a:pt x="593" y="88"/>
                  <a:pt x="597" y="98"/>
                </a:cubicBezTo>
                <a:cubicBezTo>
                  <a:pt x="601" y="108"/>
                  <a:pt x="604" y="117"/>
                  <a:pt x="606" y="128"/>
                </a:cubicBezTo>
                <a:cubicBezTo>
                  <a:pt x="608" y="138"/>
                  <a:pt x="609" y="148"/>
                  <a:pt x="609" y="160"/>
                </a:cubicBezTo>
                <a:lnTo>
                  <a:pt x="609" y="530"/>
                </a:lnTo>
                <a:cubicBezTo>
                  <a:pt x="609" y="540"/>
                  <a:pt x="608" y="551"/>
                  <a:pt x="606" y="561"/>
                </a:cubicBezTo>
                <a:cubicBezTo>
                  <a:pt x="604" y="571"/>
                  <a:pt x="601" y="581"/>
                  <a:pt x="597" y="591"/>
                </a:cubicBezTo>
                <a:cubicBezTo>
                  <a:pt x="593" y="600"/>
                  <a:pt x="588" y="610"/>
                  <a:pt x="582" y="618"/>
                </a:cubicBezTo>
                <a:cubicBezTo>
                  <a:pt x="577" y="627"/>
                  <a:pt x="570" y="635"/>
                  <a:pt x="563" y="642"/>
                </a:cubicBezTo>
                <a:cubicBezTo>
                  <a:pt x="555" y="650"/>
                  <a:pt x="547" y="656"/>
                  <a:pt x="539" y="662"/>
                </a:cubicBezTo>
                <a:cubicBezTo>
                  <a:pt x="530" y="668"/>
                  <a:pt x="521" y="673"/>
                  <a:pt x="511" y="677"/>
                </a:cubicBezTo>
                <a:cubicBezTo>
                  <a:pt x="502" y="681"/>
                  <a:pt x="492" y="684"/>
                  <a:pt x="481" y="686"/>
                </a:cubicBezTo>
                <a:cubicBezTo>
                  <a:pt x="471" y="688"/>
                  <a:pt x="461" y="689"/>
                  <a:pt x="45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3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28600" y="2532600"/>
            <a:ext cx="239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каждой точки находят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3576600" y="257400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952200" y="2962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3738240" y="2532600"/>
            <a:ext cx="1904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ближайших соседей.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28600" y="2875680"/>
            <a:ext cx="622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Строят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взвешенный граф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ребра отражают уверенность в связи.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952200" y="3838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47720" y="3313800"/>
            <a:ext cx="481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Фаза 2: Построение графа в низком пространстве.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952200" y="4171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128600" y="3751920"/>
            <a:ext cx="283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Строят аналогичный граф в 2D.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952200" y="4505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28600" y="4085280"/>
            <a:ext cx="517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Минимизируют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расстояние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между этими двумя графами.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952200" y="4838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128600" y="4418640"/>
            <a:ext cx="720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Скорость: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Алгоритмическая сложность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O(n^{1.14})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что намного быстрее t-SNE.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952200" y="5171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128600" y="4752000"/>
            <a:ext cx="875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Сохранение глобальной структуры: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Лучше сохраняет относительное расположение кластеров.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28600" y="5085360"/>
            <a:ext cx="9653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Гибкость: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использовать для общего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нелинейного понижения размерности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(не только для 2D/3D).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3714840" y="247680"/>
            <a:ext cx="4762080" cy="6362280"/>
          </a:xfrm>
          <a:prstGeom prst="rect">
            <a:avLst/>
          </a:prstGeom>
          <a:ln w="0">
            <a:noFill/>
          </a:ln>
        </p:spPr>
      </p:pic>
      <p:sp>
        <p:nvSpPr>
          <p:cNvPr id="299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273348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3124080" y="2733480"/>
            <a:ext cx="1505160" cy="410040"/>
          </a:xfrm>
          <a:custGeom>
            <a:avLst/>
            <a:gdLst/>
            <a:ahLst/>
            <a:rect l="0" t="0" r="r" b="b"/>
            <a:pathLst>
              <a:path w="4181" h="1139">
                <a:moveTo>
                  <a:pt x="0" y="0"/>
                </a:moveTo>
                <a:lnTo>
                  <a:pt x="4181" y="0"/>
                </a:lnTo>
                <a:lnTo>
                  <a:pt x="418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4628880" y="2733480"/>
            <a:ext cx="3467520" cy="410040"/>
          </a:xfrm>
          <a:custGeom>
            <a:avLst/>
            <a:gdLst/>
            <a:ahLst/>
            <a:rect l="0" t="0" r="r" b="b"/>
            <a:pathLst>
              <a:path w="9632" h="1139">
                <a:moveTo>
                  <a:pt x="0" y="0"/>
                </a:moveTo>
                <a:lnTo>
                  <a:pt x="9632" y="0"/>
                </a:lnTo>
                <a:lnTo>
                  <a:pt x="963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273348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3124080" y="2733480"/>
            <a:ext cx="1505160" cy="410040"/>
          </a:xfrm>
          <a:custGeom>
            <a:avLst/>
            <a:gdLst/>
            <a:ahLst/>
            <a:rect l="0" t="0" r="r" b="b"/>
            <a:pathLst>
              <a:path w="4181" h="1139">
                <a:moveTo>
                  <a:pt x="0" y="0"/>
                </a:moveTo>
                <a:lnTo>
                  <a:pt x="4181" y="0"/>
                </a:lnTo>
                <a:lnTo>
                  <a:pt x="418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4628880" y="2733480"/>
            <a:ext cx="3467520" cy="410040"/>
          </a:xfrm>
          <a:custGeom>
            <a:avLst/>
            <a:gdLst/>
            <a:ahLst/>
            <a:rect l="0" t="0" r="r" b="b"/>
            <a:pathLst>
              <a:path w="9632" h="1139">
                <a:moveTo>
                  <a:pt x="0" y="0"/>
                </a:moveTo>
                <a:lnTo>
                  <a:pt x="9632" y="0"/>
                </a:lnTo>
                <a:lnTo>
                  <a:pt x="963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3143160"/>
            <a:ext cx="2372040" cy="409680"/>
          </a:xfrm>
          <a:custGeom>
            <a:avLst/>
            <a:gdLst/>
            <a:ahLst/>
            <a:rect l="0" t="0" r="r" b="b"/>
            <a:pathLst>
              <a:path w="6589" h="1138">
                <a:moveTo>
                  <a:pt x="0" y="0"/>
                </a:moveTo>
                <a:lnTo>
                  <a:pt x="6589" y="0"/>
                </a:lnTo>
                <a:lnTo>
                  <a:pt x="658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3124080" y="3143160"/>
            <a:ext cx="1505160" cy="409680"/>
          </a:xfrm>
          <a:custGeom>
            <a:avLst/>
            <a:gdLst/>
            <a:ahLst/>
            <a:rect l="0" t="0" r="r" b="b"/>
            <a:pathLst>
              <a:path w="4181" h="1138">
                <a:moveTo>
                  <a:pt x="0" y="0"/>
                </a:moveTo>
                <a:lnTo>
                  <a:pt x="4181" y="0"/>
                </a:lnTo>
                <a:lnTo>
                  <a:pt x="418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4628880" y="3143160"/>
            <a:ext cx="3467520" cy="409680"/>
          </a:xfrm>
          <a:custGeom>
            <a:avLst/>
            <a:gdLst/>
            <a:ahLst/>
            <a:rect l="0" t="0" r="r" b="b"/>
            <a:pathLst>
              <a:path w="9632" h="1138">
                <a:moveTo>
                  <a:pt x="0" y="0"/>
                </a:moveTo>
                <a:lnTo>
                  <a:pt x="9632" y="0"/>
                </a:lnTo>
                <a:lnTo>
                  <a:pt x="963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355248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3124080" y="3552480"/>
            <a:ext cx="1505160" cy="410040"/>
          </a:xfrm>
          <a:custGeom>
            <a:avLst/>
            <a:gdLst/>
            <a:ahLst/>
            <a:rect l="0" t="0" r="r" b="b"/>
            <a:pathLst>
              <a:path w="4181" h="1139">
                <a:moveTo>
                  <a:pt x="0" y="0"/>
                </a:moveTo>
                <a:lnTo>
                  <a:pt x="4181" y="0"/>
                </a:lnTo>
                <a:lnTo>
                  <a:pt x="418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4628880" y="3552480"/>
            <a:ext cx="3467520" cy="410040"/>
          </a:xfrm>
          <a:custGeom>
            <a:avLst/>
            <a:gdLst/>
            <a:ahLst/>
            <a:rect l="0" t="0" r="r" b="b"/>
            <a:pathLst>
              <a:path w="9632" h="1139">
                <a:moveTo>
                  <a:pt x="0" y="0"/>
                </a:moveTo>
                <a:lnTo>
                  <a:pt x="9632" y="0"/>
                </a:lnTo>
                <a:lnTo>
                  <a:pt x="963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396216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3124080" y="3962160"/>
            <a:ext cx="1505160" cy="410040"/>
          </a:xfrm>
          <a:custGeom>
            <a:avLst/>
            <a:gdLst/>
            <a:ahLst/>
            <a:rect l="0" t="0" r="r" b="b"/>
            <a:pathLst>
              <a:path w="4181" h="1139">
                <a:moveTo>
                  <a:pt x="0" y="0"/>
                </a:moveTo>
                <a:lnTo>
                  <a:pt x="4181" y="0"/>
                </a:lnTo>
                <a:lnTo>
                  <a:pt x="418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4628880" y="3962160"/>
            <a:ext cx="3467520" cy="410040"/>
          </a:xfrm>
          <a:custGeom>
            <a:avLst/>
            <a:gdLst/>
            <a:ahLst/>
            <a:rect l="0" t="0" r="r" b="b"/>
            <a:pathLst>
              <a:path w="9632" h="1139">
                <a:moveTo>
                  <a:pt x="0" y="0"/>
                </a:moveTo>
                <a:lnTo>
                  <a:pt x="9632" y="0"/>
                </a:lnTo>
                <a:lnTo>
                  <a:pt x="963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437184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3124080" y="4371840"/>
            <a:ext cx="1505160" cy="410040"/>
          </a:xfrm>
          <a:custGeom>
            <a:avLst/>
            <a:gdLst/>
            <a:ahLst/>
            <a:rect l="0" t="0" r="r" b="b"/>
            <a:pathLst>
              <a:path w="4181" h="1139">
                <a:moveTo>
                  <a:pt x="0" y="0"/>
                </a:moveTo>
                <a:lnTo>
                  <a:pt x="4181" y="0"/>
                </a:lnTo>
                <a:lnTo>
                  <a:pt x="418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4628880" y="4371840"/>
            <a:ext cx="3467520" cy="410040"/>
          </a:xfrm>
          <a:custGeom>
            <a:avLst/>
            <a:gdLst/>
            <a:ahLst/>
            <a:rect l="0" t="0" r="r" b="b"/>
            <a:pathLst>
              <a:path w="9632" h="1139">
                <a:moveTo>
                  <a:pt x="0" y="0"/>
                </a:moveTo>
                <a:lnTo>
                  <a:pt x="9632" y="0"/>
                </a:lnTo>
                <a:lnTo>
                  <a:pt x="963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4781520"/>
            <a:ext cx="2372040" cy="409680"/>
          </a:xfrm>
          <a:custGeom>
            <a:avLst/>
            <a:gdLst/>
            <a:ahLst/>
            <a:rect l="0" t="0" r="r" b="b"/>
            <a:pathLst>
              <a:path w="6589" h="1138">
                <a:moveTo>
                  <a:pt x="0" y="0"/>
                </a:moveTo>
                <a:lnTo>
                  <a:pt x="6589" y="0"/>
                </a:lnTo>
                <a:lnTo>
                  <a:pt x="658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3124080" y="4781520"/>
            <a:ext cx="1505160" cy="409680"/>
          </a:xfrm>
          <a:custGeom>
            <a:avLst/>
            <a:gdLst/>
            <a:ahLst/>
            <a:rect l="0" t="0" r="r" b="b"/>
            <a:pathLst>
              <a:path w="4181" h="1138">
                <a:moveTo>
                  <a:pt x="0" y="0"/>
                </a:moveTo>
                <a:lnTo>
                  <a:pt x="4181" y="0"/>
                </a:lnTo>
                <a:lnTo>
                  <a:pt x="418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4628880" y="4781520"/>
            <a:ext cx="3467520" cy="409680"/>
          </a:xfrm>
          <a:custGeom>
            <a:avLst/>
            <a:gdLst/>
            <a:ahLst/>
            <a:rect l="0" t="0" r="r" b="b"/>
            <a:pathLst>
              <a:path w="9632" h="1138">
                <a:moveTo>
                  <a:pt x="0" y="0"/>
                </a:moveTo>
                <a:lnTo>
                  <a:pt x="9632" y="0"/>
                </a:lnTo>
                <a:lnTo>
                  <a:pt x="963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52400" y="27241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2724120"/>
            <a:ext cx="2381400" cy="9720"/>
          </a:xfrm>
          <a:custGeom>
            <a:avLst/>
            <a:gdLst/>
            <a:ahLst/>
            <a:rect l="0" t="0" r="r" b="b"/>
            <a:pathLst>
              <a:path w="6615" h="27">
                <a:moveTo>
                  <a:pt x="0" y="0"/>
                </a:moveTo>
                <a:lnTo>
                  <a:pt x="6615" y="0"/>
                </a:lnTo>
                <a:lnTo>
                  <a:pt x="66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124080" y="27241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3133440" y="2724120"/>
            <a:ext cx="1505520" cy="9720"/>
          </a:xfrm>
          <a:custGeom>
            <a:avLst/>
            <a:gdLst/>
            <a:ahLst/>
            <a:rect l="0" t="0" r="r" b="b"/>
            <a:pathLst>
              <a:path w="4182" h="27">
                <a:moveTo>
                  <a:pt x="0" y="0"/>
                </a:moveTo>
                <a:lnTo>
                  <a:pt x="4182" y="0"/>
                </a:lnTo>
                <a:lnTo>
                  <a:pt x="41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4628880" y="272412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4638600" y="2724120"/>
            <a:ext cx="3467520" cy="9720"/>
          </a:xfrm>
          <a:custGeom>
            <a:avLst/>
            <a:gdLst/>
            <a:ahLst/>
            <a:rect l="0" t="0" r="r" b="b"/>
            <a:pathLst>
              <a:path w="9632" h="27">
                <a:moveTo>
                  <a:pt x="0" y="0"/>
                </a:moveTo>
                <a:lnTo>
                  <a:pt x="9632" y="0"/>
                </a:lnTo>
                <a:lnTo>
                  <a:pt x="96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8096040" y="272412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52400" y="3133440"/>
            <a:ext cx="2381400" cy="10080"/>
          </a:xfrm>
          <a:custGeom>
            <a:avLst/>
            <a:gdLst/>
            <a:ahLst/>
            <a:rect l="0" t="0" r="r" b="b"/>
            <a:pathLst>
              <a:path w="6615" h="28">
                <a:moveTo>
                  <a:pt x="0" y="0"/>
                </a:moveTo>
                <a:lnTo>
                  <a:pt x="6615" y="0"/>
                </a:lnTo>
                <a:lnTo>
                  <a:pt x="66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3133440" y="3133440"/>
            <a:ext cx="1505520" cy="10080"/>
          </a:xfrm>
          <a:custGeom>
            <a:avLst/>
            <a:gdLst/>
            <a:ahLst/>
            <a:rect l="0" t="0" r="r" b="b"/>
            <a:pathLst>
              <a:path w="4182" h="28">
                <a:moveTo>
                  <a:pt x="0" y="0"/>
                </a:moveTo>
                <a:lnTo>
                  <a:pt x="4182" y="0"/>
                </a:lnTo>
                <a:lnTo>
                  <a:pt x="41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4638600" y="3133440"/>
            <a:ext cx="3467520" cy="10080"/>
          </a:xfrm>
          <a:custGeom>
            <a:avLst/>
            <a:gdLst/>
            <a:ahLst/>
            <a:rect l="0" t="0" r="r" b="b"/>
            <a:pathLst>
              <a:path w="9632" h="28">
                <a:moveTo>
                  <a:pt x="0" y="0"/>
                </a:moveTo>
                <a:lnTo>
                  <a:pt x="9632" y="0"/>
                </a:lnTo>
                <a:lnTo>
                  <a:pt x="9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3143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3124080" y="3143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4628880" y="314316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096040" y="314316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3552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52400" y="3543120"/>
            <a:ext cx="2381400" cy="9720"/>
          </a:xfrm>
          <a:custGeom>
            <a:avLst/>
            <a:gdLst/>
            <a:ahLst/>
            <a:rect l="0" t="0" r="r" b="b"/>
            <a:pathLst>
              <a:path w="6615" h="27">
                <a:moveTo>
                  <a:pt x="0" y="0"/>
                </a:moveTo>
                <a:lnTo>
                  <a:pt x="6615" y="0"/>
                </a:lnTo>
                <a:lnTo>
                  <a:pt x="66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3124080" y="3552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3133440" y="3543120"/>
            <a:ext cx="1505520" cy="9720"/>
          </a:xfrm>
          <a:custGeom>
            <a:avLst/>
            <a:gdLst/>
            <a:ahLst/>
            <a:rect l="0" t="0" r="r" b="b"/>
            <a:pathLst>
              <a:path w="4182" h="27">
                <a:moveTo>
                  <a:pt x="0" y="0"/>
                </a:moveTo>
                <a:lnTo>
                  <a:pt x="4182" y="0"/>
                </a:lnTo>
                <a:lnTo>
                  <a:pt x="41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4628880" y="355248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4638600" y="3543120"/>
            <a:ext cx="3467520" cy="9720"/>
          </a:xfrm>
          <a:custGeom>
            <a:avLst/>
            <a:gdLst/>
            <a:ahLst/>
            <a:rect l="0" t="0" r="r" b="b"/>
            <a:pathLst>
              <a:path w="9632" h="27">
                <a:moveTo>
                  <a:pt x="0" y="0"/>
                </a:moveTo>
                <a:lnTo>
                  <a:pt x="9632" y="0"/>
                </a:lnTo>
                <a:lnTo>
                  <a:pt x="96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096040" y="355248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52400" y="3962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52400" y="3952800"/>
            <a:ext cx="2381400" cy="9720"/>
          </a:xfrm>
          <a:custGeom>
            <a:avLst/>
            <a:gdLst/>
            <a:ahLst/>
            <a:rect l="0" t="0" r="r" b="b"/>
            <a:pathLst>
              <a:path w="6615" h="27">
                <a:moveTo>
                  <a:pt x="0" y="0"/>
                </a:moveTo>
                <a:lnTo>
                  <a:pt x="6615" y="0"/>
                </a:lnTo>
                <a:lnTo>
                  <a:pt x="66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3124080" y="3962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3133440" y="3952800"/>
            <a:ext cx="1505520" cy="9720"/>
          </a:xfrm>
          <a:custGeom>
            <a:avLst/>
            <a:gdLst/>
            <a:ahLst/>
            <a:rect l="0" t="0" r="r" b="b"/>
            <a:pathLst>
              <a:path w="4182" h="27">
                <a:moveTo>
                  <a:pt x="0" y="0"/>
                </a:moveTo>
                <a:lnTo>
                  <a:pt x="4182" y="0"/>
                </a:lnTo>
                <a:lnTo>
                  <a:pt x="41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628880" y="3962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4638600" y="3952800"/>
            <a:ext cx="3467520" cy="9720"/>
          </a:xfrm>
          <a:custGeom>
            <a:avLst/>
            <a:gdLst/>
            <a:ahLst/>
            <a:rect l="0" t="0" r="r" b="b"/>
            <a:pathLst>
              <a:path w="9632" h="27">
                <a:moveTo>
                  <a:pt x="0" y="0"/>
                </a:moveTo>
                <a:lnTo>
                  <a:pt x="9632" y="0"/>
                </a:lnTo>
                <a:lnTo>
                  <a:pt x="96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096040" y="3962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752400" y="4371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752400" y="4362120"/>
            <a:ext cx="2381400" cy="10080"/>
          </a:xfrm>
          <a:custGeom>
            <a:avLst/>
            <a:gdLst/>
            <a:ahLst/>
            <a:rect l="0" t="0" r="r" b="b"/>
            <a:pathLst>
              <a:path w="6615" h="28">
                <a:moveTo>
                  <a:pt x="0" y="0"/>
                </a:moveTo>
                <a:lnTo>
                  <a:pt x="6615" y="0"/>
                </a:lnTo>
                <a:lnTo>
                  <a:pt x="66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3124080" y="4371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3133440" y="4362120"/>
            <a:ext cx="1505520" cy="10080"/>
          </a:xfrm>
          <a:custGeom>
            <a:avLst/>
            <a:gdLst/>
            <a:ahLst/>
            <a:rect l="0" t="0" r="r" b="b"/>
            <a:pathLst>
              <a:path w="4182" h="28">
                <a:moveTo>
                  <a:pt x="0" y="0"/>
                </a:moveTo>
                <a:lnTo>
                  <a:pt x="4182" y="0"/>
                </a:lnTo>
                <a:lnTo>
                  <a:pt x="41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4628880" y="4371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4638600" y="4362120"/>
            <a:ext cx="3467520" cy="10080"/>
          </a:xfrm>
          <a:custGeom>
            <a:avLst/>
            <a:gdLst/>
            <a:ahLst/>
            <a:rect l="0" t="0" r="r" b="b"/>
            <a:pathLst>
              <a:path w="9632" h="28">
                <a:moveTo>
                  <a:pt x="0" y="0"/>
                </a:moveTo>
                <a:lnTo>
                  <a:pt x="9632" y="0"/>
                </a:lnTo>
                <a:lnTo>
                  <a:pt x="9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8096040" y="4371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4781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4771800"/>
            <a:ext cx="2381400" cy="10080"/>
          </a:xfrm>
          <a:custGeom>
            <a:avLst/>
            <a:gdLst/>
            <a:ahLst/>
            <a:rect l="0" t="0" r="r" b="b"/>
            <a:pathLst>
              <a:path w="6615" h="28">
                <a:moveTo>
                  <a:pt x="0" y="0"/>
                </a:moveTo>
                <a:lnTo>
                  <a:pt x="6615" y="0"/>
                </a:lnTo>
                <a:lnTo>
                  <a:pt x="66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3124080" y="4781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133440" y="4771800"/>
            <a:ext cx="1505520" cy="10080"/>
          </a:xfrm>
          <a:custGeom>
            <a:avLst/>
            <a:gdLst/>
            <a:ahLst/>
            <a:rect l="0" t="0" r="r" b="b"/>
            <a:pathLst>
              <a:path w="4182" h="28">
                <a:moveTo>
                  <a:pt x="0" y="0"/>
                </a:moveTo>
                <a:lnTo>
                  <a:pt x="4182" y="0"/>
                </a:lnTo>
                <a:lnTo>
                  <a:pt x="41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4628880" y="4781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4638600" y="4771800"/>
            <a:ext cx="3467520" cy="10080"/>
          </a:xfrm>
          <a:custGeom>
            <a:avLst/>
            <a:gdLst/>
            <a:ahLst/>
            <a:rect l="0" t="0" r="r" b="b"/>
            <a:pathLst>
              <a:path w="9632" h="28">
                <a:moveTo>
                  <a:pt x="0" y="0"/>
                </a:moveTo>
                <a:lnTo>
                  <a:pt x="9632" y="0"/>
                </a:lnTo>
                <a:lnTo>
                  <a:pt x="9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8096040" y="4781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52400" y="5181480"/>
            <a:ext cx="2381400" cy="9720"/>
          </a:xfrm>
          <a:custGeom>
            <a:avLst/>
            <a:gdLst/>
            <a:ahLst/>
            <a:rect l="0" t="0" r="r" b="b"/>
            <a:pathLst>
              <a:path w="6615" h="27">
                <a:moveTo>
                  <a:pt x="0" y="0"/>
                </a:moveTo>
                <a:lnTo>
                  <a:pt x="6615" y="0"/>
                </a:lnTo>
                <a:lnTo>
                  <a:pt x="66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3133440" y="5181480"/>
            <a:ext cx="1505520" cy="9720"/>
          </a:xfrm>
          <a:custGeom>
            <a:avLst/>
            <a:gdLst/>
            <a:ahLst/>
            <a:rect l="0" t="0" r="r" b="b"/>
            <a:pathLst>
              <a:path w="4182" h="27">
                <a:moveTo>
                  <a:pt x="0" y="0"/>
                </a:moveTo>
                <a:lnTo>
                  <a:pt x="4182" y="0"/>
                </a:lnTo>
                <a:lnTo>
                  <a:pt x="41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4638600" y="5181480"/>
            <a:ext cx="3467520" cy="9720"/>
          </a:xfrm>
          <a:custGeom>
            <a:avLst/>
            <a:gdLst/>
            <a:ahLst/>
            <a:rect l="0" t="0" r="r" b="b"/>
            <a:pathLst>
              <a:path w="9632" h="27">
                <a:moveTo>
                  <a:pt x="0" y="0"/>
                </a:moveTo>
                <a:lnTo>
                  <a:pt x="9632" y="0"/>
                </a:lnTo>
                <a:lnTo>
                  <a:pt x="96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747720" y="1677240"/>
            <a:ext cx="3434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Что выбрать для визуализации?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47720" y="2166480"/>
            <a:ext cx="3118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Сравнение t-SNE и UMAP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880920" y="282780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3256560" y="2827800"/>
            <a:ext cx="51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t-SNE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4761000" y="2827800"/>
            <a:ext cx="56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UMAP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880920" y="3237480"/>
            <a:ext cx="89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Скорость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3256560" y="3237480"/>
            <a:ext cx="101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Медленная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4761000" y="3237480"/>
            <a:ext cx="83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880920" y="3647160"/>
            <a:ext cx="201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Локальная структура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3256560" y="3647160"/>
            <a:ext cx="86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Отличное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4761000" y="3647160"/>
            <a:ext cx="86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Отличное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880920" y="4056840"/>
            <a:ext cx="213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Глобальная структура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3256560" y="4056840"/>
            <a:ext cx="660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4761000" y="4056840"/>
            <a:ext cx="84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880920" y="4466160"/>
            <a:ext cx="135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Стабильность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3256560" y="4466160"/>
            <a:ext cx="62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4761000" y="4466160"/>
            <a:ext cx="83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880920" y="4875840"/>
            <a:ext cx="117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Применение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3256560" y="4875840"/>
            <a:ext cx="125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4761000" y="4875840"/>
            <a:ext cx="3218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+ общее уменьшение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752400" y="273348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3009600" y="2733480"/>
            <a:ext cx="1943640" cy="410040"/>
          </a:xfrm>
          <a:custGeom>
            <a:avLst/>
            <a:gdLst/>
            <a:ahLst/>
            <a:rect l="0" t="0" r="r" b="b"/>
            <a:pathLst>
              <a:path w="5399" h="1139">
                <a:moveTo>
                  <a:pt x="0" y="0"/>
                </a:moveTo>
                <a:lnTo>
                  <a:pt x="5399" y="0"/>
                </a:lnTo>
                <a:lnTo>
                  <a:pt x="53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4952880" y="2733480"/>
            <a:ext cx="2181600" cy="410040"/>
          </a:xfrm>
          <a:custGeom>
            <a:avLst/>
            <a:gdLst/>
            <a:ahLst/>
            <a:rect l="0" t="0" r="r" b="b"/>
            <a:pathLst>
              <a:path w="6060" h="1139">
                <a:moveTo>
                  <a:pt x="0" y="0"/>
                </a:moveTo>
                <a:lnTo>
                  <a:pt x="6060" y="0"/>
                </a:lnTo>
                <a:lnTo>
                  <a:pt x="60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134120" y="2733480"/>
            <a:ext cx="3562560" cy="410040"/>
          </a:xfrm>
          <a:custGeom>
            <a:avLst/>
            <a:gdLst/>
            <a:ahLst/>
            <a:rect l="0" t="0" r="r" b="b"/>
            <a:pathLst>
              <a:path w="9896" h="1139">
                <a:moveTo>
                  <a:pt x="0" y="0"/>
                </a:moveTo>
                <a:lnTo>
                  <a:pt x="9896" y="0"/>
                </a:lnTo>
                <a:lnTo>
                  <a:pt x="989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752400" y="273348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3009600" y="2733480"/>
            <a:ext cx="1943640" cy="410040"/>
          </a:xfrm>
          <a:custGeom>
            <a:avLst/>
            <a:gdLst/>
            <a:ahLst/>
            <a:rect l="0" t="0" r="r" b="b"/>
            <a:pathLst>
              <a:path w="5399" h="1139">
                <a:moveTo>
                  <a:pt x="0" y="0"/>
                </a:moveTo>
                <a:lnTo>
                  <a:pt x="5399" y="0"/>
                </a:lnTo>
                <a:lnTo>
                  <a:pt x="53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4952880" y="2733480"/>
            <a:ext cx="2181600" cy="410040"/>
          </a:xfrm>
          <a:custGeom>
            <a:avLst/>
            <a:gdLst/>
            <a:ahLst/>
            <a:rect l="0" t="0" r="r" b="b"/>
            <a:pathLst>
              <a:path w="6060" h="1139">
                <a:moveTo>
                  <a:pt x="0" y="0"/>
                </a:moveTo>
                <a:lnTo>
                  <a:pt x="6060" y="0"/>
                </a:lnTo>
                <a:lnTo>
                  <a:pt x="60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7134120" y="2733480"/>
            <a:ext cx="3562560" cy="410040"/>
          </a:xfrm>
          <a:custGeom>
            <a:avLst/>
            <a:gdLst/>
            <a:ahLst/>
            <a:rect l="0" t="0" r="r" b="b"/>
            <a:pathLst>
              <a:path w="9896" h="1139">
                <a:moveTo>
                  <a:pt x="0" y="0"/>
                </a:moveTo>
                <a:lnTo>
                  <a:pt x="9896" y="0"/>
                </a:lnTo>
                <a:lnTo>
                  <a:pt x="989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752400" y="3143160"/>
            <a:ext cx="2257560" cy="409680"/>
          </a:xfrm>
          <a:custGeom>
            <a:avLst/>
            <a:gdLst/>
            <a:ahLst/>
            <a:rect l="0" t="0" r="r" b="b"/>
            <a:pathLst>
              <a:path w="6271" h="1138">
                <a:moveTo>
                  <a:pt x="0" y="0"/>
                </a:moveTo>
                <a:lnTo>
                  <a:pt x="6271" y="0"/>
                </a:lnTo>
                <a:lnTo>
                  <a:pt x="627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3009600" y="3143160"/>
            <a:ext cx="1943640" cy="409680"/>
          </a:xfrm>
          <a:custGeom>
            <a:avLst/>
            <a:gdLst/>
            <a:ahLst/>
            <a:rect l="0" t="0" r="r" b="b"/>
            <a:pathLst>
              <a:path w="5399" h="1138">
                <a:moveTo>
                  <a:pt x="0" y="0"/>
                </a:moveTo>
                <a:lnTo>
                  <a:pt x="5399" y="0"/>
                </a:lnTo>
                <a:lnTo>
                  <a:pt x="539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4952880" y="3143160"/>
            <a:ext cx="2181600" cy="409680"/>
          </a:xfrm>
          <a:custGeom>
            <a:avLst/>
            <a:gdLst/>
            <a:ahLst/>
            <a:rect l="0" t="0" r="r" b="b"/>
            <a:pathLst>
              <a:path w="6060" h="1138">
                <a:moveTo>
                  <a:pt x="0" y="0"/>
                </a:moveTo>
                <a:lnTo>
                  <a:pt x="6060" y="0"/>
                </a:lnTo>
                <a:lnTo>
                  <a:pt x="6060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7134120" y="3143160"/>
            <a:ext cx="3562560" cy="409680"/>
          </a:xfrm>
          <a:custGeom>
            <a:avLst/>
            <a:gdLst/>
            <a:ahLst/>
            <a:rect l="0" t="0" r="r" b="b"/>
            <a:pathLst>
              <a:path w="9896" h="1138">
                <a:moveTo>
                  <a:pt x="0" y="0"/>
                </a:moveTo>
                <a:lnTo>
                  <a:pt x="9896" y="0"/>
                </a:lnTo>
                <a:lnTo>
                  <a:pt x="9896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52400" y="355248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3009600" y="3552480"/>
            <a:ext cx="1943640" cy="410040"/>
          </a:xfrm>
          <a:custGeom>
            <a:avLst/>
            <a:gdLst/>
            <a:ahLst/>
            <a:rect l="0" t="0" r="r" b="b"/>
            <a:pathLst>
              <a:path w="5399" h="1139">
                <a:moveTo>
                  <a:pt x="0" y="0"/>
                </a:moveTo>
                <a:lnTo>
                  <a:pt x="5399" y="0"/>
                </a:lnTo>
                <a:lnTo>
                  <a:pt x="53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4952880" y="3552480"/>
            <a:ext cx="2181600" cy="410040"/>
          </a:xfrm>
          <a:custGeom>
            <a:avLst/>
            <a:gdLst/>
            <a:ahLst/>
            <a:rect l="0" t="0" r="r" b="b"/>
            <a:pathLst>
              <a:path w="6060" h="1139">
                <a:moveTo>
                  <a:pt x="0" y="0"/>
                </a:moveTo>
                <a:lnTo>
                  <a:pt x="6060" y="0"/>
                </a:lnTo>
                <a:lnTo>
                  <a:pt x="60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134120" y="3552480"/>
            <a:ext cx="3562560" cy="410040"/>
          </a:xfrm>
          <a:custGeom>
            <a:avLst/>
            <a:gdLst/>
            <a:ahLst/>
            <a:rect l="0" t="0" r="r" b="b"/>
            <a:pathLst>
              <a:path w="9896" h="1139">
                <a:moveTo>
                  <a:pt x="0" y="0"/>
                </a:moveTo>
                <a:lnTo>
                  <a:pt x="9896" y="0"/>
                </a:lnTo>
                <a:lnTo>
                  <a:pt x="989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52400" y="396216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3009600" y="3962160"/>
            <a:ext cx="1943640" cy="410040"/>
          </a:xfrm>
          <a:custGeom>
            <a:avLst/>
            <a:gdLst/>
            <a:ahLst/>
            <a:rect l="0" t="0" r="r" b="b"/>
            <a:pathLst>
              <a:path w="5399" h="1139">
                <a:moveTo>
                  <a:pt x="0" y="0"/>
                </a:moveTo>
                <a:lnTo>
                  <a:pt x="5399" y="0"/>
                </a:lnTo>
                <a:lnTo>
                  <a:pt x="53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4952880" y="3962160"/>
            <a:ext cx="2181600" cy="410040"/>
          </a:xfrm>
          <a:custGeom>
            <a:avLst/>
            <a:gdLst/>
            <a:ahLst/>
            <a:rect l="0" t="0" r="r" b="b"/>
            <a:pathLst>
              <a:path w="6060" h="1139">
                <a:moveTo>
                  <a:pt x="0" y="0"/>
                </a:moveTo>
                <a:lnTo>
                  <a:pt x="6060" y="0"/>
                </a:lnTo>
                <a:lnTo>
                  <a:pt x="60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7134120" y="3962160"/>
            <a:ext cx="3562560" cy="410040"/>
          </a:xfrm>
          <a:custGeom>
            <a:avLst/>
            <a:gdLst/>
            <a:ahLst/>
            <a:rect l="0" t="0" r="r" b="b"/>
            <a:pathLst>
              <a:path w="9896" h="1139">
                <a:moveTo>
                  <a:pt x="0" y="0"/>
                </a:moveTo>
                <a:lnTo>
                  <a:pt x="9896" y="0"/>
                </a:lnTo>
                <a:lnTo>
                  <a:pt x="989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752400" y="437184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3009600" y="4371840"/>
            <a:ext cx="1943640" cy="410040"/>
          </a:xfrm>
          <a:custGeom>
            <a:avLst/>
            <a:gdLst/>
            <a:ahLst/>
            <a:rect l="0" t="0" r="r" b="b"/>
            <a:pathLst>
              <a:path w="5399" h="1139">
                <a:moveTo>
                  <a:pt x="0" y="0"/>
                </a:moveTo>
                <a:lnTo>
                  <a:pt x="5399" y="0"/>
                </a:lnTo>
                <a:lnTo>
                  <a:pt x="53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4952880" y="4371840"/>
            <a:ext cx="2181600" cy="410040"/>
          </a:xfrm>
          <a:custGeom>
            <a:avLst/>
            <a:gdLst/>
            <a:ahLst/>
            <a:rect l="0" t="0" r="r" b="b"/>
            <a:pathLst>
              <a:path w="6060" h="1139">
                <a:moveTo>
                  <a:pt x="0" y="0"/>
                </a:moveTo>
                <a:lnTo>
                  <a:pt x="6060" y="0"/>
                </a:lnTo>
                <a:lnTo>
                  <a:pt x="606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134120" y="4371840"/>
            <a:ext cx="3562560" cy="410040"/>
          </a:xfrm>
          <a:custGeom>
            <a:avLst/>
            <a:gdLst/>
            <a:ahLst/>
            <a:rect l="0" t="0" r="r" b="b"/>
            <a:pathLst>
              <a:path w="9896" h="1139">
                <a:moveTo>
                  <a:pt x="0" y="0"/>
                </a:moveTo>
                <a:lnTo>
                  <a:pt x="9896" y="0"/>
                </a:lnTo>
                <a:lnTo>
                  <a:pt x="989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752400" y="4781520"/>
            <a:ext cx="2257560" cy="409680"/>
          </a:xfrm>
          <a:custGeom>
            <a:avLst/>
            <a:gdLst/>
            <a:ahLst/>
            <a:rect l="0" t="0" r="r" b="b"/>
            <a:pathLst>
              <a:path w="6271" h="1138">
                <a:moveTo>
                  <a:pt x="0" y="0"/>
                </a:moveTo>
                <a:lnTo>
                  <a:pt x="6271" y="0"/>
                </a:lnTo>
                <a:lnTo>
                  <a:pt x="627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3009600" y="4781520"/>
            <a:ext cx="1943640" cy="409680"/>
          </a:xfrm>
          <a:custGeom>
            <a:avLst/>
            <a:gdLst/>
            <a:ahLst/>
            <a:rect l="0" t="0" r="r" b="b"/>
            <a:pathLst>
              <a:path w="5399" h="1138">
                <a:moveTo>
                  <a:pt x="0" y="0"/>
                </a:moveTo>
                <a:lnTo>
                  <a:pt x="5399" y="0"/>
                </a:lnTo>
                <a:lnTo>
                  <a:pt x="539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4952880" y="4781520"/>
            <a:ext cx="2181600" cy="409680"/>
          </a:xfrm>
          <a:custGeom>
            <a:avLst/>
            <a:gdLst/>
            <a:ahLst/>
            <a:rect l="0" t="0" r="r" b="b"/>
            <a:pathLst>
              <a:path w="6060" h="1138">
                <a:moveTo>
                  <a:pt x="0" y="0"/>
                </a:moveTo>
                <a:lnTo>
                  <a:pt x="6060" y="0"/>
                </a:lnTo>
                <a:lnTo>
                  <a:pt x="6060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7134120" y="4781520"/>
            <a:ext cx="3562560" cy="409680"/>
          </a:xfrm>
          <a:custGeom>
            <a:avLst/>
            <a:gdLst/>
            <a:ahLst/>
            <a:rect l="0" t="0" r="r" b="b"/>
            <a:pathLst>
              <a:path w="9896" h="1138">
                <a:moveTo>
                  <a:pt x="0" y="0"/>
                </a:moveTo>
                <a:lnTo>
                  <a:pt x="9896" y="0"/>
                </a:lnTo>
                <a:lnTo>
                  <a:pt x="9896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752400" y="27241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752400" y="272412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3009600" y="272412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3019320" y="272412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4952880" y="27241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4962240" y="2724120"/>
            <a:ext cx="2181600" cy="9720"/>
          </a:xfrm>
          <a:custGeom>
            <a:avLst/>
            <a:gdLst/>
            <a:ahLst/>
            <a:rect l="0" t="0" r="r" b="b"/>
            <a:pathLst>
              <a:path w="6060" h="27">
                <a:moveTo>
                  <a:pt x="0" y="0"/>
                </a:moveTo>
                <a:lnTo>
                  <a:pt x="6060" y="0"/>
                </a:lnTo>
                <a:lnTo>
                  <a:pt x="60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7134120" y="27241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7143480" y="2724120"/>
            <a:ext cx="3553200" cy="9720"/>
          </a:xfrm>
          <a:custGeom>
            <a:avLst/>
            <a:gdLst/>
            <a:ahLst/>
            <a:rect l="0" t="0" r="r" b="b"/>
            <a:pathLst>
              <a:path w="9870" h="27">
                <a:moveTo>
                  <a:pt x="0" y="0"/>
                </a:moveTo>
                <a:lnTo>
                  <a:pt x="9870" y="0"/>
                </a:lnTo>
                <a:lnTo>
                  <a:pt x="98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0686960" y="27241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752400" y="313344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3019320" y="3133440"/>
            <a:ext cx="1943280" cy="10080"/>
          </a:xfrm>
          <a:custGeom>
            <a:avLst/>
            <a:gdLst/>
            <a:ahLst/>
            <a:rect l="0" t="0" r="r" b="b"/>
            <a:pathLst>
              <a:path w="5398" h="28">
                <a:moveTo>
                  <a:pt x="0" y="0"/>
                </a:moveTo>
                <a:lnTo>
                  <a:pt x="5398" y="0"/>
                </a:lnTo>
                <a:lnTo>
                  <a:pt x="53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4962240" y="3133440"/>
            <a:ext cx="2181600" cy="10080"/>
          </a:xfrm>
          <a:custGeom>
            <a:avLst/>
            <a:gdLst/>
            <a:ahLst/>
            <a:rect l="0" t="0" r="r" b="b"/>
            <a:pathLst>
              <a:path w="6060" h="28">
                <a:moveTo>
                  <a:pt x="0" y="0"/>
                </a:moveTo>
                <a:lnTo>
                  <a:pt x="6060" y="0"/>
                </a:lnTo>
                <a:lnTo>
                  <a:pt x="60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143480" y="3133440"/>
            <a:ext cx="3553200" cy="10080"/>
          </a:xfrm>
          <a:custGeom>
            <a:avLst/>
            <a:gdLst/>
            <a:ahLst/>
            <a:rect l="0" t="0" r="r" b="b"/>
            <a:pathLst>
              <a:path w="9870" h="28">
                <a:moveTo>
                  <a:pt x="0" y="0"/>
                </a:moveTo>
                <a:lnTo>
                  <a:pt x="9870" y="0"/>
                </a:lnTo>
                <a:lnTo>
                  <a:pt x="98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52400" y="3143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3009600" y="314316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4952880" y="3143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7134120" y="3143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10686960" y="3143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52400" y="3552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354312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3009600" y="355248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3019320" y="354312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4952880" y="3552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4962240" y="3543120"/>
            <a:ext cx="2181600" cy="9720"/>
          </a:xfrm>
          <a:custGeom>
            <a:avLst/>
            <a:gdLst/>
            <a:ahLst/>
            <a:rect l="0" t="0" r="r" b="b"/>
            <a:pathLst>
              <a:path w="6060" h="27">
                <a:moveTo>
                  <a:pt x="0" y="0"/>
                </a:moveTo>
                <a:lnTo>
                  <a:pt x="6060" y="0"/>
                </a:lnTo>
                <a:lnTo>
                  <a:pt x="60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7134120" y="3552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143480" y="3543120"/>
            <a:ext cx="3553200" cy="9720"/>
          </a:xfrm>
          <a:custGeom>
            <a:avLst/>
            <a:gdLst/>
            <a:ahLst/>
            <a:rect l="0" t="0" r="r" b="b"/>
            <a:pathLst>
              <a:path w="9870" h="27">
                <a:moveTo>
                  <a:pt x="0" y="0"/>
                </a:moveTo>
                <a:lnTo>
                  <a:pt x="9870" y="0"/>
                </a:lnTo>
                <a:lnTo>
                  <a:pt x="98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10686960" y="3552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52400" y="3962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752400" y="395280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3009600" y="3962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3019320" y="395280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4952880" y="3962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4962240" y="3952800"/>
            <a:ext cx="2181600" cy="9720"/>
          </a:xfrm>
          <a:custGeom>
            <a:avLst/>
            <a:gdLst/>
            <a:ahLst/>
            <a:rect l="0" t="0" r="r" b="b"/>
            <a:pathLst>
              <a:path w="6060" h="27">
                <a:moveTo>
                  <a:pt x="0" y="0"/>
                </a:moveTo>
                <a:lnTo>
                  <a:pt x="6060" y="0"/>
                </a:lnTo>
                <a:lnTo>
                  <a:pt x="60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134120" y="3962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143480" y="3952800"/>
            <a:ext cx="3553200" cy="9720"/>
          </a:xfrm>
          <a:custGeom>
            <a:avLst/>
            <a:gdLst/>
            <a:ahLst/>
            <a:rect l="0" t="0" r="r" b="b"/>
            <a:pathLst>
              <a:path w="9870" h="27">
                <a:moveTo>
                  <a:pt x="0" y="0"/>
                </a:moveTo>
                <a:lnTo>
                  <a:pt x="9870" y="0"/>
                </a:lnTo>
                <a:lnTo>
                  <a:pt x="98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10686960" y="3962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752400" y="4371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752400" y="436212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3009600" y="4371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3019320" y="4362120"/>
            <a:ext cx="1943280" cy="10080"/>
          </a:xfrm>
          <a:custGeom>
            <a:avLst/>
            <a:gdLst/>
            <a:ahLst/>
            <a:rect l="0" t="0" r="r" b="b"/>
            <a:pathLst>
              <a:path w="5398" h="28">
                <a:moveTo>
                  <a:pt x="0" y="0"/>
                </a:moveTo>
                <a:lnTo>
                  <a:pt x="5398" y="0"/>
                </a:lnTo>
                <a:lnTo>
                  <a:pt x="53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4952880" y="4371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4962240" y="4362120"/>
            <a:ext cx="2181600" cy="10080"/>
          </a:xfrm>
          <a:custGeom>
            <a:avLst/>
            <a:gdLst/>
            <a:ahLst/>
            <a:rect l="0" t="0" r="r" b="b"/>
            <a:pathLst>
              <a:path w="6060" h="28">
                <a:moveTo>
                  <a:pt x="0" y="0"/>
                </a:moveTo>
                <a:lnTo>
                  <a:pt x="6060" y="0"/>
                </a:lnTo>
                <a:lnTo>
                  <a:pt x="60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7134120" y="4371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143480" y="4362120"/>
            <a:ext cx="3553200" cy="10080"/>
          </a:xfrm>
          <a:custGeom>
            <a:avLst/>
            <a:gdLst/>
            <a:ahLst/>
            <a:rect l="0" t="0" r="r" b="b"/>
            <a:pathLst>
              <a:path w="9870" h="28">
                <a:moveTo>
                  <a:pt x="0" y="0"/>
                </a:moveTo>
                <a:lnTo>
                  <a:pt x="9870" y="0"/>
                </a:lnTo>
                <a:lnTo>
                  <a:pt x="98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10686960" y="4371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752400" y="4781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752400" y="477180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3009600" y="4781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3019320" y="4771800"/>
            <a:ext cx="1943280" cy="10080"/>
          </a:xfrm>
          <a:custGeom>
            <a:avLst/>
            <a:gdLst/>
            <a:ahLst/>
            <a:rect l="0" t="0" r="r" b="b"/>
            <a:pathLst>
              <a:path w="5398" h="28">
                <a:moveTo>
                  <a:pt x="0" y="0"/>
                </a:moveTo>
                <a:lnTo>
                  <a:pt x="5398" y="0"/>
                </a:lnTo>
                <a:lnTo>
                  <a:pt x="53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4952880" y="4781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4962240" y="4771800"/>
            <a:ext cx="2181600" cy="10080"/>
          </a:xfrm>
          <a:custGeom>
            <a:avLst/>
            <a:gdLst/>
            <a:ahLst/>
            <a:rect l="0" t="0" r="r" b="b"/>
            <a:pathLst>
              <a:path w="6060" h="28">
                <a:moveTo>
                  <a:pt x="0" y="0"/>
                </a:moveTo>
                <a:lnTo>
                  <a:pt x="6060" y="0"/>
                </a:lnTo>
                <a:lnTo>
                  <a:pt x="60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7134120" y="4781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7143480" y="4771800"/>
            <a:ext cx="3553200" cy="10080"/>
          </a:xfrm>
          <a:custGeom>
            <a:avLst/>
            <a:gdLst/>
            <a:ahLst/>
            <a:rect l="0" t="0" r="r" b="b"/>
            <a:pathLst>
              <a:path w="9870" h="28">
                <a:moveTo>
                  <a:pt x="0" y="0"/>
                </a:moveTo>
                <a:lnTo>
                  <a:pt x="9870" y="0"/>
                </a:lnTo>
                <a:lnTo>
                  <a:pt x="987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10686960" y="4781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52400" y="518148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3019320" y="5181480"/>
            <a:ext cx="1943280" cy="9720"/>
          </a:xfrm>
          <a:custGeom>
            <a:avLst/>
            <a:gdLst/>
            <a:ahLst/>
            <a:rect l="0" t="0" r="r" b="b"/>
            <a:pathLst>
              <a:path w="5398" h="27">
                <a:moveTo>
                  <a:pt x="0" y="0"/>
                </a:moveTo>
                <a:lnTo>
                  <a:pt x="5398" y="0"/>
                </a:lnTo>
                <a:lnTo>
                  <a:pt x="53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4962240" y="5181480"/>
            <a:ext cx="2181600" cy="9720"/>
          </a:xfrm>
          <a:custGeom>
            <a:avLst/>
            <a:gdLst/>
            <a:ahLst/>
            <a:rect l="0" t="0" r="r" b="b"/>
            <a:pathLst>
              <a:path w="6060" h="27">
                <a:moveTo>
                  <a:pt x="0" y="0"/>
                </a:moveTo>
                <a:lnTo>
                  <a:pt x="6060" y="0"/>
                </a:lnTo>
                <a:lnTo>
                  <a:pt x="60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7143480" y="5181480"/>
            <a:ext cx="3553200" cy="9720"/>
          </a:xfrm>
          <a:custGeom>
            <a:avLst/>
            <a:gdLst/>
            <a:ahLst/>
            <a:rect l="0" t="0" r="r" b="b"/>
            <a:pathLst>
              <a:path w="9870" h="27">
                <a:moveTo>
                  <a:pt x="0" y="0"/>
                </a:moveTo>
                <a:lnTo>
                  <a:pt x="9870" y="0"/>
                </a:lnTo>
                <a:lnTo>
                  <a:pt x="987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747720" y="1677240"/>
            <a:ext cx="2320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PCA vs t-SNE vs UMAP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747720" y="2166480"/>
            <a:ext cx="3285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Сводная таблица методов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880920" y="2827800"/>
            <a:ext cx="150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Характеристика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3140640" y="2827800"/>
            <a:ext cx="40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PCA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5083560" y="2827800"/>
            <a:ext cx="51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t-SNE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7266240" y="2827800"/>
            <a:ext cx="56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UMAP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880920" y="3237480"/>
            <a:ext cx="34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3140640" y="3237480"/>
            <a:ext cx="89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5083560" y="3237480"/>
            <a:ext cx="112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Нелинейный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7266240" y="3237480"/>
            <a:ext cx="112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Нелинейный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880920" y="3647160"/>
            <a:ext cx="48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3140640" y="3647160"/>
            <a:ext cx="134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Max дисперсия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5083560" y="3647160"/>
            <a:ext cx="1929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Сохранение соседств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7266240" y="3647160"/>
            <a:ext cx="203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Сохранение топологии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880920" y="4056840"/>
            <a:ext cx="201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3140640" y="4056840"/>
            <a:ext cx="83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5083560" y="4056840"/>
            <a:ext cx="62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7266240" y="4056840"/>
            <a:ext cx="62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880920" y="4466160"/>
            <a:ext cx="175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Масштабирование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3140640" y="4466160"/>
            <a:ext cx="124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Обязательно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5083560" y="4466160"/>
            <a:ext cx="136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Рекомендуется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7266240" y="4466160"/>
            <a:ext cx="136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Рекомендуется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880920" y="4875840"/>
            <a:ext cx="199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Главное применение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3140640" y="4875840"/>
            <a:ext cx="168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Сжатие, ускорение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5083560" y="4875840"/>
            <a:ext cx="134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266240" y="4875840"/>
            <a:ext cx="331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+ общее уменьшение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747720" y="2115360"/>
            <a:ext cx="1102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Takeaways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952200" y="3257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747720" y="2614320"/>
            <a:ext cx="2414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Ключевые выводы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952200" y="3590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128600" y="3170880"/>
            <a:ext cx="730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PCA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для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линейного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сжатия данных, ускорения алгоритмов.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952200" y="3924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1128600" y="3504240"/>
            <a:ext cx="7588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t-SNE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золотой стандарт для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визуализации кластеров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Медленный, но красивый.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952200" y="4257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128600" y="3837600"/>
            <a:ext cx="939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UMAP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современная,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быстрая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альтернатива, лучше сохраняет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глобальную структуру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Универсален.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952200" y="45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1128600" y="4170960"/>
            <a:ext cx="7483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Всегда масштабируйте данные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перед PCA (рекомендуется и перед t-SNE/UMAP).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128600" y="4504320"/>
            <a:ext cx="765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 определяет метод: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(t-SNE/UMAP) или подготовка данных (PCA).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1924920"/>
            <a:ext cx="5031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Почему высокие размерности — это проблема?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2414160"/>
            <a:ext cx="2992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Проклятие размерности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28600" y="2970720"/>
            <a:ext cx="10348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Разреженность данных: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высокоразмерном пространстве все точки становятся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одинаково удаленными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друг 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28600" y="3256560"/>
            <a:ext cx="540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друга.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52200" y="400968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1"/>
                  <a:pt x="80" y="161"/>
                </a:cubicBezTo>
                <a:cubicBezTo>
                  <a:pt x="69" y="161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3589920"/>
            <a:ext cx="571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запоминает шум, а не закономерности.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2200" y="4343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28600" y="3923280"/>
            <a:ext cx="581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Вычислительная сложность: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Алгоритмы работают медленнее.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28600" y="4256640"/>
            <a:ext cx="726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Невозможность визуализации: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Человек не может воспринимать &gt;3 измерений.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4694760"/>
            <a:ext cx="868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Необходимы методы, которые уменьшают размерность, сохраняя важную информацию.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6286320" y="1219320"/>
            <a:ext cx="5714640" cy="4419360"/>
          </a:xfrm>
          <a:prstGeom prst="rect">
            <a:avLst/>
          </a:prstGeom>
          <a:ln w="0">
            <a:noFill/>
          </a:ln>
        </p:spPr>
      </p:pic>
      <p:sp>
        <p:nvSpPr>
          <p:cNvPr id="36" name=""/>
          <p:cNvSpPr txBox="1"/>
          <p:nvPr/>
        </p:nvSpPr>
        <p:spPr>
          <a:xfrm>
            <a:off x="747720" y="1248480"/>
            <a:ext cx="164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Основные цели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1738080"/>
            <a:ext cx="30243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Зачем нужно понижение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52200" y="2695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2052360"/>
            <a:ext cx="1753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размерности?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28600" y="2608920"/>
            <a:ext cx="407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Представить данные в 2D/3D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952200" y="3314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28600" y="2894760"/>
            <a:ext cx="216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анализа человеком.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28600" y="3228120"/>
            <a:ext cx="413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Сжатие данных: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Уменьшить объем хранимой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52200" y="3933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28600" y="3513600"/>
            <a:ext cx="119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информации.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28600" y="3847320"/>
            <a:ext cx="412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Ускорение обучения: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Уменьшить количество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52200" y="4552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28600" y="4132800"/>
            <a:ext cx="273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признаков для алгоритмов ML.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28600" y="4466160"/>
            <a:ext cx="324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Подавление шума: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Отфильтровать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52200" y="5171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28600" y="4752000"/>
            <a:ext cx="2580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неинформативные признаки.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28600" y="5085360"/>
            <a:ext cx="3748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Улучшение качества моделей: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Борьба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28600" y="5371200"/>
            <a:ext cx="143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47720" y="1239120"/>
            <a:ext cx="2814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Зависимость от алгоритма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1738080"/>
            <a:ext cx="5706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Каким алгоритмам это помогает/не помогает?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952200" y="2819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47720" y="2294640"/>
            <a:ext cx="95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Помогает: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52200" y="3152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28600" y="2732760"/>
            <a:ext cx="729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Метрические методы (k-NN):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Страдают от проклятия размерности больше всех.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52200" y="3485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28600" y="3066120"/>
            <a:ext cx="733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Линейные модели (регрессия):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Уменьшение мультиколлинеарности, ускорение.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952200" y="3819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28600" y="3399480"/>
            <a:ext cx="355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Нейронные сети: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Ускорение обучения.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3732840"/>
            <a:ext cx="380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Любые алгоритмы на больших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52200" y="4695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47720" y="4170960"/>
            <a:ext cx="295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помогает/Может навредить: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52200" y="50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28600" y="4609080"/>
            <a:ext cx="618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Деревья решений: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Сами по себе устойчивы к высокой размерности.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28600" y="4942440"/>
            <a:ext cx="1017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Ансамбли на деревьях (Random Forest, XGBoost):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Хорошо справляются с отбором признаков самостоятельно.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747720" y="5380560"/>
            <a:ext cx="2580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Применяйте с умом!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1724760"/>
            <a:ext cx="3897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Найти главные направления variance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47720" y="2214360"/>
            <a:ext cx="3261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Идея PCA (Метод главных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952200" y="3171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7720" y="2528640"/>
            <a:ext cx="14043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компонент)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3085200"/>
            <a:ext cx="391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новые orthogonal оси (главные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333440" y="374328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28600" y="3371040"/>
            <a:ext cx="157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компоненты), где: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333440" y="407664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19"/>
                  <a:pt x="144" y="128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1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509840" y="3656520"/>
            <a:ext cx="380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PC1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объясняет максимальную дисперсию.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952200" y="4410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509840" y="3989880"/>
            <a:ext cx="298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PC2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объясняет следующую и т.д.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128600" y="4323240"/>
            <a:ext cx="280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Проекция данных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28600" y="4609080"/>
            <a:ext cx="300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подпространство с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максимально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28600" y="4894920"/>
            <a:ext cx="246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сохраненной дисперсией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1839240"/>
            <a:ext cx="5855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Сингулярное разложение (SVD) и собственные векторы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2338200"/>
            <a:ext cx="35744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Математическая основа PCA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2894760"/>
            <a:ext cx="55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916920" y="3332880"/>
            <a:ext cx="609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Центрирование данных: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Вычесть среднее по каждому признаку.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4992840" y="3674880"/>
            <a:ext cx="162000" cy="165960"/>
          </a:xfrm>
          <a:custGeom>
            <a:avLst/>
            <a:gdLst/>
            <a:ahLst/>
            <a:rect l="0" t="0" r="r" b="b"/>
            <a:pathLst>
              <a:path w="450" h="461">
                <a:moveTo>
                  <a:pt x="0" y="287"/>
                </a:moveTo>
                <a:cubicBezTo>
                  <a:pt x="0" y="239"/>
                  <a:pt x="14" y="192"/>
                  <a:pt x="42" y="147"/>
                </a:cubicBezTo>
                <a:cubicBezTo>
                  <a:pt x="70" y="102"/>
                  <a:pt x="106" y="66"/>
                  <a:pt x="149" y="40"/>
                </a:cubicBezTo>
                <a:cubicBezTo>
                  <a:pt x="192" y="14"/>
                  <a:pt x="235" y="1"/>
                  <a:pt x="279" y="0"/>
                </a:cubicBezTo>
                <a:cubicBezTo>
                  <a:pt x="317" y="0"/>
                  <a:pt x="347" y="11"/>
                  <a:pt x="370" y="33"/>
                </a:cubicBezTo>
                <a:cubicBezTo>
                  <a:pt x="373" y="37"/>
                  <a:pt x="377" y="40"/>
                  <a:pt x="379" y="43"/>
                </a:cubicBezTo>
                <a:cubicBezTo>
                  <a:pt x="382" y="46"/>
                  <a:pt x="383" y="48"/>
                  <a:pt x="384" y="50"/>
                </a:cubicBezTo>
                <a:lnTo>
                  <a:pt x="385" y="52"/>
                </a:lnTo>
                <a:cubicBezTo>
                  <a:pt x="386" y="52"/>
                  <a:pt x="392" y="46"/>
                  <a:pt x="402" y="35"/>
                </a:cubicBezTo>
                <a:cubicBezTo>
                  <a:pt x="405" y="33"/>
                  <a:pt x="408" y="30"/>
                  <a:pt x="411" y="26"/>
                </a:cubicBezTo>
                <a:cubicBezTo>
                  <a:pt x="415" y="23"/>
                  <a:pt x="418" y="20"/>
                  <a:pt x="421" y="16"/>
                </a:cubicBezTo>
                <a:cubicBezTo>
                  <a:pt x="425" y="13"/>
                  <a:pt x="427" y="10"/>
                  <a:pt x="428" y="9"/>
                </a:cubicBezTo>
                <a:lnTo>
                  <a:pt x="437" y="0"/>
                </a:lnTo>
                <a:lnTo>
                  <a:pt x="441" y="0"/>
                </a:lnTo>
                <a:cubicBezTo>
                  <a:pt x="447" y="0"/>
                  <a:pt x="450" y="1"/>
                  <a:pt x="450" y="4"/>
                </a:cubicBezTo>
                <a:cubicBezTo>
                  <a:pt x="450" y="6"/>
                  <a:pt x="443" y="35"/>
                  <a:pt x="430" y="91"/>
                </a:cubicBezTo>
                <a:cubicBezTo>
                  <a:pt x="414" y="150"/>
                  <a:pt x="407" y="180"/>
                  <a:pt x="407" y="180"/>
                </a:cubicBezTo>
                <a:cubicBezTo>
                  <a:pt x="406" y="182"/>
                  <a:pt x="405" y="184"/>
                  <a:pt x="404" y="184"/>
                </a:cubicBezTo>
                <a:cubicBezTo>
                  <a:pt x="402" y="185"/>
                  <a:pt x="399" y="185"/>
                  <a:pt x="392" y="185"/>
                </a:cubicBezTo>
                <a:lnTo>
                  <a:pt x="382" y="185"/>
                </a:lnTo>
                <a:cubicBezTo>
                  <a:pt x="380" y="183"/>
                  <a:pt x="378" y="181"/>
                  <a:pt x="378" y="180"/>
                </a:cubicBezTo>
                <a:cubicBezTo>
                  <a:pt x="378" y="179"/>
                  <a:pt x="379" y="178"/>
                  <a:pt x="379" y="175"/>
                </a:cubicBezTo>
                <a:cubicBezTo>
                  <a:pt x="379" y="173"/>
                  <a:pt x="380" y="169"/>
                  <a:pt x="380" y="163"/>
                </a:cubicBezTo>
                <a:cubicBezTo>
                  <a:pt x="381" y="157"/>
                  <a:pt x="381" y="150"/>
                  <a:pt x="381" y="142"/>
                </a:cubicBezTo>
                <a:cubicBezTo>
                  <a:pt x="381" y="111"/>
                  <a:pt x="374" y="85"/>
                  <a:pt x="361" y="63"/>
                </a:cubicBezTo>
                <a:cubicBezTo>
                  <a:pt x="347" y="41"/>
                  <a:pt x="324" y="29"/>
                  <a:pt x="292" y="29"/>
                </a:cubicBezTo>
                <a:cubicBezTo>
                  <a:pt x="281" y="29"/>
                  <a:pt x="268" y="30"/>
                  <a:pt x="255" y="33"/>
                </a:cubicBezTo>
                <a:cubicBezTo>
                  <a:pt x="243" y="36"/>
                  <a:pt x="228" y="41"/>
                  <a:pt x="210" y="48"/>
                </a:cubicBezTo>
                <a:cubicBezTo>
                  <a:pt x="192" y="56"/>
                  <a:pt x="175" y="67"/>
                  <a:pt x="157" y="84"/>
                </a:cubicBezTo>
                <a:cubicBezTo>
                  <a:pt x="140" y="100"/>
                  <a:pt x="125" y="121"/>
                  <a:pt x="111" y="144"/>
                </a:cubicBezTo>
                <a:cubicBezTo>
                  <a:pt x="98" y="168"/>
                  <a:pt x="87" y="196"/>
                  <a:pt x="79" y="228"/>
                </a:cubicBezTo>
                <a:cubicBezTo>
                  <a:pt x="71" y="260"/>
                  <a:pt x="67" y="286"/>
                  <a:pt x="67" y="306"/>
                </a:cubicBezTo>
                <a:cubicBezTo>
                  <a:pt x="67" y="354"/>
                  <a:pt x="83" y="389"/>
                  <a:pt x="115" y="410"/>
                </a:cubicBezTo>
                <a:cubicBezTo>
                  <a:pt x="135" y="424"/>
                  <a:pt x="160" y="431"/>
                  <a:pt x="190" y="431"/>
                </a:cubicBezTo>
                <a:cubicBezTo>
                  <a:pt x="228" y="431"/>
                  <a:pt x="262" y="417"/>
                  <a:pt x="293" y="388"/>
                </a:cubicBezTo>
                <a:cubicBezTo>
                  <a:pt x="323" y="360"/>
                  <a:pt x="343" y="329"/>
                  <a:pt x="352" y="295"/>
                </a:cubicBezTo>
                <a:cubicBezTo>
                  <a:pt x="354" y="289"/>
                  <a:pt x="355" y="286"/>
                  <a:pt x="356" y="285"/>
                </a:cubicBezTo>
                <a:cubicBezTo>
                  <a:pt x="357" y="284"/>
                  <a:pt x="361" y="284"/>
                  <a:pt x="366" y="284"/>
                </a:cubicBezTo>
                <a:cubicBezTo>
                  <a:pt x="375" y="284"/>
                  <a:pt x="379" y="286"/>
                  <a:pt x="379" y="290"/>
                </a:cubicBezTo>
                <a:cubicBezTo>
                  <a:pt x="379" y="292"/>
                  <a:pt x="379" y="294"/>
                  <a:pt x="378" y="295"/>
                </a:cubicBezTo>
                <a:cubicBezTo>
                  <a:pt x="366" y="341"/>
                  <a:pt x="340" y="379"/>
                  <a:pt x="300" y="412"/>
                </a:cubicBezTo>
                <a:cubicBezTo>
                  <a:pt x="259" y="444"/>
                  <a:pt x="216" y="461"/>
                  <a:pt x="170" y="461"/>
                </a:cubicBezTo>
                <a:cubicBezTo>
                  <a:pt x="122" y="461"/>
                  <a:pt x="82" y="445"/>
                  <a:pt x="49" y="413"/>
                </a:cubicBezTo>
                <a:cubicBezTo>
                  <a:pt x="16" y="381"/>
                  <a:pt x="0" y="340"/>
                  <a:pt x="0" y="2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5230440" y="37519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2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3"/>
                </a:cubicBezTo>
                <a:cubicBezTo>
                  <a:pt x="422" y="18"/>
                  <a:pt x="419" y="22"/>
                  <a:pt x="412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2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5529600" y="363852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9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8" y="47"/>
                  <a:pt x="19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4" y="28"/>
                  <a:pt x="36" y="25"/>
                  <a:pt x="48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1" y="273"/>
                  <a:pt x="103" y="275"/>
                  <a:pt x="105" y="275"/>
                </a:cubicBezTo>
                <a:cubicBezTo>
                  <a:pt x="106" y="276"/>
                  <a:pt x="110" y="276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8"/>
                  <a:pt x="120" y="297"/>
                  <a:pt x="79" y="297"/>
                </a:cubicBezTo>
                <a:cubicBezTo>
                  <a:pt x="38" y="297"/>
                  <a:pt x="14" y="298"/>
                  <a:pt x="8" y="298"/>
                </a:cubicBezTo>
                <a:lnTo>
                  <a:pt x="2" y="298"/>
                </a:lnTo>
                <a:lnTo>
                  <a:pt x="2" y="278"/>
                </a:lnTo>
                <a:lnTo>
                  <a:pt x="14" y="278"/>
                </a:lnTo>
                <a:cubicBezTo>
                  <a:pt x="21" y="278"/>
                  <a:pt x="27" y="278"/>
                  <a:pt x="32" y="278"/>
                </a:cubicBezTo>
                <a:cubicBezTo>
                  <a:pt x="37" y="278"/>
                  <a:pt x="40" y="278"/>
                  <a:pt x="43" y="277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2" y="275"/>
                  <a:pt x="53" y="275"/>
                  <a:pt x="54" y="275"/>
                </a:cubicBezTo>
                <a:cubicBezTo>
                  <a:pt x="54" y="275"/>
                  <a:pt x="55" y="274"/>
                  <a:pt x="56" y="273"/>
                </a:cubicBezTo>
                <a:cubicBezTo>
                  <a:pt x="58" y="271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5511600" y="384264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69"/>
                </a:moveTo>
                <a:cubicBezTo>
                  <a:pt x="0" y="68"/>
                  <a:pt x="1" y="65"/>
                  <a:pt x="1" y="62"/>
                </a:cubicBezTo>
                <a:cubicBezTo>
                  <a:pt x="2" y="59"/>
                  <a:pt x="5" y="54"/>
                  <a:pt x="8" y="45"/>
                </a:cubicBezTo>
                <a:cubicBezTo>
                  <a:pt x="11" y="37"/>
                  <a:pt x="14" y="30"/>
                  <a:pt x="17" y="24"/>
                </a:cubicBezTo>
                <a:cubicBezTo>
                  <a:pt x="20" y="19"/>
                  <a:pt x="24" y="13"/>
                  <a:pt x="31" y="8"/>
                </a:cubicBezTo>
                <a:cubicBezTo>
                  <a:pt x="38" y="2"/>
                  <a:pt x="45" y="0"/>
                  <a:pt x="52" y="0"/>
                </a:cubicBezTo>
                <a:cubicBezTo>
                  <a:pt x="63" y="0"/>
                  <a:pt x="72" y="3"/>
                  <a:pt x="79" y="8"/>
                </a:cubicBezTo>
                <a:cubicBezTo>
                  <a:pt x="86" y="14"/>
                  <a:pt x="90" y="19"/>
                  <a:pt x="92" y="23"/>
                </a:cubicBezTo>
                <a:cubicBezTo>
                  <a:pt x="94" y="28"/>
                  <a:pt x="95" y="31"/>
                  <a:pt x="95" y="33"/>
                </a:cubicBezTo>
                <a:lnTo>
                  <a:pt x="95" y="34"/>
                </a:lnTo>
                <a:lnTo>
                  <a:pt x="100" y="29"/>
                </a:lnTo>
                <a:cubicBezTo>
                  <a:pt x="118" y="10"/>
                  <a:pt x="139" y="0"/>
                  <a:pt x="162" y="0"/>
                </a:cubicBezTo>
                <a:cubicBezTo>
                  <a:pt x="178" y="0"/>
                  <a:pt x="191" y="4"/>
                  <a:pt x="201" y="12"/>
                </a:cubicBezTo>
                <a:cubicBezTo>
                  <a:pt x="211" y="20"/>
                  <a:pt x="216" y="32"/>
                  <a:pt x="216" y="48"/>
                </a:cubicBezTo>
                <a:cubicBezTo>
                  <a:pt x="217" y="63"/>
                  <a:pt x="211" y="86"/>
                  <a:pt x="199" y="118"/>
                </a:cubicBezTo>
                <a:cubicBezTo>
                  <a:pt x="188" y="150"/>
                  <a:pt x="182" y="169"/>
                  <a:pt x="182" y="176"/>
                </a:cubicBezTo>
                <a:cubicBezTo>
                  <a:pt x="182" y="183"/>
                  <a:pt x="185" y="187"/>
                  <a:pt x="190" y="187"/>
                </a:cubicBezTo>
                <a:cubicBezTo>
                  <a:pt x="192" y="187"/>
                  <a:pt x="193" y="187"/>
                  <a:pt x="194" y="187"/>
                </a:cubicBezTo>
                <a:cubicBezTo>
                  <a:pt x="203" y="185"/>
                  <a:pt x="210" y="180"/>
                  <a:pt x="217" y="170"/>
                </a:cubicBezTo>
                <a:cubicBezTo>
                  <a:pt x="224" y="160"/>
                  <a:pt x="229" y="148"/>
                  <a:pt x="233" y="134"/>
                </a:cubicBezTo>
                <a:cubicBezTo>
                  <a:pt x="234" y="131"/>
                  <a:pt x="237" y="129"/>
                  <a:pt x="242" y="129"/>
                </a:cubicBezTo>
                <a:cubicBezTo>
                  <a:pt x="248" y="129"/>
                  <a:pt x="251" y="131"/>
                  <a:pt x="251" y="134"/>
                </a:cubicBezTo>
                <a:cubicBezTo>
                  <a:pt x="251" y="134"/>
                  <a:pt x="250" y="137"/>
                  <a:pt x="249" y="141"/>
                </a:cubicBezTo>
                <a:cubicBezTo>
                  <a:pt x="247" y="149"/>
                  <a:pt x="243" y="158"/>
                  <a:pt x="239" y="166"/>
                </a:cubicBezTo>
                <a:cubicBezTo>
                  <a:pt x="235" y="175"/>
                  <a:pt x="228" y="183"/>
                  <a:pt x="219" y="191"/>
                </a:cubicBezTo>
                <a:cubicBezTo>
                  <a:pt x="209" y="200"/>
                  <a:pt x="199" y="204"/>
                  <a:pt x="188" y="203"/>
                </a:cubicBezTo>
                <a:cubicBezTo>
                  <a:pt x="174" y="203"/>
                  <a:pt x="164" y="199"/>
                  <a:pt x="157" y="191"/>
                </a:cubicBezTo>
                <a:cubicBezTo>
                  <a:pt x="151" y="183"/>
                  <a:pt x="148" y="175"/>
                  <a:pt x="148" y="166"/>
                </a:cubicBezTo>
                <a:cubicBezTo>
                  <a:pt x="148" y="161"/>
                  <a:pt x="153" y="143"/>
                  <a:pt x="164" y="112"/>
                </a:cubicBezTo>
                <a:cubicBezTo>
                  <a:pt x="175" y="81"/>
                  <a:pt x="180" y="59"/>
                  <a:pt x="181" y="44"/>
                </a:cubicBezTo>
                <a:cubicBezTo>
                  <a:pt x="181" y="26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2" y="32"/>
                  <a:pt x="94" y="62"/>
                </a:cubicBezTo>
                <a:lnTo>
                  <a:pt x="91" y="68"/>
                </a:lnTo>
                <a:lnTo>
                  <a:pt x="76" y="128"/>
                </a:lnTo>
                <a:cubicBezTo>
                  <a:pt x="66" y="168"/>
                  <a:pt x="61" y="189"/>
                  <a:pt x="59" y="192"/>
                </a:cubicBezTo>
                <a:cubicBezTo>
                  <a:pt x="55" y="200"/>
                  <a:pt x="49" y="204"/>
                  <a:pt x="40" y="204"/>
                </a:cubicBezTo>
                <a:cubicBezTo>
                  <a:pt x="36" y="204"/>
                  <a:pt x="33" y="203"/>
                  <a:pt x="30" y="201"/>
                </a:cubicBezTo>
                <a:cubicBezTo>
                  <a:pt x="28" y="199"/>
                  <a:pt x="26" y="197"/>
                  <a:pt x="25" y="196"/>
                </a:cubicBezTo>
                <a:cubicBezTo>
                  <a:pt x="25" y="194"/>
                  <a:pt x="24" y="192"/>
                  <a:pt x="25" y="191"/>
                </a:cubicBezTo>
                <a:cubicBezTo>
                  <a:pt x="25" y="187"/>
                  <a:pt x="30" y="163"/>
                  <a:pt x="42" y="117"/>
                </a:cubicBezTo>
                <a:cubicBezTo>
                  <a:pt x="53" y="73"/>
                  <a:pt x="59" y="48"/>
                  <a:pt x="59" y="44"/>
                </a:cubicBezTo>
                <a:cubicBezTo>
                  <a:pt x="60" y="43"/>
                  <a:pt x="60" y="40"/>
                  <a:pt x="60" y="34"/>
                </a:cubicBezTo>
                <a:cubicBezTo>
                  <a:pt x="60" y="23"/>
                  <a:pt x="56" y="17"/>
                  <a:pt x="49" y="17"/>
                </a:cubicBezTo>
                <a:cubicBezTo>
                  <a:pt x="38" y="17"/>
                  <a:pt x="28" y="32"/>
                  <a:pt x="21" y="61"/>
                </a:cubicBezTo>
                <a:cubicBezTo>
                  <a:pt x="19" y="67"/>
                  <a:pt x="18" y="71"/>
                  <a:pt x="18" y="71"/>
                </a:cubicBezTo>
                <a:cubicBezTo>
                  <a:pt x="18" y="73"/>
                  <a:pt x="15" y="74"/>
                  <a:pt x="10" y="74"/>
                </a:cubicBezTo>
                <a:lnTo>
                  <a:pt x="3" y="74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5485320" y="3771720"/>
            <a:ext cx="142560" cy="13680"/>
          </a:xfrm>
          <a:custGeom>
            <a:avLst/>
            <a:gdLst/>
            <a:ahLst/>
            <a:rect l="0" t="0" r="r" b="b"/>
            <a:pathLst>
              <a:path w="396" h="38">
                <a:moveTo>
                  <a:pt x="0" y="38"/>
                </a:moveTo>
                <a:lnTo>
                  <a:pt x="396" y="38"/>
                </a:lnTo>
                <a:lnTo>
                  <a:pt x="396" y="0"/>
                </a:lnTo>
                <a:lnTo>
                  <a:pt x="0" y="0"/>
                </a:ln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5660640" y="3679920"/>
            <a:ext cx="188640" cy="155880"/>
          </a:xfrm>
          <a:custGeom>
            <a:avLst/>
            <a:gdLst/>
            <a:ahLst/>
            <a:rect l="0" t="0" r="r" b="b"/>
            <a:pathLst>
              <a:path w="524" h="433">
                <a:moveTo>
                  <a:pt x="11" y="433"/>
                </a:moveTo>
                <a:lnTo>
                  <a:pt x="9" y="433"/>
                </a:lnTo>
                <a:cubicBezTo>
                  <a:pt x="3" y="433"/>
                  <a:pt x="0" y="430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6"/>
                  <a:pt x="7" y="405"/>
                </a:cubicBezTo>
                <a:cubicBezTo>
                  <a:pt x="8" y="405"/>
                  <a:pt x="12" y="404"/>
                  <a:pt x="19" y="404"/>
                </a:cubicBezTo>
                <a:cubicBezTo>
                  <a:pt x="55" y="402"/>
                  <a:pt x="83" y="391"/>
                  <a:pt x="104" y="371"/>
                </a:cubicBezTo>
                <a:cubicBezTo>
                  <a:pt x="108" y="366"/>
                  <a:pt x="133" y="340"/>
                  <a:pt x="177" y="290"/>
                </a:cubicBezTo>
                <a:cubicBezTo>
                  <a:pt x="223" y="241"/>
                  <a:pt x="245" y="216"/>
                  <a:pt x="245" y="215"/>
                </a:cubicBezTo>
                <a:cubicBezTo>
                  <a:pt x="199" y="98"/>
                  <a:pt x="174" y="38"/>
                  <a:pt x="172" y="36"/>
                </a:cubicBezTo>
                <a:cubicBezTo>
                  <a:pt x="168" y="32"/>
                  <a:pt x="155" y="29"/>
                  <a:pt x="132" y="29"/>
                </a:cubicBezTo>
                <a:lnTo>
                  <a:pt x="114" y="29"/>
                </a:lnTo>
                <a:cubicBezTo>
                  <a:pt x="112" y="26"/>
                  <a:pt x="110" y="25"/>
                  <a:pt x="110" y="24"/>
                </a:cubicBezTo>
                <a:cubicBezTo>
                  <a:pt x="110" y="23"/>
                  <a:pt x="111" y="19"/>
                  <a:pt x="112" y="12"/>
                </a:cubicBezTo>
                <a:cubicBezTo>
                  <a:pt x="113" y="6"/>
                  <a:pt x="116" y="2"/>
                  <a:pt x="118" y="0"/>
                </a:cubicBezTo>
                <a:lnTo>
                  <a:pt x="127" y="0"/>
                </a:lnTo>
                <a:cubicBezTo>
                  <a:pt x="141" y="0"/>
                  <a:pt x="167" y="1"/>
                  <a:pt x="204" y="1"/>
                </a:cubicBezTo>
                <a:cubicBezTo>
                  <a:pt x="218" y="1"/>
                  <a:pt x="231" y="1"/>
                  <a:pt x="243" y="1"/>
                </a:cubicBezTo>
                <a:cubicBezTo>
                  <a:pt x="255" y="1"/>
                  <a:pt x="264" y="1"/>
                  <a:pt x="271" y="0"/>
                </a:cubicBezTo>
                <a:cubicBezTo>
                  <a:pt x="279" y="0"/>
                  <a:pt x="283" y="0"/>
                  <a:pt x="284" y="0"/>
                </a:cubicBezTo>
                <a:cubicBezTo>
                  <a:pt x="291" y="0"/>
                  <a:pt x="295" y="3"/>
                  <a:pt x="295" y="7"/>
                </a:cubicBezTo>
                <a:cubicBezTo>
                  <a:pt x="295" y="8"/>
                  <a:pt x="294" y="10"/>
                  <a:pt x="294" y="15"/>
                </a:cubicBezTo>
                <a:cubicBezTo>
                  <a:pt x="292" y="22"/>
                  <a:pt x="290" y="26"/>
                  <a:pt x="289" y="27"/>
                </a:cubicBezTo>
                <a:cubicBezTo>
                  <a:pt x="288" y="28"/>
                  <a:pt x="285" y="29"/>
                  <a:pt x="279" y="29"/>
                </a:cubicBezTo>
                <a:cubicBezTo>
                  <a:pt x="266" y="30"/>
                  <a:pt x="255" y="34"/>
                  <a:pt x="245" y="39"/>
                </a:cubicBezTo>
                <a:lnTo>
                  <a:pt x="294" y="162"/>
                </a:lnTo>
                <a:lnTo>
                  <a:pt x="327" y="125"/>
                </a:lnTo>
                <a:cubicBezTo>
                  <a:pt x="371" y="77"/>
                  <a:pt x="394" y="51"/>
                  <a:pt x="394" y="46"/>
                </a:cubicBezTo>
                <a:cubicBezTo>
                  <a:pt x="394" y="38"/>
                  <a:pt x="388" y="33"/>
                  <a:pt x="378" y="30"/>
                </a:cubicBezTo>
                <a:cubicBezTo>
                  <a:pt x="376" y="30"/>
                  <a:pt x="374" y="30"/>
                  <a:pt x="370" y="29"/>
                </a:cubicBezTo>
                <a:cubicBezTo>
                  <a:pt x="364" y="29"/>
                  <a:pt x="361" y="26"/>
                  <a:pt x="361" y="22"/>
                </a:cubicBezTo>
                <a:cubicBezTo>
                  <a:pt x="361" y="21"/>
                  <a:pt x="361" y="18"/>
                  <a:pt x="362" y="12"/>
                </a:cubicBezTo>
                <a:cubicBezTo>
                  <a:pt x="364" y="6"/>
                  <a:pt x="366" y="2"/>
                  <a:pt x="368" y="0"/>
                </a:cubicBezTo>
                <a:lnTo>
                  <a:pt x="376" y="0"/>
                </a:lnTo>
                <a:cubicBezTo>
                  <a:pt x="376" y="0"/>
                  <a:pt x="382" y="0"/>
                  <a:pt x="392" y="0"/>
                </a:cubicBezTo>
                <a:cubicBezTo>
                  <a:pt x="402" y="0"/>
                  <a:pt x="413" y="0"/>
                  <a:pt x="426" y="1"/>
                </a:cubicBezTo>
                <a:cubicBezTo>
                  <a:pt x="438" y="2"/>
                  <a:pt x="447" y="2"/>
                  <a:pt x="452" y="2"/>
                </a:cubicBezTo>
                <a:cubicBezTo>
                  <a:pt x="490" y="2"/>
                  <a:pt x="511" y="1"/>
                  <a:pt x="514" y="0"/>
                </a:cubicBezTo>
                <a:lnTo>
                  <a:pt x="519" y="0"/>
                </a:lnTo>
                <a:cubicBezTo>
                  <a:pt x="522" y="3"/>
                  <a:pt x="524" y="5"/>
                  <a:pt x="524" y="7"/>
                </a:cubicBezTo>
                <a:cubicBezTo>
                  <a:pt x="523" y="17"/>
                  <a:pt x="520" y="25"/>
                  <a:pt x="516" y="29"/>
                </a:cubicBezTo>
                <a:lnTo>
                  <a:pt x="506" y="29"/>
                </a:lnTo>
                <a:cubicBezTo>
                  <a:pt x="492" y="29"/>
                  <a:pt x="479" y="31"/>
                  <a:pt x="468" y="34"/>
                </a:cubicBezTo>
                <a:cubicBezTo>
                  <a:pt x="456" y="38"/>
                  <a:pt x="448" y="41"/>
                  <a:pt x="442" y="45"/>
                </a:cubicBezTo>
                <a:cubicBezTo>
                  <a:pt x="436" y="49"/>
                  <a:pt x="431" y="53"/>
                  <a:pt x="426" y="57"/>
                </a:cubicBezTo>
                <a:lnTo>
                  <a:pt x="419" y="62"/>
                </a:lnTo>
                <a:cubicBezTo>
                  <a:pt x="419" y="62"/>
                  <a:pt x="399" y="84"/>
                  <a:pt x="359" y="128"/>
                </a:cubicBezTo>
                <a:lnTo>
                  <a:pt x="304" y="189"/>
                </a:lnTo>
                <a:cubicBezTo>
                  <a:pt x="304" y="189"/>
                  <a:pt x="311" y="206"/>
                  <a:pt x="324" y="239"/>
                </a:cubicBezTo>
                <a:cubicBezTo>
                  <a:pt x="337" y="273"/>
                  <a:pt x="351" y="307"/>
                  <a:pt x="365" y="343"/>
                </a:cubicBezTo>
                <a:cubicBezTo>
                  <a:pt x="379" y="378"/>
                  <a:pt x="387" y="396"/>
                  <a:pt x="388" y="397"/>
                </a:cubicBezTo>
                <a:cubicBezTo>
                  <a:pt x="393" y="401"/>
                  <a:pt x="406" y="403"/>
                  <a:pt x="427" y="404"/>
                </a:cubicBezTo>
                <a:cubicBezTo>
                  <a:pt x="442" y="404"/>
                  <a:pt x="449" y="405"/>
                  <a:pt x="449" y="409"/>
                </a:cubicBezTo>
                <a:cubicBezTo>
                  <a:pt x="449" y="410"/>
                  <a:pt x="449" y="413"/>
                  <a:pt x="448" y="418"/>
                </a:cubicBezTo>
                <a:cubicBezTo>
                  <a:pt x="446" y="425"/>
                  <a:pt x="445" y="429"/>
                  <a:pt x="444" y="430"/>
                </a:cubicBezTo>
                <a:cubicBezTo>
                  <a:pt x="442" y="431"/>
                  <a:pt x="439" y="432"/>
                  <a:pt x="435" y="432"/>
                </a:cubicBezTo>
                <a:cubicBezTo>
                  <a:pt x="433" y="432"/>
                  <a:pt x="426" y="432"/>
                  <a:pt x="414" y="432"/>
                </a:cubicBezTo>
                <a:cubicBezTo>
                  <a:pt x="401" y="432"/>
                  <a:pt x="382" y="432"/>
                  <a:pt x="357" y="431"/>
                </a:cubicBezTo>
                <a:cubicBezTo>
                  <a:pt x="332" y="431"/>
                  <a:pt x="312" y="431"/>
                  <a:pt x="299" y="431"/>
                </a:cubicBezTo>
                <a:cubicBezTo>
                  <a:pt x="285" y="431"/>
                  <a:pt x="278" y="432"/>
                  <a:pt x="277" y="432"/>
                </a:cubicBezTo>
                <a:cubicBezTo>
                  <a:pt x="269" y="432"/>
                  <a:pt x="266" y="430"/>
                  <a:pt x="266" y="426"/>
                </a:cubicBezTo>
                <a:cubicBezTo>
                  <a:pt x="266" y="426"/>
                  <a:pt x="266" y="423"/>
                  <a:pt x="267" y="417"/>
                </a:cubicBezTo>
                <a:cubicBezTo>
                  <a:pt x="268" y="413"/>
                  <a:pt x="269" y="410"/>
                  <a:pt x="270" y="408"/>
                </a:cubicBezTo>
                <a:cubicBezTo>
                  <a:pt x="270" y="406"/>
                  <a:pt x="271" y="405"/>
                  <a:pt x="273" y="405"/>
                </a:cubicBezTo>
                <a:cubicBezTo>
                  <a:pt x="274" y="404"/>
                  <a:pt x="276" y="404"/>
                  <a:pt x="278" y="404"/>
                </a:cubicBezTo>
                <a:cubicBezTo>
                  <a:pt x="281" y="403"/>
                  <a:pt x="284" y="403"/>
                  <a:pt x="289" y="403"/>
                </a:cubicBezTo>
                <a:cubicBezTo>
                  <a:pt x="293" y="403"/>
                  <a:pt x="298" y="401"/>
                  <a:pt x="305" y="398"/>
                </a:cubicBezTo>
                <a:cubicBezTo>
                  <a:pt x="312" y="395"/>
                  <a:pt x="316" y="393"/>
                  <a:pt x="316" y="392"/>
                </a:cubicBezTo>
                <a:cubicBezTo>
                  <a:pt x="315" y="392"/>
                  <a:pt x="305" y="367"/>
                  <a:pt x="286" y="317"/>
                </a:cubicBezTo>
                <a:lnTo>
                  <a:pt x="256" y="243"/>
                </a:lnTo>
                <a:cubicBezTo>
                  <a:pt x="176" y="329"/>
                  <a:pt x="135" y="375"/>
                  <a:pt x="133" y="379"/>
                </a:cubicBezTo>
                <a:cubicBezTo>
                  <a:pt x="132" y="383"/>
                  <a:pt x="131" y="385"/>
                  <a:pt x="131" y="387"/>
                </a:cubicBezTo>
                <a:cubicBezTo>
                  <a:pt x="131" y="395"/>
                  <a:pt x="137" y="400"/>
                  <a:pt x="149" y="403"/>
                </a:cubicBezTo>
                <a:cubicBezTo>
                  <a:pt x="149" y="403"/>
                  <a:pt x="151" y="403"/>
                  <a:pt x="153" y="403"/>
                </a:cubicBezTo>
                <a:cubicBezTo>
                  <a:pt x="155" y="403"/>
                  <a:pt x="156" y="403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60" y="404"/>
                  <a:pt x="160" y="404"/>
                  <a:pt x="161" y="404"/>
                </a:cubicBezTo>
                <a:cubicBezTo>
                  <a:pt x="162" y="405"/>
                  <a:pt x="163" y="405"/>
                  <a:pt x="163" y="406"/>
                </a:cubicBezTo>
                <a:cubicBezTo>
                  <a:pt x="163" y="407"/>
                  <a:pt x="164" y="408"/>
                  <a:pt x="164" y="410"/>
                </a:cubicBezTo>
                <a:cubicBezTo>
                  <a:pt x="164" y="414"/>
                  <a:pt x="163" y="418"/>
                  <a:pt x="162" y="421"/>
                </a:cubicBezTo>
                <a:cubicBezTo>
                  <a:pt x="161" y="426"/>
                  <a:pt x="160" y="429"/>
                  <a:pt x="159" y="430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8" y="432"/>
                  <a:pt x="144" y="432"/>
                  <a:pt x="138" y="432"/>
                </a:cubicBezTo>
                <a:cubicBezTo>
                  <a:pt x="131" y="432"/>
                  <a:pt x="122" y="432"/>
                  <a:pt x="111" y="431"/>
                </a:cubicBezTo>
                <a:cubicBezTo>
                  <a:pt x="100" y="431"/>
                  <a:pt x="87" y="431"/>
                  <a:pt x="74" y="431"/>
                </a:cubicBezTo>
                <a:cubicBezTo>
                  <a:pt x="41" y="431"/>
                  <a:pt x="20" y="432"/>
                  <a:pt x="11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5871240" y="3643560"/>
            <a:ext cx="110520" cy="109440"/>
          </a:xfrm>
          <a:custGeom>
            <a:avLst/>
            <a:gdLst/>
            <a:ahLst/>
            <a:rect l="0" t="0" r="r" b="b"/>
            <a:pathLst>
              <a:path w="307" h="304">
                <a:moveTo>
                  <a:pt x="10" y="108"/>
                </a:moveTo>
                <a:cubicBezTo>
                  <a:pt x="3" y="108"/>
                  <a:pt x="0" y="106"/>
                  <a:pt x="0" y="104"/>
                </a:cubicBezTo>
                <a:cubicBezTo>
                  <a:pt x="0" y="103"/>
                  <a:pt x="3" y="94"/>
                  <a:pt x="8" y="79"/>
                </a:cubicBezTo>
                <a:cubicBezTo>
                  <a:pt x="13" y="64"/>
                  <a:pt x="18" y="49"/>
                  <a:pt x="24" y="34"/>
                </a:cubicBezTo>
                <a:lnTo>
                  <a:pt x="31" y="12"/>
                </a:lnTo>
                <a:cubicBezTo>
                  <a:pt x="33" y="7"/>
                  <a:pt x="35" y="3"/>
                  <a:pt x="37" y="0"/>
                </a:cubicBezTo>
                <a:lnTo>
                  <a:pt x="247" y="0"/>
                </a:lnTo>
                <a:lnTo>
                  <a:pt x="287" y="0"/>
                </a:lnTo>
                <a:cubicBezTo>
                  <a:pt x="296" y="0"/>
                  <a:pt x="302" y="0"/>
                  <a:pt x="304" y="1"/>
                </a:cubicBezTo>
                <a:cubicBezTo>
                  <a:pt x="306" y="1"/>
                  <a:pt x="307" y="2"/>
                  <a:pt x="307" y="5"/>
                </a:cubicBezTo>
                <a:cubicBezTo>
                  <a:pt x="307" y="7"/>
                  <a:pt x="304" y="24"/>
                  <a:pt x="299" y="56"/>
                </a:cubicBezTo>
                <a:cubicBezTo>
                  <a:pt x="294" y="88"/>
                  <a:pt x="291" y="104"/>
                  <a:pt x="291" y="104"/>
                </a:cubicBezTo>
                <a:cubicBezTo>
                  <a:pt x="291" y="107"/>
                  <a:pt x="288" y="108"/>
                  <a:pt x="282" y="108"/>
                </a:cubicBezTo>
                <a:cubicBezTo>
                  <a:pt x="280" y="108"/>
                  <a:pt x="278" y="108"/>
                  <a:pt x="277" y="108"/>
                </a:cubicBezTo>
                <a:cubicBezTo>
                  <a:pt x="276" y="108"/>
                  <a:pt x="275" y="107"/>
                  <a:pt x="274" y="105"/>
                </a:cubicBezTo>
                <a:lnTo>
                  <a:pt x="273" y="104"/>
                </a:lnTo>
                <a:cubicBezTo>
                  <a:pt x="273" y="102"/>
                  <a:pt x="274" y="96"/>
                  <a:pt x="276" y="84"/>
                </a:cubicBezTo>
                <a:cubicBezTo>
                  <a:pt x="278" y="72"/>
                  <a:pt x="279" y="63"/>
                  <a:pt x="279" y="57"/>
                </a:cubicBezTo>
                <a:cubicBezTo>
                  <a:pt x="279" y="46"/>
                  <a:pt x="277" y="38"/>
                  <a:pt x="273" y="33"/>
                </a:cubicBezTo>
                <a:cubicBezTo>
                  <a:pt x="269" y="28"/>
                  <a:pt x="261" y="24"/>
                  <a:pt x="248" y="22"/>
                </a:cubicBezTo>
                <a:cubicBezTo>
                  <a:pt x="247" y="21"/>
                  <a:pt x="238" y="21"/>
                  <a:pt x="222" y="21"/>
                </a:cubicBezTo>
                <a:cubicBezTo>
                  <a:pt x="209" y="21"/>
                  <a:pt x="200" y="21"/>
                  <a:pt x="196" y="21"/>
                </a:cubicBezTo>
                <a:cubicBezTo>
                  <a:pt x="193" y="22"/>
                  <a:pt x="190" y="23"/>
                  <a:pt x="188" y="25"/>
                </a:cubicBezTo>
                <a:cubicBezTo>
                  <a:pt x="188" y="25"/>
                  <a:pt x="178" y="67"/>
                  <a:pt x="157" y="150"/>
                </a:cubicBezTo>
                <a:cubicBezTo>
                  <a:pt x="136" y="233"/>
                  <a:pt x="125" y="275"/>
                  <a:pt x="125" y="276"/>
                </a:cubicBezTo>
                <a:cubicBezTo>
                  <a:pt x="125" y="280"/>
                  <a:pt x="138" y="282"/>
                  <a:pt x="165" y="282"/>
                </a:cubicBezTo>
                <a:cubicBezTo>
                  <a:pt x="174" y="282"/>
                  <a:pt x="180" y="283"/>
                  <a:pt x="183" y="283"/>
                </a:cubicBezTo>
                <a:cubicBezTo>
                  <a:pt x="186" y="283"/>
                  <a:pt x="187" y="285"/>
                  <a:pt x="187" y="287"/>
                </a:cubicBezTo>
                <a:cubicBezTo>
                  <a:pt x="187" y="288"/>
                  <a:pt x="187" y="291"/>
                  <a:pt x="186" y="293"/>
                </a:cubicBezTo>
                <a:cubicBezTo>
                  <a:pt x="185" y="300"/>
                  <a:pt x="183" y="303"/>
                  <a:pt x="182" y="304"/>
                </a:cubicBezTo>
                <a:lnTo>
                  <a:pt x="181" y="304"/>
                </a:lnTo>
                <a:cubicBezTo>
                  <a:pt x="180" y="304"/>
                  <a:pt x="179" y="304"/>
                  <a:pt x="178" y="304"/>
                </a:cubicBezTo>
                <a:cubicBezTo>
                  <a:pt x="176" y="304"/>
                  <a:pt x="168" y="304"/>
                  <a:pt x="154" y="304"/>
                </a:cubicBezTo>
                <a:cubicBezTo>
                  <a:pt x="140" y="303"/>
                  <a:pt x="120" y="303"/>
                  <a:pt x="94" y="303"/>
                </a:cubicBezTo>
                <a:cubicBezTo>
                  <a:pt x="56" y="303"/>
                  <a:pt x="31" y="303"/>
                  <a:pt x="21" y="304"/>
                </a:cubicBezTo>
                <a:lnTo>
                  <a:pt x="14" y="304"/>
                </a:lnTo>
                <a:cubicBezTo>
                  <a:pt x="12" y="302"/>
                  <a:pt x="11" y="301"/>
                  <a:pt x="11" y="300"/>
                </a:cubicBezTo>
                <a:cubicBezTo>
                  <a:pt x="11" y="298"/>
                  <a:pt x="12" y="295"/>
                  <a:pt x="12" y="291"/>
                </a:cubicBezTo>
                <a:cubicBezTo>
                  <a:pt x="13" y="287"/>
                  <a:pt x="15" y="284"/>
                  <a:pt x="17" y="282"/>
                </a:cubicBezTo>
                <a:lnTo>
                  <a:pt x="29" y="282"/>
                </a:lnTo>
                <a:lnTo>
                  <a:pt x="34" y="282"/>
                </a:lnTo>
                <a:cubicBezTo>
                  <a:pt x="58" y="282"/>
                  <a:pt x="72" y="281"/>
                  <a:pt x="77" y="278"/>
                </a:cubicBezTo>
                <a:cubicBezTo>
                  <a:pt x="79" y="277"/>
                  <a:pt x="80" y="274"/>
                  <a:pt x="82" y="269"/>
                </a:cubicBezTo>
                <a:cubicBezTo>
                  <a:pt x="83" y="264"/>
                  <a:pt x="89" y="241"/>
                  <a:pt x="100" y="199"/>
                </a:cubicBezTo>
                <a:cubicBezTo>
                  <a:pt x="105" y="179"/>
                  <a:pt x="109" y="162"/>
                  <a:pt x="112" y="149"/>
                </a:cubicBezTo>
                <a:cubicBezTo>
                  <a:pt x="133" y="67"/>
                  <a:pt x="144" y="25"/>
                  <a:pt x="144" y="24"/>
                </a:cubicBezTo>
                <a:cubicBezTo>
                  <a:pt x="144" y="22"/>
                  <a:pt x="139" y="21"/>
                  <a:pt x="131" y="21"/>
                </a:cubicBezTo>
                <a:lnTo>
                  <a:pt x="117" y="21"/>
                </a:lnTo>
                <a:cubicBezTo>
                  <a:pt x="97" y="21"/>
                  <a:pt x="84" y="22"/>
                  <a:pt x="77" y="24"/>
                </a:cubicBezTo>
                <a:cubicBezTo>
                  <a:pt x="64" y="27"/>
                  <a:pt x="54" y="33"/>
                  <a:pt x="46" y="42"/>
                </a:cubicBezTo>
                <a:cubicBezTo>
                  <a:pt x="39" y="52"/>
                  <a:pt x="31" y="69"/>
                  <a:pt x="22" y="94"/>
                </a:cubicBezTo>
                <a:cubicBezTo>
                  <a:pt x="20" y="101"/>
                  <a:pt x="18" y="105"/>
                  <a:pt x="18" y="106"/>
                </a:cubicBezTo>
                <a:cubicBezTo>
                  <a:pt x="17" y="107"/>
                  <a:pt x="15" y="108"/>
                  <a:pt x="11" y="108"/>
                </a:cubicBezTo>
                <a:lnTo>
                  <a:pt x="10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5998680" y="367992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0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6"/>
                  <a:pt x="6" y="405"/>
                </a:cubicBezTo>
                <a:cubicBezTo>
                  <a:pt x="8" y="405"/>
                  <a:pt x="12" y="404"/>
                  <a:pt x="18" y="404"/>
                </a:cubicBezTo>
                <a:cubicBezTo>
                  <a:pt x="55" y="402"/>
                  <a:pt x="83" y="391"/>
                  <a:pt x="104" y="371"/>
                </a:cubicBezTo>
                <a:cubicBezTo>
                  <a:pt x="108" y="366"/>
                  <a:pt x="132" y="340"/>
                  <a:pt x="177" y="290"/>
                </a:cubicBezTo>
                <a:cubicBezTo>
                  <a:pt x="222" y="241"/>
                  <a:pt x="244" y="216"/>
                  <a:pt x="244" y="215"/>
                </a:cubicBezTo>
                <a:cubicBezTo>
                  <a:pt x="198" y="98"/>
                  <a:pt x="174" y="38"/>
                  <a:pt x="171" y="36"/>
                </a:cubicBezTo>
                <a:cubicBezTo>
                  <a:pt x="168" y="32"/>
                  <a:pt x="154" y="29"/>
                  <a:pt x="132" y="29"/>
                </a:cubicBezTo>
                <a:lnTo>
                  <a:pt x="114" y="29"/>
                </a:lnTo>
                <a:cubicBezTo>
                  <a:pt x="111" y="26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6"/>
                  <a:pt x="115" y="2"/>
                  <a:pt x="118" y="0"/>
                </a:cubicBezTo>
                <a:lnTo>
                  <a:pt x="126" y="0"/>
                </a:lnTo>
                <a:cubicBezTo>
                  <a:pt x="141" y="0"/>
                  <a:pt x="166" y="1"/>
                  <a:pt x="203" y="1"/>
                </a:cubicBezTo>
                <a:cubicBezTo>
                  <a:pt x="217" y="1"/>
                  <a:pt x="230" y="1"/>
                  <a:pt x="242" y="1"/>
                </a:cubicBezTo>
                <a:cubicBezTo>
                  <a:pt x="253" y="1"/>
                  <a:pt x="263" y="1"/>
                  <a:pt x="270" y="0"/>
                </a:cubicBezTo>
                <a:cubicBezTo>
                  <a:pt x="277" y="0"/>
                  <a:pt x="281" y="0"/>
                  <a:pt x="283" y="0"/>
                </a:cubicBezTo>
                <a:cubicBezTo>
                  <a:pt x="290" y="0"/>
                  <a:pt x="293" y="3"/>
                  <a:pt x="293" y="7"/>
                </a:cubicBezTo>
                <a:cubicBezTo>
                  <a:pt x="293" y="8"/>
                  <a:pt x="293" y="10"/>
                  <a:pt x="292" y="15"/>
                </a:cubicBezTo>
                <a:cubicBezTo>
                  <a:pt x="291" y="22"/>
                  <a:pt x="289" y="26"/>
                  <a:pt x="288" y="27"/>
                </a:cubicBezTo>
                <a:cubicBezTo>
                  <a:pt x="287" y="28"/>
                  <a:pt x="283" y="29"/>
                  <a:pt x="278" y="29"/>
                </a:cubicBezTo>
                <a:cubicBezTo>
                  <a:pt x="265" y="30"/>
                  <a:pt x="253" y="34"/>
                  <a:pt x="244" y="39"/>
                </a:cubicBezTo>
                <a:lnTo>
                  <a:pt x="292" y="162"/>
                </a:lnTo>
                <a:lnTo>
                  <a:pt x="327" y="125"/>
                </a:lnTo>
                <a:cubicBezTo>
                  <a:pt x="371" y="77"/>
                  <a:pt x="393" y="51"/>
                  <a:pt x="393" y="46"/>
                </a:cubicBezTo>
                <a:cubicBezTo>
                  <a:pt x="393" y="38"/>
                  <a:pt x="388" y="33"/>
                  <a:pt x="378" y="30"/>
                </a:cubicBezTo>
                <a:cubicBezTo>
                  <a:pt x="376" y="30"/>
                  <a:pt x="373" y="30"/>
                  <a:pt x="370" y="29"/>
                </a:cubicBezTo>
                <a:cubicBezTo>
                  <a:pt x="363" y="29"/>
                  <a:pt x="360" y="26"/>
                  <a:pt x="360" y="22"/>
                </a:cubicBezTo>
                <a:cubicBezTo>
                  <a:pt x="360" y="21"/>
                  <a:pt x="361" y="18"/>
                  <a:pt x="362" y="12"/>
                </a:cubicBezTo>
                <a:cubicBezTo>
                  <a:pt x="363" y="6"/>
                  <a:pt x="365" y="2"/>
                  <a:pt x="368" y="0"/>
                </a:cubicBezTo>
                <a:lnTo>
                  <a:pt x="375" y="0"/>
                </a:lnTo>
                <a:cubicBezTo>
                  <a:pt x="376" y="0"/>
                  <a:pt x="381" y="0"/>
                  <a:pt x="391" y="0"/>
                </a:cubicBezTo>
                <a:cubicBezTo>
                  <a:pt x="401" y="0"/>
                  <a:pt x="413" y="0"/>
                  <a:pt x="425" y="1"/>
                </a:cubicBezTo>
                <a:cubicBezTo>
                  <a:pt x="438" y="2"/>
                  <a:pt x="447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3" y="17"/>
                  <a:pt x="520" y="25"/>
                  <a:pt x="516" y="29"/>
                </a:cubicBezTo>
                <a:lnTo>
                  <a:pt x="506" y="29"/>
                </a:lnTo>
                <a:cubicBezTo>
                  <a:pt x="491" y="29"/>
                  <a:pt x="479" y="31"/>
                  <a:pt x="467" y="34"/>
                </a:cubicBezTo>
                <a:cubicBezTo>
                  <a:pt x="456" y="38"/>
                  <a:pt x="447" y="41"/>
                  <a:pt x="441" y="45"/>
                </a:cubicBezTo>
                <a:cubicBezTo>
                  <a:pt x="435" y="49"/>
                  <a:pt x="430" y="53"/>
                  <a:pt x="426" y="57"/>
                </a:cubicBezTo>
                <a:lnTo>
                  <a:pt x="419" y="62"/>
                </a:lnTo>
                <a:cubicBezTo>
                  <a:pt x="419" y="62"/>
                  <a:pt x="399" y="84"/>
                  <a:pt x="359" y="128"/>
                </a:cubicBezTo>
                <a:lnTo>
                  <a:pt x="304" y="189"/>
                </a:lnTo>
                <a:cubicBezTo>
                  <a:pt x="304" y="189"/>
                  <a:pt x="310" y="206"/>
                  <a:pt x="324" y="239"/>
                </a:cubicBezTo>
                <a:cubicBezTo>
                  <a:pt x="337" y="273"/>
                  <a:pt x="350" y="307"/>
                  <a:pt x="365" y="343"/>
                </a:cubicBezTo>
                <a:cubicBezTo>
                  <a:pt x="379" y="378"/>
                  <a:pt x="387" y="396"/>
                  <a:pt x="388" y="397"/>
                </a:cubicBezTo>
                <a:cubicBezTo>
                  <a:pt x="392" y="401"/>
                  <a:pt x="405" y="403"/>
                  <a:pt x="427" y="404"/>
                </a:cubicBezTo>
                <a:cubicBezTo>
                  <a:pt x="441" y="404"/>
                  <a:pt x="449" y="405"/>
                  <a:pt x="449" y="409"/>
                </a:cubicBezTo>
                <a:cubicBezTo>
                  <a:pt x="449" y="410"/>
                  <a:pt x="448" y="413"/>
                  <a:pt x="448" y="418"/>
                </a:cubicBezTo>
                <a:cubicBezTo>
                  <a:pt x="446" y="425"/>
                  <a:pt x="444" y="429"/>
                  <a:pt x="443" y="430"/>
                </a:cubicBezTo>
                <a:cubicBezTo>
                  <a:pt x="442" y="431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1" y="432"/>
                  <a:pt x="382" y="432"/>
                  <a:pt x="357" y="431"/>
                </a:cubicBezTo>
                <a:cubicBezTo>
                  <a:pt x="331" y="431"/>
                  <a:pt x="312" y="431"/>
                  <a:pt x="297" y="431"/>
                </a:cubicBezTo>
                <a:cubicBezTo>
                  <a:pt x="284" y="431"/>
                  <a:pt x="276" y="432"/>
                  <a:pt x="275" y="432"/>
                </a:cubicBezTo>
                <a:cubicBezTo>
                  <a:pt x="268" y="432"/>
                  <a:pt x="264" y="430"/>
                  <a:pt x="264" y="426"/>
                </a:cubicBezTo>
                <a:cubicBezTo>
                  <a:pt x="264" y="426"/>
                  <a:pt x="265" y="423"/>
                  <a:pt x="266" y="417"/>
                </a:cubicBezTo>
                <a:cubicBezTo>
                  <a:pt x="266" y="413"/>
                  <a:pt x="267" y="410"/>
                  <a:pt x="268" y="408"/>
                </a:cubicBezTo>
                <a:cubicBezTo>
                  <a:pt x="269" y="406"/>
                  <a:pt x="270" y="405"/>
                  <a:pt x="271" y="405"/>
                </a:cubicBezTo>
                <a:cubicBezTo>
                  <a:pt x="273" y="404"/>
                  <a:pt x="274" y="404"/>
                  <a:pt x="277" y="404"/>
                </a:cubicBezTo>
                <a:cubicBezTo>
                  <a:pt x="280" y="403"/>
                  <a:pt x="283" y="403"/>
                  <a:pt x="287" y="403"/>
                </a:cubicBezTo>
                <a:cubicBezTo>
                  <a:pt x="291" y="403"/>
                  <a:pt x="297" y="401"/>
                  <a:pt x="305" y="398"/>
                </a:cubicBezTo>
                <a:cubicBezTo>
                  <a:pt x="312" y="395"/>
                  <a:pt x="315" y="393"/>
                  <a:pt x="315" y="392"/>
                </a:cubicBezTo>
                <a:cubicBezTo>
                  <a:pt x="315" y="392"/>
                  <a:pt x="305" y="367"/>
                  <a:pt x="285" y="317"/>
                </a:cubicBezTo>
                <a:lnTo>
                  <a:pt x="255" y="243"/>
                </a:lnTo>
                <a:cubicBezTo>
                  <a:pt x="176" y="329"/>
                  <a:pt x="135" y="375"/>
                  <a:pt x="133" y="379"/>
                </a:cubicBezTo>
                <a:cubicBezTo>
                  <a:pt x="131" y="383"/>
                  <a:pt x="130" y="385"/>
                  <a:pt x="130" y="387"/>
                </a:cubicBezTo>
                <a:cubicBezTo>
                  <a:pt x="130" y="395"/>
                  <a:pt x="136" y="400"/>
                  <a:pt x="149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5" y="403"/>
                  <a:pt x="156" y="403"/>
                  <a:pt x="156" y="404"/>
                </a:cubicBezTo>
                <a:cubicBezTo>
                  <a:pt x="157" y="404"/>
                  <a:pt x="158" y="404"/>
                  <a:pt x="159" y="404"/>
                </a:cubicBezTo>
                <a:cubicBezTo>
                  <a:pt x="159" y="404"/>
                  <a:pt x="160" y="404"/>
                  <a:pt x="161" y="404"/>
                </a:cubicBezTo>
                <a:cubicBezTo>
                  <a:pt x="161" y="405"/>
                  <a:pt x="162" y="405"/>
                  <a:pt x="163" y="406"/>
                </a:cubicBezTo>
                <a:cubicBezTo>
                  <a:pt x="163" y="407"/>
                  <a:pt x="163" y="408"/>
                  <a:pt x="163" y="410"/>
                </a:cubicBezTo>
                <a:cubicBezTo>
                  <a:pt x="163" y="414"/>
                  <a:pt x="163" y="418"/>
                  <a:pt x="162" y="421"/>
                </a:cubicBezTo>
                <a:cubicBezTo>
                  <a:pt x="161" y="426"/>
                  <a:pt x="159" y="429"/>
                  <a:pt x="158" y="430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7" y="432"/>
                  <a:pt x="144" y="432"/>
                  <a:pt x="137" y="432"/>
                </a:cubicBezTo>
                <a:cubicBezTo>
                  <a:pt x="131" y="432"/>
                  <a:pt x="122" y="432"/>
                  <a:pt x="111" y="431"/>
                </a:cubicBezTo>
                <a:cubicBezTo>
                  <a:pt x="99" y="431"/>
                  <a:pt x="87" y="431"/>
                  <a:pt x="73" y="431"/>
                </a:cubicBezTo>
                <a:cubicBezTo>
                  <a:pt x="40" y="431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916920" y="3666240"/>
            <a:ext cx="407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Вычисление ковариационной матрицы: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187320" y="36662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6543360" y="40096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7" y="1"/>
                  <a:pt x="508" y="4"/>
                </a:cubicBezTo>
                <a:cubicBezTo>
                  <a:pt x="518" y="6"/>
                  <a:pt x="529" y="9"/>
                  <a:pt x="538" y="13"/>
                </a:cubicBezTo>
                <a:cubicBezTo>
                  <a:pt x="548" y="17"/>
                  <a:pt x="557" y="21"/>
                  <a:pt x="566" y="27"/>
                </a:cubicBezTo>
                <a:cubicBezTo>
                  <a:pt x="574" y="33"/>
                  <a:pt x="583" y="40"/>
                  <a:pt x="590" y="47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5" y="80"/>
                  <a:pt x="620" y="89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9"/>
                  <a:pt x="636" y="159"/>
                </a:cubicBezTo>
                <a:lnTo>
                  <a:pt x="636" y="531"/>
                </a:lnTo>
                <a:cubicBezTo>
                  <a:pt x="636" y="541"/>
                  <a:pt x="635" y="551"/>
                  <a:pt x="633" y="562"/>
                </a:cubicBezTo>
                <a:cubicBezTo>
                  <a:pt x="631" y="572"/>
                  <a:pt x="628" y="582"/>
                  <a:pt x="624" y="591"/>
                </a:cubicBezTo>
                <a:cubicBezTo>
                  <a:pt x="620" y="601"/>
                  <a:pt x="615" y="610"/>
                  <a:pt x="610" y="619"/>
                </a:cubicBezTo>
                <a:cubicBezTo>
                  <a:pt x="604" y="627"/>
                  <a:pt x="597" y="636"/>
                  <a:pt x="590" y="643"/>
                </a:cubicBezTo>
                <a:cubicBezTo>
                  <a:pt x="583" y="650"/>
                  <a:pt x="574" y="657"/>
                  <a:pt x="566" y="663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9" y="681"/>
                  <a:pt x="518" y="684"/>
                  <a:pt x="508" y="686"/>
                </a:cubicBezTo>
                <a:cubicBezTo>
                  <a:pt x="497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6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16920" y="3999600"/>
            <a:ext cx="564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Вычисление собственных векторов и значений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матрицы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608880" y="40406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6770880" y="3999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952200" y="4867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128600" y="4447080"/>
            <a:ext cx="621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Собственные векторы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это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главные компоненты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(направления).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28600" y="4780440"/>
            <a:ext cx="6595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Собственные значения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величина дисперсии для каждой компоненты.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762600" y="1714320"/>
            <a:ext cx="4762080" cy="343800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 txBox="1"/>
          <p:nvPr/>
        </p:nvSpPr>
        <p:spPr>
          <a:xfrm>
            <a:off x="747720" y="2001240"/>
            <a:ext cx="3295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Как выбрать число компонент?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47720" y="2500200"/>
            <a:ext cx="4091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Интерпретация и использование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52200" y="3457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747720" y="2804760"/>
            <a:ext cx="524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PCA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28600" y="3371040"/>
            <a:ext cx="408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 локтя: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График собственных значений.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2095200" y="365724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478" y="0"/>
                </a:lnTo>
                <a:cubicBezTo>
                  <a:pt x="488" y="0"/>
                  <a:pt x="498" y="2"/>
                  <a:pt x="509" y="4"/>
                </a:cubicBezTo>
                <a:cubicBezTo>
                  <a:pt x="519" y="6"/>
                  <a:pt x="529" y="9"/>
                  <a:pt x="538" y="13"/>
                </a:cubicBezTo>
                <a:cubicBezTo>
                  <a:pt x="548" y="17"/>
                  <a:pt x="557" y="21"/>
                  <a:pt x="566" y="27"/>
                </a:cubicBezTo>
                <a:cubicBezTo>
                  <a:pt x="574" y="33"/>
                  <a:pt x="582" y="40"/>
                  <a:pt x="590" y="47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5" y="80"/>
                  <a:pt x="620" y="89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9"/>
                  <a:pt x="636" y="149"/>
                  <a:pt x="636" y="159"/>
                </a:cubicBezTo>
                <a:lnTo>
                  <a:pt x="636" y="531"/>
                </a:lnTo>
                <a:cubicBezTo>
                  <a:pt x="636" y="541"/>
                  <a:pt x="635" y="551"/>
                  <a:pt x="633" y="562"/>
                </a:cubicBezTo>
                <a:cubicBezTo>
                  <a:pt x="631" y="572"/>
                  <a:pt x="628" y="582"/>
                  <a:pt x="624" y="591"/>
                </a:cubicBezTo>
                <a:cubicBezTo>
                  <a:pt x="620" y="601"/>
                  <a:pt x="615" y="610"/>
                  <a:pt x="610" y="619"/>
                </a:cubicBezTo>
                <a:cubicBezTo>
                  <a:pt x="604" y="628"/>
                  <a:pt x="597" y="636"/>
                  <a:pt x="590" y="643"/>
                </a:cubicBezTo>
                <a:cubicBezTo>
                  <a:pt x="582" y="650"/>
                  <a:pt x="574" y="657"/>
                  <a:pt x="566" y="663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9" y="681"/>
                  <a:pt x="519" y="684"/>
                  <a:pt x="509" y="686"/>
                </a:cubicBezTo>
                <a:cubicBezTo>
                  <a:pt x="498" y="688"/>
                  <a:pt x="488" y="689"/>
                  <a:pt x="478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6"/>
                  <a:pt x="33" y="628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28600" y="3656520"/>
            <a:ext cx="97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Выбирают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2163960" y="368820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52200" y="4076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325600" y="3656520"/>
            <a:ext cx="178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"локте" графика.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4571640" y="400032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78" y="0"/>
                </a:lnTo>
                <a:cubicBezTo>
                  <a:pt x="488" y="0"/>
                  <a:pt x="498" y="1"/>
                  <a:pt x="509" y="3"/>
                </a:cubicBezTo>
                <a:cubicBezTo>
                  <a:pt x="519" y="5"/>
                  <a:pt x="529" y="8"/>
                  <a:pt x="538" y="12"/>
                </a:cubicBezTo>
                <a:cubicBezTo>
                  <a:pt x="548" y="16"/>
                  <a:pt x="557" y="21"/>
                  <a:pt x="566" y="27"/>
                </a:cubicBezTo>
                <a:cubicBezTo>
                  <a:pt x="575" y="33"/>
                  <a:pt x="583" y="39"/>
                  <a:pt x="590" y="46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6" y="79"/>
                  <a:pt x="620" y="88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8"/>
                  <a:pt x="636" y="159"/>
                </a:cubicBezTo>
                <a:lnTo>
                  <a:pt x="636" y="530"/>
                </a:lnTo>
                <a:cubicBezTo>
                  <a:pt x="636" y="541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1"/>
                  <a:pt x="616" y="610"/>
                  <a:pt x="610" y="618"/>
                </a:cubicBezTo>
                <a:cubicBezTo>
                  <a:pt x="604" y="627"/>
                  <a:pt x="597" y="635"/>
                  <a:pt x="590" y="642"/>
                </a:cubicBezTo>
                <a:cubicBezTo>
                  <a:pt x="583" y="650"/>
                  <a:pt x="575" y="656"/>
                  <a:pt x="566" y="662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9" y="681"/>
                  <a:pt x="519" y="684"/>
                  <a:pt x="509" y="686"/>
                </a:cubicBezTo>
                <a:cubicBezTo>
                  <a:pt x="498" y="688"/>
                  <a:pt x="488" y="689"/>
                  <a:pt x="478" y="689"/>
                </a:cubicBezTo>
                <a:lnTo>
                  <a:pt x="159" y="689"/>
                </a:lnTo>
                <a:cubicBezTo>
                  <a:pt x="149" y="689"/>
                  <a:pt x="139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10"/>
                  <a:pt x="17" y="601"/>
                  <a:pt x="13" y="591"/>
                </a:cubicBezTo>
                <a:cubicBezTo>
                  <a:pt x="9" y="581"/>
                  <a:pt x="6" y="571"/>
                  <a:pt x="4" y="561"/>
                </a:cubicBezTo>
                <a:cubicBezTo>
                  <a:pt x="2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28600" y="3989880"/>
            <a:ext cx="344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Объясненная дисперсия: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Выбирают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4636080" y="40312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4798080" y="3989880"/>
            <a:ext cx="37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952200" y="4705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28600" y="4285440"/>
            <a:ext cx="262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сохранения &gt;95% дисперсии.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28600" y="4618800"/>
            <a:ext cx="302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PCA —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линейный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747720" y="1458360"/>
            <a:ext cx="2957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Сильные и слабые стороны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1956960"/>
            <a:ext cx="2757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498db"/>
                </a:solidFill>
                <a:latin typeface="Arial"/>
                <a:ea typeface="Arial"/>
              </a:rPr>
              <a:t>Плюсы и минусы PCA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952200" y="3038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152360" y="2952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49"/>
                  <a:pt x="510" y="365"/>
                </a:cubicBezTo>
                <a:cubicBezTo>
                  <a:pt x="503" y="381"/>
                  <a:pt x="495" y="397"/>
                  <a:pt x="486" y="411"/>
                </a:cubicBezTo>
                <a:cubicBezTo>
                  <a:pt x="476" y="426"/>
                  <a:pt x="465" y="439"/>
                  <a:pt x="453" y="451"/>
                </a:cubicBezTo>
                <a:cubicBezTo>
                  <a:pt x="440" y="464"/>
                  <a:pt x="427" y="475"/>
                  <a:pt x="413" y="484"/>
                </a:cubicBezTo>
                <a:cubicBezTo>
                  <a:pt x="398" y="494"/>
                  <a:pt x="383" y="502"/>
                  <a:pt x="367" y="509"/>
                </a:cubicBezTo>
                <a:cubicBezTo>
                  <a:pt x="351" y="515"/>
                  <a:pt x="334" y="520"/>
                  <a:pt x="317" y="524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4"/>
                </a:cubicBezTo>
                <a:cubicBezTo>
                  <a:pt x="196" y="520"/>
                  <a:pt x="179" y="515"/>
                  <a:pt x="163" y="509"/>
                </a:cubicBezTo>
                <a:cubicBezTo>
                  <a:pt x="147" y="502"/>
                  <a:pt x="132" y="494"/>
                  <a:pt x="118" y="484"/>
                </a:cubicBezTo>
                <a:cubicBezTo>
                  <a:pt x="103" y="475"/>
                  <a:pt x="90" y="464"/>
                  <a:pt x="77" y="451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1"/>
                  <a:pt x="20" y="365"/>
                </a:cubicBezTo>
                <a:cubicBezTo>
                  <a:pt x="13" y="349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47720" y="251352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52200" y="3371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152360" y="32860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47840" y="2951640"/>
            <a:ext cx="6075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Гарантированно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находит оптимальное линейное преобразование.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52200" y="3705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152360" y="36194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47840" y="3285000"/>
            <a:ext cx="262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47840" y="3618720"/>
            <a:ext cx="375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Быстрые и стабильные алгоритмы (SVD).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5220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152360" y="44956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4"/>
                  <a:pt x="77" y="452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47720" y="405684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952200" y="4914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152360" y="4829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4"/>
                  <a:pt x="65" y="91"/>
                  <a:pt x="77" y="78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1"/>
                  <a:pt x="476" y="104"/>
                  <a:pt x="486" y="118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47840" y="4494960"/>
            <a:ext cx="341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Линейность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главное ограничение.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52200" y="5248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152360" y="51624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347840" y="4828320"/>
            <a:ext cx="695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Чувствителен к масштабированию (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обязательно нужно масштабировать!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47840" y="5161680"/>
            <a:ext cx="367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 сохраняет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локальные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структуры.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285840" y="225720"/>
            <a:ext cx="19713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Понижение размерности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