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6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6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jpeg" ContentType="image/jpeg"/>
  <Override PartName="/ppt/media/image4.png" ContentType="image/png"/>
  <Override PartName="/ppt/media/image5.png" ContentType="image/png"/>
  <Override PartName="/ppt/media/image6.jpeg" ContentType="image/jpeg"/>
</Types>
</file>

<file path=_rels/.rels><?xml version="1.0" encoding="UTF-8"?>
<Relationships xmlns="http://schemas.openxmlformats.org/package/2006/relationships"><Relationship Id="rId1" Type="http://schemas.openxmlformats.org/officedocument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master-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59200"/>
            <a:ext cx="10972080" cy="108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520280"/>
            <a:ext cx="10972080" cy="3768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747720" y="2562480"/>
            <a:ext cx="534528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Временные ряды: от классических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" name=""/>
          <p:cNvSpPr txBox="1"/>
          <p:nvPr/>
        </p:nvSpPr>
        <p:spPr>
          <a:xfrm>
            <a:off x="747720" y="2943720"/>
            <a:ext cx="5546520" cy="34020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2400" spc="-1" strike="noStrike">
                <a:solidFill>
                  <a:srgbClr val="4488cc"/>
                </a:solidFill>
                <a:latin typeface="Arial"/>
                <a:ea typeface="Arial"/>
              </a:rPr>
              <a:t>моделей до практических тонкостей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"/>
          <p:cNvSpPr txBox="1"/>
          <p:nvPr/>
        </p:nvSpPr>
        <p:spPr>
          <a:xfrm>
            <a:off x="747720" y="3633480"/>
            <a:ext cx="53424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Стационарность, ARIMA, Prophet, Деревья,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"/>
          <p:cNvSpPr txBox="1"/>
          <p:nvPr/>
        </p:nvSpPr>
        <p:spPr>
          <a:xfrm>
            <a:off x="747720" y="3947760"/>
            <a:ext cx="4875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Кластеризация и проблемы валидации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6" name=""/>
          <p:cNvSpPr/>
          <p:nvPr/>
        </p:nvSpPr>
        <p:spPr>
          <a:xfrm>
            <a:off x="952200" y="2724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89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97" name=""/>
          <p:cNvSpPr txBox="1"/>
          <p:nvPr/>
        </p:nvSpPr>
        <p:spPr>
          <a:xfrm>
            <a:off x="747720" y="2080800"/>
            <a:ext cx="30470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Плюсы и минусы ARIMA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8" name=""/>
          <p:cNvSpPr/>
          <p:nvPr/>
        </p:nvSpPr>
        <p:spPr>
          <a:xfrm>
            <a:off x="1333440" y="300960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"/>
          <p:cNvSpPr txBox="1"/>
          <p:nvPr/>
        </p:nvSpPr>
        <p:spPr>
          <a:xfrm>
            <a:off x="1128600" y="2637360"/>
            <a:ext cx="75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Плюсы: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0" name=""/>
          <p:cNvSpPr/>
          <p:nvPr/>
        </p:nvSpPr>
        <p:spPr>
          <a:xfrm>
            <a:off x="1333440" y="33429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1" name=""/>
          <p:cNvSpPr txBox="1"/>
          <p:nvPr/>
        </p:nvSpPr>
        <p:spPr>
          <a:xfrm>
            <a:off x="1509840" y="2923200"/>
            <a:ext cx="2373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Хорошо интерпретируема.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2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03" name=""/>
          <p:cNvSpPr txBox="1"/>
          <p:nvPr/>
        </p:nvSpPr>
        <p:spPr>
          <a:xfrm>
            <a:off x="1509840" y="3256560"/>
            <a:ext cx="1582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Широко известна.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"/>
          <p:cNvSpPr/>
          <p:nvPr/>
        </p:nvSpPr>
        <p:spPr>
          <a:xfrm>
            <a:off x="1333440" y="3962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5" name=""/>
          <p:cNvSpPr txBox="1"/>
          <p:nvPr/>
        </p:nvSpPr>
        <p:spPr>
          <a:xfrm>
            <a:off x="1128600" y="3589920"/>
            <a:ext cx="828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Минусы: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"/>
          <p:cNvSpPr/>
          <p:nvPr/>
        </p:nvSpPr>
        <p:spPr>
          <a:xfrm>
            <a:off x="1333440" y="42955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"/>
          <p:cNvSpPr txBox="1"/>
          <p:nvPr/>
        </p:nvSpPr>
        <p:spPr>
          <a:xfrm>
            <a:off x="1509840" y="3875760"/>
            <a:ext cx="225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Требует стационарности.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"/>
          <p:cNvSpPr/>
          <p:nvPr/>
        </p:nvSpPr>
        <p:spPr>
          <a:xfrm>
            <a:off x="1333440" y="46288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 txBox="1"/>
          <p:nvPr/>
        </p:nvSpPr>
        <p:spPr>
          <a:xfrm>
            <a:off x="1509840" y="4209120"/>
            <a:ext cx="3129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Плохо работает с сильным шумом.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0" name=""/>
          <p:cNvSpPr txBox="1"/>
          <p:nvPr/>
        </p:nvSpPr>
        <p:spPr>
          <a:xfrm>
            <a:off x="1509840" y="4542480"/>
            <a:ext cx="2568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Сложность ручного подбора.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1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7" name="" descr=""/>
          <p:cNvPicPr/>
          <p:nvPr/>
        </p:nvPicPr>
        <p:blipFill>
          <a:blip r:embed="rId1"/>
          <a:stretch/>
        </p:blipFill>
        <p:spPr>
          <a:xfrm>
            <a:off x="7848720" y="2295360"/>
            <a:ext cx="3809520" cy="2266560"/>
          </a:xfrm>
          <a:prstGeom prst="rect">
            <a:avLst/>
          </a:prstGeom>
          <a:ln w="0">
            <a:noFill/>
          </a:ln>
        </p:spPr>
      </p:pic>
      <p:sp>
        <p:nvSpPr>
          <p:cNvPr id="218" name=""/>
          <p:cNvSpPr txBox="1"/>
          <p:nvPr/>
        </p:nvSpPr>
        <p:spPr>
          <a:xfrm>
            <a:off x="747720" y="1696320"/>
            <a:ext cx="45482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4: Современные модели от Facebook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9" name=""/>
          <p:cNvSpPr txBox="1"/>
          <p:nvPr/>
        </p:nvSpPr>
        <p:spPr>
          <a:xfrm>
            <a:off x="747720" y="2185560"/>
            <a:ext cx="938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Prophet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0" name=""/>
          <p:cNvSpPr txBox="1"/>
          <p:nvPr/>
        </p:nvSpPr>
        <p:spPr>
          <a:xfrm>
            <a:off x="747720" y="2742120"/>
            <a:ext cx="5177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Философия: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Простая, автоматизированная и устойчивая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"/>
          <p:cNvSpPr/>
          <p:nvPr/>
        </p:nvSpPr>
        <p:spPr>
          <a:xfrm>
            <a:off x="752400" y="3476520"/>
            <a:ext cx="3133800" cy="248040"/>
          </a:xfrm>
          <a:custGeom>
            <a:avLst/>
            <a:gdLst/>
            <a:ahLst/>
            <a:rect l="0" t="0" r="r" b="b"/>
            <a:pathLst>
              <a:path w="8705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8547" y="0"/>
                </a:lnTo>
                <a:cubicBezTo>
                  <a:pt x="8557" y="0"/>
                  <a:pt x="8567" y="1"/>
                  <a:pt x="8578" y="3"/>
                </a:cubicBezTo>
                <a:cubicBezTo>
                  <a:pt x="8588" y="5"/>
                  <a:pt x="8598" y="8"/>
                  <a:pt x="8608" y="12"/>
                </a:cubicBezTo>
                <a:cubicBezTo>
                  <a:pt x="8617" y="16"/>
                  <a:pt x="8626" y="21"/>
                  <a:pt x="8635" y="27"/>
                </a:cubicBezTo>
                <a:cubicBezTo>
                  <a:pt x="8644" y="32"/>
                  <a:pt x="8652" y="39"/>
                  <a:pt x="8659" y="46"/>
                </a:cubicBezTo>
                <a:cubicBezTo>
                  <a:pt x="8666" y="54"/>
                  <a:pt x="8673" y="62"/>
                  <a:pt x="8679" y="70"/>
                </a:cubicBezTo>
                <a:cubicBezTo>
                  <a:pt x="8685" y="79"/>
                  <a:pt x="8689" y="88"/>
                  <a:pt x="8693" y="98"/>
                </a:cubicBezTo>
                <a:cubicBezTo>
                  <a:pt x="8697" y="107"/>
                  <a:pt x="8700" y="117"/>
                  <a:pt x="8702" y="128"/>
                </a:cubicBezTo>
                <a:cubicBezTo>
                  <a:pt x="8704" y="138"/>
                  <a:pt x="8705" y="148"/>
                  <a:pt x="8705" y="159"/>
                </a:cubicBezTo>
                <a:lnTo>
                  <a:pt x="8705" y="530"/>
                </a:lnTo>
                <a:cubicBezTo>
                  <a:pt x="8705" y="540"/>
                  <a:pt x="8704" y="551"/>
                  <a:pt x="8702" y="561"/>
                </a:cubicBezTo>
                <a:cubicBezTo>
                  <a:pt x="8700" y="571"/>
                  <a:pt x="8697" y="581"/>
                  <a:pt x="8693" y="591"/>
                </a:cubicBezTo>
                <a:cubicBezTo>
                  <a:pt x="8689" y="600"/>
                  <a:pt x="8685" y="609"/>
                  <a:pt x="8679" y="618"/>
                </a:cubicBezTo>
                <a:cubicBezTo>
                  <a:pt x="8673" y="627"/>
                  <a:pt x="8666" y="635"/>
                  <a:pt x="8659" y="642"/>
                </a:cubicBezTo>
                <a:cubicBezTo>
                  <a:pt x="8652" y="650"/>
                  <a:pt x="8644" y="656"/>
                  <a:pt x="8635" y="662"/>
                </a:cubicBezTo>
                <a:cubicBezTo>
                  <a:pt x="8626" y="668"/>
                  <a:pt x="8617" y="673"/>
                  <a:pt x="8608" y="677"/>
                </a:cubicBezTo>
                <a:cubicBezTo>
                  <a:pt x="8598" y="681"/>
                  <a:pt x="8588" y="684"/>
                  <a:pt x="8578" y="686"/>
                </a:cubicBezTo>
                <a:cubicBezTo>
                  <a:pt x="8567" y="688"/>
                  <a:pt x="8557" y="689"/>
                  <a:pt x="8547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6"/>
                  <a:pt x="54" y="650"/>
                  <a:pt x="46" y="642"/>
                </a:cubicBezTo>
                <a:cubicBezTo>
                  <a:pt x="39" y="635"/>
                  <a:pt x="32" y="627"/>
                  <a:pt x="26" y="618"/>
                </a:cubicBezTo>
                <a:cubicBezTo>
                  <a:pt x="21" y="609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2" name=""/>
          <p:cNvSpPr txBox="1"/>
          <p:nvPr/>
        </p:nvSpPr>
        <p:spPr>
          <a:xfrm>
            <a:off x="747720" y="3027960"/>
            <a:ext cx="717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3" name=""/>
          <p:cNvSpPr/>
          <p:nvPr/>
        </p:nvSpPr>
        <p:spPr>
          <a:xfrm>
            <a:off x="952200" y="4000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4" name=""/>
          <p:cNvSpPr/>
          <p:nvPr/>
        </p:nvSpPr>
        <p:spPr>
          <a:xfrm>
            <a:off x="1133280" y="3924000"/>
            <a:ext cx="514800" cy="238680"/>
          </a:xfrm>
          <a:custGeom>
            <a:avLst/>
            <a:gdLst/>
            <a:ahLst/>
            <a:rect l="0" t="0" r="r" b="b"/>
            <a:pathLst>
              <a:path w="1430" h="663">
                <a:moveTo>
                  <a:pt x="0" y="504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90"/>
                  <a:pt x="21" y="81"/>
                  <a:pt x="27" y="72"/>
                </a:cubicBezTo>
                <a:cubicBezTo>
                  <a:pt x="33" y="63"/>
                  <a:pt x="39" y="55"/>
                  <a:pt x="47" y="48"/>
                </a:cubicBezTo>
                <a:cubicBezTo>
                  <a:pt x="54" y="40"/>
                  <a:pt x="62" y="34"/>
                  <a:pt x="71" y="28"/>
                </a:cubicBezTo>
                <a:cubicBezTo>
                  <a:pt x="79" y="22"/>
                  <a:pt x="88" y="17"/>
                  <a:pt x="98" y="13"/>
                </a:cubicBezTo>
                <a:cubicBezTo>
                  <a:pt x="108" y="9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271" y="0"/>
                </a:lnTo>
                <a:cubicBezTo>
                  <a:pt x="1281" y="0"/>
                  <a:pt x="1292" y="1"/>
                  <a:pt x="1302" y="3"/>
                </a:cubicBezTo>
                <a:cubicBezTo>
                  <a:pt x="1312" y="5"/>
                  <a:pt x="1322" y="9"/>
                  <a:pt x="1332" y="13"/>
                </a:cubicBezTo>
                <a:cubicBezTo>
                  <a:pt x="1341" y="17"/>
                  <a:pt x="1351" y="22"/>
                  <a:pt x="1359" y="28"/>
                </a:cubicBezTo>
                <a:cubicBezTo>
                  <a:pt x="1368" y="34"/>
                  <a:pt x="1376" y="40"/>
                  <a:pt x="1383" y="48"/>
                </a:cubicBezTo>
                <a:cubicBezTo>
                  <a:pt x="1391" y="55"/>
                  <a:pt x="1397" y="63"/>
                  <a:pt x="1403" y="72"/>
                </a:cubicBezTo>
                <a:cubicBezTo>
                  <a:pt x="1409" y="81"/>
                  <a:pt x="1414" y="90"/>
                  <a:pt x="1418" y="99"/>
                </a:cubicBezTo>
                <a:cubicBezTo>
                  <a:pt x="1422" y="109"/>
                  <a:pt x="1425" y="119"/>
                  <a:pt x="1427" y="129"/>
                </a:cubicBezTo>
                <a:cubicBezTo>
                  <a:pt x="1429" y="139"/>
                  <a:pt x="1430" y="150"/>
                  <a:pt x="1430" y="160"/>
                </a:cubicBezTo>
                <a:lnTo>
                  <a:pt x="1430" y="504"/>
                </a:lnTo>
                <a:cubicBezTo>
                  <a:pt x="1430" y="514"/>
                  <a:pt x="1429" y="525"/>
                  <a:pt x="1427" y="535"/>
                </a:cubicBezTo>
                <a:cubicBezTo>
                  <a:pt x="1425" y="545"/>
                  <a:pt x="1422" y="555"/>
                  <a:pt x="1418" y="565"/>
                </a:cubicBezTo>
                <a:cubicBezTo>
                  <a:pt x="1414" y="574"/>
                  <a:pt x="1409" y="584"/>
                  <a:pt x="1403" y="592"/>
                </a:cubicBezTo>
                <a:cubicBezTo>
                  <a:pt x="1397" y="601"/>
                  <a:pt x="1391" y="609"/>
                  <a:pt x="1383" y="616"/>
                </a:cubicBezTo>
                <a:cubicBezTo>
                  <a:pt x="1376" y="624"/>
                  <a:pt x="1368" y="630"/>
                  <a:pt x="1359" y="636"/>
                </a:cubicBezTo>
                <a:cubicBezTo>
                  <a:pt x="1351" y="642"/>
                  <a:pt x="1341" y="647"/>
                  <a:pt x="1332" y="651"/>
                </a:cubicBezTo>
                <a:cubicBezTo>
                  <a:pt x="1322" y="655"/>
                  <a:pt x="1312" y="658"/>
                  <a:pt x="1302" y="660"/>
                </a:cubicBezTo>
                <a:cubicBezTo>
                  <a:pt x="1292" y="662"/>
                  <a:pt x="1281" y="663"/>
                  <a:pt x="1271" y="663"/>
                </a:cubicBezTo>
                <a:lnTo>
                  <a:pt x="159" y="663"/>
                </a:lnTo>
                <a:cubicBezTo>
                  <a:pt x="148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8" y="647"/>
                  <a:pt x="79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5" name=""/>
          <p:cNvSpPr txBox="1"/>
          <p:nvPr/>
        </p:nvSpPr>
        <p:spPr>
          <a:xfrm>
            <a:off x="812520" y="3507480"/>
            <a:ext cx="30045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y(t) = g(t) + s(t) + h(t) + ε_t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6" name=""/>
          <p:cNvSpPr txBox="1"/>
          <p:nvPr/>
        </p:nvSpPr>
        <p:spPr>
          <a:xfrm>
            <a:off x="1193400" y="3954960"/>
            <a:ext cx="3877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g(t)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7" name=""/>
          <p:cNvSpPr/>
          <p:nvPr/>
        </p:nvSpPr>
        <p:spPr>
          <a:xfrm>
            <a:off x="952200" y="4333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8" name=""/>
          <p:cNvSpPr/>
          <p:nvPr/>
        </p:nvSpPr>
        <p:spPr>
          <a:xfrm>
            <a:off x="1133280" y="4257360"/>
            <a:ext cx="514800" cy="248040"/>
          </a:xfrm>
          <a:custGeom>
            <a:avLst/>
            <a:gdLst/>
            <a:ahLst/>
            <a:rect l="0" t="0" r="r" b="b"/>
            <a:pathLst>
              <a:path w="1430" h="689">
                <a:moveTo>
                  <a:pt x="0" y="531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271" y="0"/>
                </a:lnTo>
                <a:cubicBezTo>
                  <a:pt x="1281" y="0"/>
                  <a:pt x="1292" y="1"/>
                  <a:pt x="1302" y="3"/>
                </a:cubicBezTo>
                <a:cubicBezTo>
                  <a:pt x="1312" y="5"/>
                  <a:pt x="1322" y="8"/>
                  <a:pt x="1332" y="12"/>
                </a:cubicBezTo>
                <a:cubicBezTo>
                  <a:pt x="1341" y="16"/>
                  <a:pt x="1351" y="21"/>
                  <a:pt x="1359" y="27"/>
                </a:cubicBezTo>
                <a:cubicBezTo>
                  <a:pt x="1368" y="33"/>
                  <a:pt x="1376" y="39"/>
                  <a:pt x="1383" y="47"/>
                </a:cubicBezTo>
                <a:cubicBezTo>
                  <a:pt x="1391" y="54"/>
                  <a:pt x="1397" y="62"/>
                  <a:pt x="1403" y="71"/>
                </a:cubicBezTo>
                <a:cubicBezTo>
                  <a:pt x="1409" y="80"/>
                  <a:pt x="1414" y="89"/>
                  <a:pt x="1418" y="98"/>
                </a:cubicBezTo>
                <a:cubicBezTo>
                  <a:pt x="1422" y="108"/>
                  <a:pt x="1425" y="118"/>
                  <a:pt x="1427" y="128"/>
                </a:cubicBezTo>
                <a:cubicBezTo>
                  <a:pt x="1429" y="138"/>
                  <a:pt x="1430" y="149"/>
                  <a:pt x="1430" y="159"/>
                </a:cubicBezTo>
                <a:lnTo>
                  <a:pt x="1430" y="531"/>
                </a:lnTo>
                <a:cubicBezTo>
                  <a:pt x="1430" y="541"/>
                  <a:pt x="1429" y="551"/>
                  <a:pt x="1427" y="562"/>
                </a:cubicBezTo>
                <a:cubicBezTo>
                  <a:pt x="1425" y="572"/>
                  <a:pt x="1422" y="582"/>
                  <a:pt x="1418" y="591"/>
                </a:cubicBezTo>
                <a:cubicBezTo>
                  <a:pt x="1414" y="601"/>
                  <a:pt x="1409" y="610"/>
                  <a:pt x="1403" y="619"/>
                </a:cubicBezTo>
                <a:cubicBezTo>
                  <a:pt x="1397" y="627"/>
                  <a:pt x="1391" y="635"/>
                  <a:pt x="1383" y="643"/>
                </a:cubicBezTo>
                <a:cubicBezTo>
                  <a:pt x="1376" y="650"/>
                  <a:pt x="1368" y="657"/>
                  <a:pt x="1359" y="663"/>
                </a:cubicBezTo>
                <a:cubicBezTo>
                  <a:pt x="1351" y="668"/>
                  <a:pt x="1341" y="673"/>
                  <a:pt x="1332" y="677"/>
                </a:cubicBezTo>
                <a:cubicBezTo>
                  <a:pt x="1322" y="681"/>
                  <a:pt x="1312" y="684"/>
                  <a:pt x="1302" y="686"/>
                </a:cubicBezTo>
                <a:cubicBezTo>
                  <a:pt x="1292" y="688"/>
                  <a:pt x="1281" y="689"/>
                  <a:pt x="1271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8" y="673"/>
                  <a:pt x="79" y="668"/>
                  <a:pt x="71" y="663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2"/>
                </a:cubicBezTo>
                <a:cubicBezTo>
                  <a:pt x="1" y="551"/>
                  <a:pt x="0" y="541"/>
                  <a:pt x="0" y="531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29" name=""/>
          <p:cNvSpPr txBox="1"/>
          <p:nvPr/>
        </p:nvSpPr>
        <p:spPr>
          <a:xfrm>
            <a:off x="1647000" y="3913920"/>
            <a:ext cx="863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0" name=""/>
          <p:cNvSpPr txBox="1"/>
          <p:nvPr/>
        </p:nvSpPr>
        <p:spPr>
          <a:xfrm>
            <a:off x="1193400" y="4288320"/>
            <a:ext cx="3877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s(t)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1" name=""/>
          <p:cNvSpPr/>
          <p:nvPr/>
        </p:nvSpPr>
        <p:spPr>
          <a:xfrm>
            <a:off x="952200" y="4676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2" name=""/>
          <p:cNvSpPr/>
          <p:nvPr/>
        </p:nvSpPr>
        <p:spPr>
          <a:xfrm>
            <a:off x="1133280" y="4600440"/>
            <a:ext cx="514800" cy="238320"/>
          </a:xfrm>
          <a:custGeom>
            <a:avLst/>
            <a:gdLst/>
            <a:ahLst/>
            <a:rect l="0" t="0" r="r" b="b"/>
            <a:pathLst>
              <a:path w="1430" h="662">
                <a:moveTo>
                  <a:pt x="0" y="504"/>
                </a:moveTo>
                <a:lnTo>
                  <a:pt x="0" y="160"/>
                </a:lnTo>
                <a:cubicBezTo>
                  <a:pt x="0" y="149"/>
                  <a:pt x="1" y="139"/>
                  <a:pt x="3" y="129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39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271" y="0"/>
                </a:lnTo>
                <a:cubicBezTo>
                  <a:pt x="1281" y="0"/>
                  <a:pt x="1292" y="1"/>
                  <a:pt x="1302" y="3"/>
                </a:cubicBezTo>
                <a:cubicBezTo>
                  <a:pt x="1312" y="5"/>
                  <a:pt x="1322" y="8"/>
                  <a:pt x="1332" y="12"/>
                </a:cubicBezTo>
                <a:cubicBezTo>
                  <a:pt x="1341" y="16"/>
                  <a:pt x="1351" y="21"/>
                  <a:pt x="1359" y="27"/>
                </a:cubicBezTo>
                <a:cubicBezTo>
                  <a:pt x="1368" y="32"/>
                  <a:pt x="1376" y="39"/>
                  <a:pt x="1383" y="46"/>
                </a:cubicBezTo>
                <a:cubicBezTo>
                  <a:pt x="1391" y="54"/>
                  <a:pt x="1397" y="62"/>
                  <a:pt x="1403" y="70"/>
                </a:cubicBezTo>
                <a:cubicBezTo>
                  <a:pt x="1409" y="79"/>
                  <a:pt x="1414" y="88"/>
                  <a:pt x="1418" y="98"/>
                </a:cubicBezTo>
                <a:cubicBezTo>
                  <a:pt x="1422" y="108"/>
                  <a:pt x="1425" y="118"/>
                  <a:pt x="1427" y="129"/>
                </a:cubicBezTo>
                <a:cubicBezTo>
                  <a:pt x="1429" y="139"/>
                  <a:pt x="1430" y="149"/>
                  <a:pt x="1430" y="160"/>
                </a:cubicBezTo>
                <a:lnTo>
                  <a:pt x="1430" y="504"/>
                </a:lnTo>
                <a:cubicBezTo>
                  <a:pt x="1430" y="514"/>
                  <a:pt x="1429" y="524"/>
                  <a:pt x="1427" y="535"/>
                </a:cubicBezTo>
                <a:cubicBezTo>
                  <a:pt x="1425" y="545"/>
                  <a:pt x="1422" y="555"/>
                  <a:pt x="1418" y="564"/>
                </a:cubicBezTo>
                <a:cubicBezTo>
                  <a:pt x="1414" y="574"/>
                  <a:pt x="1409" y="583"/>
                  <a:pt x="1403" y="592"/>
                </a:cubicBezTo>
                <a:cubicBezTo>
                  <a:pt x="1397" y="600"/>
                  <a:pt x="1391" y="608"/>
                  <a:pt x="1383" y="616"/>
                </a:cubicBezTo>
                <a:cubicBezTo>
                  <a:pt x="1376" y="623"/>
                  <a:pt x="1368" y="630"/>
                  <a:pt x="1359" y="636"/>
                </a:cubicBezTo>
                <a:cubicBezTo>
                  <a:pt x="1351" y="641"/>
                  <a:pt x="1341" y="646"/>
                  <a:pt x="1332" y="650"/>
                </a:cubicBezTo>
                <a:cubicBezTo>
                  <a:pt x="1322" y="654"/>
                  <a:pt x="1312" y="657"/>
                  <a:pt x="1302" y="659"/>
                </a:cubicBezTo>
                <a:cubicBezTo>
                  <a:pt x="1292" y="661"/>
                  <a:pt x="1281" y="662"/>
                  <a:pt x="1271" y="662"/>
                </a:cubicBezTo>
                <a:lnTo>
                  <a:pt x="159" y="662"/>
                </a:lnTo>
                <a:cubicBezTo>
                  <a:pt x="148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8" y="646"/>
                  <a:pt x="79" y="641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39" y="608"/>
                  <a:pt x="33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3" name=""/>
          <p:cNvSpPr txBox="1"/>
          <p:nvPr/>
        </p:nvSpPr>
        <p:spPr>
          <a:xfrm>
            <a:off x="1647000" y="4247280"/>
            <a:ext cx="2071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сезонность (Фурье).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4" name=""/>
          <p:cNvSpPr txBox="1"/>
          <p:nvPr/>
        </p:nvSpPr>
        <p:spPr>
          <a:xfrm>
            <a:off x="1193400" y="4631400"/>
            <a:ext cx="38772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h(t)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5" name=""/>
          <p:cNvSpPr/>
          <p:nvPr/>
        </p:nvSpPr>
        <p:spPr>
          <a:xfrm>
            <a:off x="952200" y="50101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36" name=""/>
          <p:cNvSpPr txBox="1"/>
          <p:nvPr/>
        </p:nvSpPr>
        <p:spPr>
          <a:xfrm>
            <a:off x="1647000" y="4590000"/>
            <a:ext cx="210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эффект праздников.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"/>
          <p:cNvSpPr txBox="1"/>
          <p:nvPr/>
        </p:nvSpPr>
        <p:spPr>
          <a:xfrm>
            <a:off x="1128600" y="4923360"/>
            <a:ext cx="2681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Не требует стационарности.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0" name=""/>
          <p:cNvSpPr txBox="1"/>
          <p:nvPr/>
        </p:nvSpPr>
        <p:spPr>
          <a:xfrm>
            <a:off x="1166904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11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4" name=""/>
          <p:cNvSpPr txBox="1"/>
          <p:nvPr/>
        </p:nvSpPr>
        <p:spPr>
          <a:xfrm>
            <a:off x="747720" y="1118880"/>
            <a:ext cx="17809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Neural Prophet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5" name=""/>
          <p:cNvSpPr txBox="1"/>
          <p:nvPr/>
        </p:nvSpPr>
        <p:spPr>
          <a:xfrm>
            <a:off x="747720" y="1675440"/>
            <a:ext cx="10263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объединяет интерпретируемость классических статистических методов с гибкостью нейронных сетей. Это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6" name=""/>
          <p:cNvSpPr txBox="1"/>
          <p:nvPr/>
        </p:nvSpPr>
        <p:spPr>
          <a:xfrm>
            <a:off x="747720" y="1961280"/>
            <a:ext cx="400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развитие модели Prophet на основе PyTorch.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"/>
          <p:cNvSpPr/>
          <p:nvPr/>
        </p:nvSpPr>
        <p:spPr>
          <a:xfrm>
            <a:off x="3976200" y="287028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8"/>
                </a:moveTo>
                <a:cubicBezTo>
                  <a:pt x="0" y="92"/>
                  <a:pt x="3" y="82"/>
                  <a:pt x="9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69" y="0"/>
                  <a:pt x="86" y="0"/>
                </a:cubicBezTo>
                <a:cubicBezTo>
                  <a:pt x="104" y="0"/>
                  <a:pt x="118" y="5"/>
                  <a:pt x="128" y="14"/>
                </a:cubicBezTo>
                <a:cubicBezTo>
                  <a:pt x="139" y="24"/>
                  <a:pt x="144" y="38"/>
                  <a:pt x="145" y="55"/>
                </a:cubicBezTo>
                <a:cubicBezTo>
                  <a:pt x="144" y="63"/>
                  <a:pt x="143" y="67"/>
                  <a:pt x="143" y="68"/>
                </a:cubicBezTo>
                <a:cubicBezTo>
                  <a:pt x="143" y="69"/>
                  <a:pt x="139" y="79"/>
                  <a:pt x="133" y="97"/>
                </a:cubicBezTo>
                <a:cubicBezTo>
                  <a:pt x="126" y="115"/>
                  <a:pt x="119" y="136"/>
                  <a:pt x="112" y="159"/>
                </a:cubicBezTo>
                <a:cubicBezTo>
                  <a:pt x="105" y="181"/>
                  <a:pt x="101" y="199"/>
                  <a:pt x="102" y="213"/>
                </a:cubicBezTo>
                <a:cubicBezTo>
                  <a:pt x="102" y="231"/>
                  <a:pt x="105" y="244"/>
                  <a:pt x="110" y="251"/>
                </a:cubicBezTo>
                <a:cubicBezTo>
                  <a:pt x="116" y="258"/>
                  <a:pt x="125" y="262"/>
                  <a:pt x="137" y="262"/>
                </a:cubicBezTo>
                <a:cubicBezTo>
                  <a:pt x="147" y="262"/>
                  <a:pt x="156" y="260"/>
                  <a:pt x="164" y="255"/>
                </a:cubicBezTo>
                <a:cubicBezTo>
                  <a:pt x="173" y="251"/>
                  <a:pt x="179" y="246"/>
                  <a:pt x="184" y="241"/>
                </a:cubicBezTo>
                <a:cubicBezTo>
                  <a:pt x="188" y="236"/>
                  <a:pt x="194" y="229"/>
                  <a:pt x="201" y="220"/>
                </a:cubicBezTo>
                <a:cubicBezTo>
                  <a:pt x="201" y="219"/>
                  <a:pt x="202" y="215"/>
                  <a:pt x="204" y="207"/>
                </a:cubicBezTo>
                <a:cubicBezTo>
                  <a:pt x="207" y="199"/>
                  <a:pt x="210" y="187"/>
                  <a:pt x="214" y="170"/>
                </a:cubicBezTo>
                <a:cubicBezTo>
                  <a:pt x="218" y="153"/>
                  <a:pt x="222" y="138"/>
                  <a:pt x="226" y="123"/>
                </a:cubicBezTo>
                <a:cubicBezTo>
                  <a:pt x="242" y="60"/>
                  <a:pt x="251" y="27"/>
                  <a:pt x="252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89" y="8"/>
                  <a:pt x="293" y="11"/>
                </a:cubicBezTo>
                <a:cubicBezTo>
                  <a:pt x="296" y="14"/>
                  <a:pt x="299" y="17"/>
                  <a:pt x="300" y="19"/>
                </a:cubicBezTo>
                <a:cubicBezTo>
                  <a:pt x="301" y="21"/>
                  <a:pt x="301" y="23"/>
                  <a:pt x="301" y="25"/>
                </a:cubicBezTo>
                <a:cubicBezTo>
                  <a:pt x="301" y="30"/>
                  <a:pt x="291" y="74"/>
                  <a:pt x="270" y="157"/>
                </a:cubicBezTo>
                <a:cubicBezTo>
                  <a:pt x="249" y="240"/>
                  <a:pt x="238" y="286"/>
                  <a:pt x="235" y="294"/>
                </a:cubicBezTo>
                <a:cubicBezTo>
                  <a:pt x="223" y="329"/>
                  <a:pt x="201" y="357"/>
                  <a:pt x="172" y="377"/>
                </a:cubicBezTo>
                <a:cubicBezTo>
                  <a:pt x="143" y="399"/>
                  <a:pt x="114" y="409"/>
                  <a:pt x="85" y="410"/>
                </a:cubicBezTo>
                <a:cubicBezTo>
                  <a:pt x="66" y="410"/>
                  <a:pt x="50" y="405"/>
                  <a:pt x="35" y="396"/>
                </a:cubicBezTo>
                <a:cubicBezTo>
                  <a:pt x="21" y="386"/>
                  <a:pt x="14" y="372"/>
                  <a:pt x="14" y="353"/>
                </a:cubicBezTo>
                <a:cubicBezTo>
                  <a:pt x="14" y="344"/>
                  <a:pt x="15" y="336"/>
                  <a:pt x="18" y="330"/>
                </a:cubicBezTo>
                <a:cubicBezTo>
                  <a:pt x="21" y="324"/>
                  <a:pt x="25" y="319"/>
                  <a:pt x="30" y="316"/>
                </a:cubicBezTo>
                <a:cubicBezTo>
                  <a:pt x="35" y="313"/>
                  <a:pt x="39" y="311"/>
                  <a:pt x="43" y="310"/>
                </a:cubicBezTo>
                <a:cubicBezTo>
                  <a:pt x="46" y="308"/>
                  <a:pt x="50" y="308"/>
                  <a:pt x="54" y="308"/>
                </a:cubicBezTo>
                <a:cubicBezTo>
                  <a:pt x="72" y="308"/>
                  <a:pt x="81" y="317"/>
                  <a:pt x="81" y="334"/>
                </a:cubicBezTo>
                <a:cubicBezTo>
                  <a:pt x="81" y="343"/>
                  <a:pt x="79" y="350"/>
                  <a:pt x="74" y="356"/>
                </a:cubicBezTo>
                <a:cubicBezTo>
                  <a:pt x="69" y="363"/>
                  <a:pt x="64" y="367"/>
                  <a:pt x="59" y="369"/>
                </a:cubicBezTo>
                <a:cubicBezTo>
                  <a:pt x="55" y="371"/>
                  <a:pt x="52" y="372"/>
                  <a:pt x="51" y="372"/>
                </a:cubicBezTo>
                <a:lnTo>
                  <a:pt x="49" y="373"/>
                </a:lnTo>
                <a:cubicBezTo>
                  <a:pt x="50" y="375"/>
                  <a:pt x="54" y="378"/>
                  <a:pt x="61" y="380"/>
                </a:cubicBezTo>
                <a:cubicBezTo>
                  <a:pt x="68" y="383"/>
                  <a:pt x="75" y="385"/>
                  <a:pt x="83" y="385"/>
                </a:cubicBezTo>
                <a:lnTo>
                  <a:pt x="88" y="385"/>
                </a:lnTo>
                <a:cubicBezTo>
                  <a:pt x="95" y="385"/>
                  <a:pt x="100" y="384"/>
                  <a:pt x="104" y="384"/>
                </a:cubicBezTo>
                <a:cubicBezTo>
                  <a:pt x="118" y="380"/>
                  <a:pt x="131" y="372"/>
                  <a:pt x="143" y="360"/>
                </a:cubicBezTo>
                <a:cubicBezTo>
                  <a:pt x="154" y="347"/>
                  <a:pt x="163" y="334"/>
                  <a:pt x="170" y="320"/>
                </a:cubicBezTo>
                <a:cubicBezTo>
                  <a:pt x="176" y="307"/>
                  <a:pt x="181" y="295"/>
                  <a:pt x="184" y="285"/>
                </a:cubicBezTo>
                <a:cubicBezTo>
                  <a:pt x="188" y="275"/>
                  <a:pt x="189" y="269"/>
                  <a:pt x="189" y="266"/>
                </a:cubicBezTo>
                <a:lnTo>
                  <a:pt x="186" y="269"/>
                </a:lnTo>
                <a:cubicBezTo>
                  <a:pt x="183" y="270"/>
                  <a:pt x="179" y="273"/>
                  <a:pt x="174" y="276"/>
                </a:cubicBezTo>
                <a:cubicBezTo>
                  <a:pt x="168" y="278"/>
                  <a:pt x="163" y="281"/>
                  <a:pt x="157" y="283"/>
                </a:cubicBezTo>
                <a:cubicBezTo>
                  <a:pt x="149" y="285"/>
                  <a:pt x="141" y="286"/>
                  <a:pt x="133" y="286"/>
                </a:cubicBezTo>
                <a:cubicBezTo>
                  <a:pt x="113" y="286"/>
                  <a:pt x="96" y="282"/>
                  <a:pt x="81" y="272"/>
                </a:cubicBezTo>
                <a:cubicBezTo>
                  <a:pt x="67" y="263"/>
                  <a:pt x="57" y="248"/>
                  <a:pt x="52" y="227"/>
                </a:cubicBezTo>
                <a:cubicBezTo>
                  <a:pt x="52" y="225"/>
                  <a:pt x="52" y="218"/>
                  <a:pt x="52" y="208"/>
                </a:cubicBezTo>
                <a:cubicBezTo>
                  <a:pt x="52" y="184"/>
                  <a:pt x="59" y="152"/>
                  <a:pt x="74" y="114"/>
                </a:cubicBezTo>
                <a:cubicBezTo>
                  <a:pt x="88" y="75"/>
                  <a:pt x="96" y="50"/>
                  <a:pt x="96" y="40"/>
                </a:cubicBezTo>
                <a:cubicBezTo>
                  <a:pt x="96" y="39"/>
                  <a:pt x="96" y="39"/>
                  <a:pt x="96" y="38"/>
                </a:cubicBez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3" y="26"/>
                </a:cubicBezTo>
                <a:cubicBezTo>
                  <a:pt x="92" y="25"/>
                  <a:pt x="89" y="24"/>
                  <a:pt x="86" y="24"/>
                </a:cubicBezTo>
                <a:lnTo>
                  <a:pt x="84" y="24"/>
                </a:lnTo>
                <a:cubicBezTo>
                  <a:pt x="74" y="24"/>
                  <a:pt x="65" y="28"/>
                  <a:pt x="57" y="36"/>
                </a:cubicBezTo>
                <a:cubicBezTo>
                  <a:pt x="49" y="44"/>
                  <a:pt x="43" y="53"/>
                  <a:pt x="38" y="62"/>
                </a:cubicBezTo>
                <a:cubicBezTo>
                  <a:pt x="34" y="71"/>
                  <a:pt x="30" y="80"/>
                  <a:pt x="28" y="88"/>
                </a:cubicBezTo>
                <a:cubicBezTo>
                  <a:pt x="25" y="97"/>
                  <a:pt x="23" y="101"/>
                  <a:pt x="23" y="102"/>
                </a:cubicBezTo>
                <a:cubicBezTo>
                  <a:pt x="22" y="103"/>
                  <a:pt x="18" y="104"/>
                  <a:pt x="12" y="104"/>
                </a:cubicBezTo>
                <a:lnTo>
                  <a:pt x="4" y="104"/>
                </a:lnTo>
                <a:cubicBezTo>
                  <a:pt x="1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8" name=""/>
          <p:cNvSpPr/>
          <p:nvPr/>
        </p:nvSpPr>
        <p:spPr>
          <a:xfrm>
            <a:off x="410436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0" y="208"/>
                  <a:pt x="15" y="186"/>
                  <a:pt x="21" y="167"/>
                </a:cubicBezTo>
                <a:cubicBezTo>
                  <a:pt x="26" y="148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6" y="23"/>
                  <a:pt x="113" y="16"/>
                  <a:pt x="115" y="14"/>
                </a:cubicBezTo>
                <a:cubicBezTo>
                  <a:pt x="117" y="11"/>
                  <a:pt x="123" y="7"/>
                  <a:pt x="131" y="0"/>
                </a:cubicBezTo>
                <a:lnTo>
                  <a:pt x="139" y="0"/>
                </a:lnTo>
                <a:lnTo>
                  <a:pt x="142" y="0"/>
                </a:lnTo>
                <a:cubicBezTo>
                  <a:pt x="148" y="0"/>
                  <a:pt x="152" y="2"/>
                  <a:pt x="152" y="6"/>
                </a:cubicBezTo>
                <a:cubicBezTo>
                  <a:pt x="152" y="7"/>
                  <a:pt x="147" y="12"/>
                  <a:pt x="140" y="19"/>
                </a:cubicBezTo>
                <a:cubicBezTo>
                  <a:pt x="133" y="27"/>
                  <a:pt x="124" y="38"/>
                  <a:pt x="114" y="53"/>
                </a:cubicBezTo>
                <a:cubicBezTo>
                  <a:pt x="104" y="67"/>
                  <a:pt x="94" y="86"/>
                  <a:pt x="83" y="107"/>
                </a:cubicBezTo>
                <a:cubicBezTo>
                  <a:pt x="73" y="130"/>
                  <a:pt x="64" y="159"/>
                  <a:pt x="57" y="195"/>
                </a:cubicBezTo>
                <a:cubicBezTo>
                  <a:pt x="49" y="232"/>
                  <a:pt x="46" y="273"/>
                  <a:pt x="46" y="317"/>
                </a:cubicBezTo>
                <a:cubicBezTo>
                  <a:pt x="46" y="362"/>
                  <a:pt x="49" y="402"/>
                  <a:pt x="57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3" y="549"/>
                  <a:pt x="103" y="567"/>
                  <a:pt x="113" y="581"/>
                </a:cubicBezTo>
                <a:cubicBezTo>
                  <a:pt x="124" y="595"/>
                  <a:pt x="133" y="606"/>
                  <a:pt x="140" y="614"/>
                </a:cubicBezTo>
                <a:cubicBezTo>
                  <a:pt x="147" y="623"/>
                  <a:pt x="152" y="627"/>
                  <a:pt x="152" y="628"/>
                </a:cubicBezTo>
                <a:cubicBezTo>
                  <a:pt x="152" y="631"/>
                  <a:pt x="148" y="633"/>
                  <a:pt x="141" y="633"/>
                </a:cubicBezTo>
                <a:lnTo>
                  <a:pt x="139" y="633"/>
                </a:lnTo>
                <a:lnTo>
                  <a:pt x="131" y="633"/>
                </a:lnTo>
                <a:lnTo>
                  <a:pt x="113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49" name=""/>
          <p:cNvSpPr/>
          <p:nvPr/>
        </p:nvSpPr>
        <p:spPr>
          <a:xfrm>
            <a:off x="4175640" y="2828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0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5" y="123"/>
                  <a:pt x="43" y="123"/>
                </a:cubicBezTo>
                <a:lnTo>
                  <a:pt x="78" y="123"/>
                </a:lnTo>
                <a:lnTo>
                  <a:pt x="90" y="72"/>
                </a:lnTo>
                <a:cubicBezTo>
                  <a:pt x="91" y="68"/>
                  <a:pt x="92" y="62"/>
                  <a:pt x="94" y="54"/>
                </a:cubicBezTo>
                <a:cubicBezTo>
                  <a:pt x="96" y="46"/>
                  <a:pt x="97" y="41"/>
                  <a:pt x="98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4" y="20"/>
                  <a:pt x="105" y="16"/>
                  <a:pt x="107" y="14"/>
                </a:cubicBezTo>
                <a:cubicBezTo>
                  <a:pt x="109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1"/>
                  <a:pt x="148" y="48"/>
                </a:cubicBezTo>
                <a:cubicBezTo>
                  <a:pt x="145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2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6"/>
                  <a:pt x="190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3" y="311"/>
                  <a:pt x="74" y="347"/>
                  <a:pt x="74" y="352"/>
                </a:cubicBezTo>
                <a:cubicBezTo>
                  <a:pt x="74" y="370"/>
                  <a:pt x="80" y="379"/>
                  <a:pt x="92" y="379"/>
                </a:cubicBezTo>
                <a:cubicBezTo>
                  <a:pt x="106" y="379"/>
                  <a:pt x="121" y="372"/>
                  <a:pt x="135" y="357"/>
                </a:cubicBezTo>
                <a:cubicBezTo>
                  <a:pt x="148" y="343"/>
                  <a:pt x="160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2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90" y="299"/>
                  <a:pt x="193" y="300"/>
                  <a:pt x="193" y="304"/>
                </a:cubicBezTo>
                <a:cubicBezTo>
                  <a:pt x="193" y="305"/>
                  <a:pt x="192" y="307"/>
                  <a:pt x="191" y="311"/>
                </a:cubicBezTo>
                <a:cubicBezTo>
                  <a:pt x="189" y="318"/>
                  <a:pt x="185" y="326"/>
                  <a:pt x="179" y="335"/>
                </a:cubicBezTo>
                <a:cubicBezTo>
                  <a:pt x="174" y="345"/>
                  <a:pt x="167" y="354"/>
                  <a:pt x="158" y="365"/>
                </a:cubicBezTo>
                <a:cubicBezTo>
                  <a:pt x="149" y="376"/>
                  <a:pt x="138" y="385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1" y="400"/>
                  <a:pt x="50" y="394"/>
                </a:cubicBezTo>
                <a:cubicBezTo>
                  <a:pt x="39" y="387"/>
                  <a:pt x="30" y="376"/>
                  <a:pt x="25" y="360"/>
                </a:cubicBezTo>
                <a:cubicBezTo>
                  <a:pt x="25" y="357"/>
                  <a:pt x="24" y="351"/>
                  <a:pt x="24" y="343"/>
                </a:cubicBezTo>
                <a:lnTo>
                  <a:pt x="24" y="331"/>
                </a:lnTo>
                <a:lnTo>
                  <a:pt x="46" y="243"/>
                </a:lnTo>
                <a:cubicBezTo>
                  <a:pt x="61" y="184"/>
                  <a:pt x="70" y="154"/>
                  <a:pt x="70" y="153"/>
                </a:cubicBezTo>
                <a:cubicBezTo>
                  <a:pt x="70" y="152"/>
                  <a:pt x="58" y="152"/>
                  <a:pt x="37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0" name=""/>
          <p:cNvSpPr/>
          <p:nvPr/>
        </p:nvSpPr>
        <p:spPr>
          <a:xfrm>
            <a:off x="426600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7" y="0"/>
                </a:lnTo>
                <a:cubicBezTo>
                  <a:pt x="9" y="0"/>
                  <a:pt x="11" y="0"/>
                  <a:pt x="13" y="0"/>
                </a:cubicBezTo>
                <a:lnTo>
                  <a:pt x="21" y="0"/>
                </a:lnTo>
                <a:lnTo>
                  <a:pt x="38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3" y="631"/>
                </a:cubicBezTo>
                <a:cubicBezTo>
                  <a:pt x="22" y="632"/>
                  <a:pt x="21" y="633"/>
                  <a:pt x="21" y="633"/>
                </a:cubicBezTo>
                <a:lnTo>
                  <a:pt x="13" y="633"/>
                </a:lnTo>
                <a:cubicBezTo>
                  <a:pt x="10" y="633"/>
                  <a:pt x="7" y="633"/>
                  <a:pt x="6" y="633"/>
                </a:cubicBezTo>
                <a:cubicBezTo>
                  <a:pt x="5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8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4"/>
                  <a:pt x="8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1" name=""/>
          <p:cNvSpPr/>
          <p:nvPr/>
        </p:nvSpPr>
        <p:spPr>
          <a:xfrm>
            <a:off x="4417920" y="2887200"/>
            <a:ext cx="151920" cy="53640"/>
          </a:xfrm>
          <a:custGeom>
            <a:avLst/>
            <a:gdLst/>
            <a:ahLst/>
            <a:rect l="0" t="0" r="r" b="b"/>
            <a:pathLst>
              <a:path w="422" h="149">
                <a:moveTo>
                  <a:pt x="0" y="13"/>
                </a:moveTo>
                <a:cubicBezTo>
                  <a:pt x="0" y="8"/>
                  <a:pt x="3" y="3"/>
                  <a:pt x="9" y="0"/>
                </a:cubicBezTo>
                <a:lnTo>
                  <a:pt x="413" y="0"/>
                </a:lnTo>
                <a:cubicBezTo>
                  <a:pt x="419" y="4"/>
                  <a:pt x="422" y="8"/>
                  <a:pt x="422" y="13"/>
                </a:cubicBezTo>
                <a:cubicBezTo>
                  <a:pt x="422" y="18"/>
                  <a:pt x="419" y="22"/>
                  <a:pt x="413" y="25"/>
                </a:cubicBezTo>
                <a:lnTo>
                  <a:pt x="212" y="26"/>
                </a:lnTo>
                <a:lnTo>
                  <a:pt x="10" y="26"/>
                </a:lnTo>
                <a:cubicBezTo>
                  <a:pt x="4" y="24"/>
                  <a:pt x="0" y="19"/>
                  <a:pt x="0" y="13"/>
                </a:cubicBezTo>
                <a:moveTo>
                  <a:pt x="0" y="136"/>
                </a:moveTo>
                <a:cubicBezTo>
                  <a:pt x="0" y="129"/>
                  <a:pt x="4" y="125"/>
                  <a:pt x="10" y="123"/>
                </a:cubicBezTo>
                <a:lnTo>
                  <a:pt x="413" y="123"/>
                </a:lnTo>
                <a:cubicBezTo>
                  <a:pt x="419" y="127"/>
                  <a:pt x="422" y="131"/>
                  <a:pt x="422" y="136"/>
                </a:cubicBezTo>
                <a:cubicBezTo>
                  <a:pt x="422" y="142"/>
                  <a:pt x="419" y="146"/>
                  <a:pt x="413" y="149"/>
                </a:cubicBezTo>
                <a:lnTo>
                  <a:pt x="9" y="149"/>
                </a:lnTo>
                <a:cubicBezTo>
                  <a:pt x="3" y="146"/>
                  <a:pt x="0" y="142"/>
                  <a:pt x="0" y="13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2" name=""/>
          <p:cNvSpPr/>
          <p:nvPr/>
        </p:nvSpPr>
        <p:spPr>
          <a:xfrm>
            <a:off x="4650120" y="281664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3"/>
                </a:moveTo>
                <a:cubicBezTo>
                  <a:pt x="4" y="153"/>
                  <a:pt x="0" y="151"/>
                  <a:pt x="0" y="148"/>
                </a:cubicBezTo>
                <a:cubicBezTo>
                  <a:pt x="0" y="146"/>
                  <a:pt x="4" y="134"/>
                  <a:pt x="11" y="113"/>
                </a:cubicBezTo>
                <a:cubicBezTo>
                  <a:pt x="17" y="91"/>
                  <a:pt x="24" y="69"/>
                  <a:pt x="32" y="48"/>
                </a:cubicBezTo>
                <a:lnTo>
                  <a:pt x="43" y="17"/>
                </a:lnTo>
                <a:cubicBezTo>
                  <a:pt x="45" y="9"/>
                  <a:pt x="48" y="4"/>
                  <a:pt x="51" y="0"/>
                </a:cubicBezTo>
                <a:lnTo>
                  <a:pt x="348" y="0"/>
                </a:lnTo>
                <a:lnTo>
                  <a:pt x="405" y="0"/>
                </a:lnTo>
                <a:cubicBezTo>
                  <a:pt x="418" y="0"/>
                  <a:pt x="426" y="1"/>
                  <a:pt x="429" y="1"/>
                </a:cubicBezTo>
                <a:cubicBezTo>
                  <a:pt x="431" y="1"/>
                  <a:pt x="433" y="3"/>
                  <a:pt x="433" y="7"/>
                </a:cubicBezTo>
                <a:cubicBezTo>
                  <a:pt x="433" y="9"/>
                  <a:pt x="430" y="33"/>
                  <a:pt x="422" y="80"/>
                </a:cubicBezTo>
                <a:cubicBezTo>
                  <a:pt x="415" y="125"/>
                  <a:pt x="411" y="148"/>
                  <a:pt x="410" y="149"/>
                </a:cubicBezTo>
                <a:cubicBezTo>
                  <a:pt x="410" y="152"/>
                  <a:pt x="406" y="153"/>
                  <a:pt x="398" y="153"/>
                </a:cubicBezTo>
                <a:cubicBezTo>
                  <a:pt x="395" y="153"/>
                  <a:pt x="392" y="153"/>
                  <a:pt x="391" y="153"/>
                </a:cubicBezTo>
                <a:cubicBezTo>
                  <a:pt x="390" y="153"/>
                  <a:pt x="388" y="152"/>
                  <a:pt x="387" y="150"/>
                </a:cubicBezTo>
                <a:lnTo>
                  <a:pt x="386" y="148"/>
                </a:lnTo>
                <a:cubicBezTo>
                  <a:pt x="386" y="146"/>
                  <a:pt x="387" y="136"/>
                  <a:pt x="390" y="120"/>
                </a:cubicBezTo>
                <a:cubicBezTo>
                  <a:pt x="392" y="103"/>
                  <a:pt x="393" y="90"/>
                  <a:pt x="393" y="81"/>
                </a:cubicBezTo>
                <a:cubicBezTo>
                  <a:pt x="393" y="65"/>
                  <a:pt x="391" y="54"/>
                  <a:pt x="385" y="47"/>
                </a:cubicBezTo>
                <a:cubicBezTo>
                  <a:pt x="380" y="39"/>
                  <a:pt x="368" y="34"/>
                  <a:pt x="350" y="31"/>
                </a:cubicBezTo>
                <a:cubicBezTo>
                  <a:pt x="348" y="30"/>
                  <a:pt x="336" y="30"/>
                  <a:pt x="314" y="29"/>
                </a:cubicBezTo>
                <a:cubicBezTo>
                  <a:pt x="294" y="29"/>
                  <a:pt x="282" y="30"/>
                  <a:pt x="277" y="30"/>
                </a:cubicBezTo>
                <a:cubicBezTo>
                  <a:pt x="272" y="31"/>
                  <a:pt x="268" y="32"/>
                  <a:pt x="266" y="35"/>
                </a:cubicBezTo>
                <a:cubicBezTo>
                  <a:pt x="265" y="36"/>
                  <a:pt x="250" y="95"/>
                  <a:pt x="220" y="213"/>
                </a:cubicBezTo>
                <a:cubicBezTo>
                  <a:pt x="190" y="330"/>
                  <a:pt x="176" y="389"/>
                  <a:pt x="176" y="391"/>
                </a:cubicBezTo>
                <a:cubicBezTo>
                  <a:pt x="176" y="396"/>
                  <a:pt x="194" y="399"/>
                  <a:pt x="232" y="400"/>
                </a:cubicBezTo>
                <a:cubicBezTo>
                  <a:pt x="246" y="400"/>
                  <a:pt x="254" y="400"/>
                  <a:pt x="258" y="401"/>
                </a:cubicBezTo>
                <a:cubicBezTo>
                  <a:pt x="262" y="401"/>
                  <a:pt x="264" y="403"/>
                  <a:pt x="264" y="407"/>
                </a:cubicBezTo>
                <a:cubicBezTo>
                  <a:pt x="264" y="409"/>
                  <a:pt x="263" y="412"/>
                  <a:pt x="262" y="415"/>
                </a:cubicBezTo>
                <a:cubicBezTo>
                  <a:pt x="260" y="423"/>
                  <a:pt x="258" y="427"/>
                  <a:pt x="256" y="429"/>
                </a:cubicBezTo>
                <a:lnTo>
                  <a:pt x="255" y="429"/>
                </a:lnTo>
                <a:cubicBezTo>
                  <a:pt x="254" y="429"/>
                  <a:pt x="252" y="429"/>
                  <a:pt x="251" y="429"/>
                </a:cubicBezTo>
                <a:cubicBezTo>
                  <a:pt x="248" y="429"/>
                  <a:pt x="237" y="429"/>
                  <a:pt x="217" y="429"/>
                </a:cubicBezTo>
                <a:cubicBezTo>
                  <a:pt x="197" y="428"/>
                  <a:pt x="168" y="428"/>
                  <a:pt x="131" y="428"/>
                </a:cubicBezTo>
                <a:cubicBezTo>
                  <a:pt x="77" y="428"/>
                  <a:pt x="42" y="428"/>
                  <a:pt x="28" y="429"/>
                </a:cubicBezTo>
                <a:lnTo>
                  <a:pt x="18" y="429"/>
                </a:lnTo>
                <a:cubicBezTo>
                  <a:pt x="16" y="427"/>
                  <a:pt x="14" y="425"/>
                  <a:pt x="14" y="424"/>
                </a:cubicBezTo>
                <a:cubicBezTo>
                  <a:pt x="14" y="422"/>
                  <a:pt x="15" y="419"/>
                  <a:pt x="16" y="412"/>
                </a:cubicBezTo>
                <a:cubicBezTo>
                  <a:pt x="17" y="407"/>
                  <a:pt x="19" y="403"/>
                  <a:pt x="22" y="400"/>
                </a:cubicBezTo>
                <a:lnTo>
                  <a:pt x="40" y="400"/>
                </a:lnTo>
                <a:lnTo>
                  <a:pt x="47" y="400"/>
                </a:lnTo>
                <a:cubicBezTo>
                  <a:pt x="80" y="400"/>
                  <a:pt x="100" y="398"/>
                  <a:pt x="107" y="395"/>
                </a:cubicBezTo>
                <a:cubicBezTo>
                  <a:pt x="107" y="394"/>
                  <a:pt x="107" y="394"/>
                  <a:pt x="108" y="394"/>
                </a:cubicBezTo>
                <a:cubicBezTo>
                  <a:pt x="110" y="393"/>
                  <a:pt x="112" y="388"/>
                  <a:pt x="114" y="381"/>
                </a:cubicBezTo>
                <a:cubicBezTo>
                  <a:pt x="116" y="374"/>
                  <a:pt x="125" y="341"/>
                  <a:pt x="140" y="282"/>
                </a:cubicBezTo>
                <a:cubicBezTo>
                  <a:pt x="147" y="253"/>
                  <a:pt x="153" y="230"/>
                  <a:pt x="157" y="212"/>
                </a:cubicBezTo>
                <a:cubicBezTo>
                  <a:pt x="187" y="96"/>
                  <a:pt x="201" y="36"/>
                  <a:pt x="201" y="33"/>
                </a:cubicBezTo>
                <a:cubicBezTo>
                  <a:pt x="201" y="31"/>
                  <a:pt x="195" y="30"/>
                  <a:pt x="183" y="30"/>
                </a:cubicBezTo>
                <a:lnTo>
                  <a:pt x="164" y="30"/>
                </a:lnTo>
                <a:cubicBezTo>
                  <a:pt x="135" y="30"/>
                  <a:pt x="117" y="31"/>
                  <a:pt x="108" y="34"/>
                </a:cubicBezTo>
                <a:cubicBezTo>
                  <a:pt x="89" y="38"/>
                  <a:pt x="74" y="47"/>
                  <a:pt x="64" y="60"/>
                </a:cubicBezTo>
                <a:cubicBezTo>
                  <a:pt x="53" y="73"/>
                  <a:pt x="42" y="98"/>
                  <a:pt x="30" y="134"/>
                </a:cubicBezTo>
                <a:cubicBezTo>
                  <a:pt x="27" y="143"/>
                  <a:pt x="24" y="149"/>
                  <a:pt x="23" y="151"/>
                </a:cubicBezTo>
                <a:cubicBezTo>
                  <a:pt x="22" y="152"/>
                  <a:pt x="19" y="153"/>
                  <a:pt x="14" y="153"/>
                </a:cubicBezTo>
                <a:lnTo>
                  <a:pt x="12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3" name=""/>
          <p:cNvSpPr/>
          <p:nvPr/>
        </p:nvSpPr>
        <p:spPr>
          <a:xfrm>
            <a:off x="482724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0" y="208"/>
                  <a:pt x="15" y="186"/>
                  <a:pt x="20" y="167"/>
                </a:cubicBezTo>
                <a:cubicBezTo>
                  <a:pt x="26" y="148"/>
                  <a:pt x="34" y="129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8"/>
                  <a:pt x="83" y="47"/>
                  <a:pt x="94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4" y="67"/>
                  <a:pt x="94" y="86"/>
                  <a:pt x="83" y="107"/>
                </a:cubicBezTo>
                <a:cubicBezTo>
                  <a:pt x="73" y="130"/>
                  <a:pt x="64" y="159"/>
                  <a:pt x="56" y="195"/>
                </a:cubicBezTo>
                <a:cubicBezTo>
                  <a:pt x="49" y="232"/>
                  <a:pt x="46" y="273"/>
                  <a:pt x="46" y="317"/>
                </a:cubicBezTo>
                <a:cubicBezTo>
                  <a:pt x="46" y="362"/>
                  <a:pt x="49" y="402"/>
                  <a:pt x="56" y="439"/>
                </a:cubicBezTo>
                <a:cubicBezTo>
                  <a:pt x="64" y="475"/>
                  <a:pt x="72" y="504"/>
                  <a:pt x="82" y="527"/>
                </a:cubicBezTo>
                <a:cubicBezTo>
                  <a:pt x="93" y="549"/>
                  <a:pt x="103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4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4" name=""/>
          <p:cNvSpPr/>
          <p:nvPr/>
        </p:nvSpPr>
        <p:spPr>
          <a:xfrm>
            <a:off x="4898520" y="2828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0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6" y="123"/>
                  <a:pt x="44" y="123"/>
                </a:cubicBezTo>
                <a:lnTo>
                  <a:pt x="78" y="123"/>
                </a:lnTo>
                <a:lnTo>
                  <a:pt x="90" y="72"/>
                </a:lnTo>
                <a:cubicBezTo>
                  <a:pt x="91" y="68"/>
                  <a:pt x="92" y="62"/>
                  <a:pt x="94" y="54"/>
                </a:cubicBezTo>
                <a:cubicBezTo>
                  <a:pt x="96" y="46"/>
                  <a:pt x="97" y="41"/>
                  <a:pt x="98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4" y="7"/>
                </a:cubicBezTo>
                <a:cubicBezTo>
                  <a:pt x="116" y="4"/>
                  <a:pt x="119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1"/>
                  <a:pt x="148" y="48"/>
                </a:cubicBezTo>
                <a:cubicBezTo>
                  <a:pt x="145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2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6"/>
                  <a:pt x="189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3" y="311"/>
                  <a:pt x="74" y="347"/>
                  <a:pt x="74" y="352"/>
                </a:cubicBezTo>
                <a:cubicBezTo>
                  <a:pt x="74" y="370"/>
                  <a:pt x="80" y="379"/>
                  <a:pt x="91" y="379"/>
                </a:cubicBezTo>
                <a:cubicBezTo>
                  <a:pt x="106" y="379"/>
                  <a:pt x="121" y="372"/>
                  <a:pt x="134" y="357"/>
                </a:cubicBezTo>
                <a:cubicBezTo>
                  <a:pt x="148" y="343"/>
                  <a:pt x="160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2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89" y="299"/>
                  <a:pt x="193" y="300"/>
                  <a:pt x="193" y="304"/>
                </a:cubicBezTo>
                <a:cubicBezTo>
                  <a:pt x="193" y="305"/>
                  <a:pt x="192" y="307"/>
                  <a:pt x="191" y="311"/>
                </a:cubicBezTo>
                <a:cubicBezTo>
                  <a:pt x="189" y="318"/>
                  <a:pt x="185" y="326"/>
                  <a:pt x="179" y="335"/>
                </a:cubicBezTo>
                <a:cubicBezTo>
                  <a:pt x="174" y="345"/>
                  <a:pt x="167" y="354"/>
                  <a:pt x="158" y="365"/>
                </a:cubicBezTo>
                <a:cubicBezTo>
                  <a:pt x="149" y="376"/>
                  <a:pt x="138" y="385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2" y="400"/>
                  <a:pt x="51" y="394"/>
                </a:cubicBezTo>
                <a:cubicBezTo>
                  <a:pt x="40" y="387"/>
                  <a:pt x="31" y="376"/>
                  <a:pt x="26" y="360"/>
                </a:cubicBezTo>
                <a:cubicBezTo>
                  <a:pt x="26" y="357"/>
                  <a:pt x="25" y="351"/>
                  <a:pt x="25" y="343"/>
                </a:cubicBezTo>
                <a:lnTo>
                  <a:pt x="25" y="331"/>
                </a:lnTo>
                <a:lnTo>
                  <a:pt x="47" y="243"/>
                </a:lnTo>
                <a:cubicBezTo>
                  <a:pt x="62" y="184"/>
                  <a:pt x="70" y="154"/>
                  <a:pt x="70" y="153"/>
                </a:cubicBezTo>
                <a:cubicBezTo>
                  <a:pt x="70" y="152"/>
                  <a:pt x="59" y="152"/>
                  <a:pt x="38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5" name=""/>
          <p:cNvSpPr/>
          <p:nvPr/>
        </p:nvSpPr>
        <p:spPr>
          <a:xfrm>
            <a:off x="498888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7" y="51"/>
                  <a:pt x="106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7" y="523"/>
                </a:cubicBezTo>
                <a:cubicBezTo>
                  <a:pt x="97" y="542"/>
                  <a:pt x="89" y="556"/>
                  <a:pt x="83" y="566"/>
                </a:cubicBezTo>
                <a:cubicBezTo>
                  <a:pt x="77" y="575"/>
                  <a:pt x="68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2" y="550"/>
                  <a:pt x="105" y="450"/>
                  <a:pt x="105" y="317"/>
                </a:cubicBezTo>
                <a:cubicBezTo>
                  <a:pt x="105" y="185"/>
                  <a:pt x="72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6" name=""/>
          <p:cNvSpPr/>
          <p:nvPr/>
        </p:nvSpPr>
        <p:spPr>
          <a:xfrm>
            <a:off x="5128200" y="28382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8"/>
                </a:lnTo>
                <a:cubicBezTo>
                  <a:pt x="203" y="3"/>
                  <a:pt x="207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3" y="223"/>
                </a:cubicBezTo>
                <a:lnTo>
                  <a:pt x="223" y="223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8" y="412"/>
                </a:cubicBezTo>
                <a:lnTo>
                  <a:pt x="198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7" name=""/>
          <p:cNvSpPr/>
          <p:nvPr/>
        </p:nvSpPr>
        <p:spPr>
          <a:xfrm>
            <a:off x="5355000" y="2810520"/>
            <a:ext cx="135360" cy="165600"/>
          </a:xfrm>
          <a:custGeom>
            <a:avLst/>
            <a:gdLst/>
            <a:ahLst/>
            <a:rect l="0" t="0" r="r" b="b"/>
            <a:pathLst>
              <a:path w="376" h="460">
                <a:moveTo>
                  <a:pt x="162" y="431"/>
                </a:moveTo>
                <a:cubicBezTo>
                  <a:pt x="186" y="431"/>
                  <a:pt x="209" y="420"/>
                  <a:pt x="230" y="398"/>
                </a:cubicBezTo>
                <a:cubicBezTo>
                  <a:pt x="250" y="376"/>
                  <a:pt x="261" y="351"/>
                  <a:pt x="261" y="322"/>
                </a:cubicBezTo>
                <a:cubicBezTo>
                  <a:pt x="261" y="295"/>
                  <a:pt x="250" y="277"/>
                  <a:pt x="229" y="267"/>
                </a:cubicBezTo>
                <a:cubicBezTo>
                  <a:pt x="184" y="255"/>
                  <a:pt x="155" y="248"/>
                  <a:pt x="143" y="243"/>
                </a:cubicBezTo>
                <a:cubicBezTo>
                  <a:pt x="130" y="239"/>
                  <a:pt x="121" y="235"/>
                  <a:pt x="116" y="231"/>
                </a:cubicBezTo>
                <a:cubicBezTo>
                  <a:pt x="91" y="212"/>
                  <a:pt x="78" y="187"/>
                  <a:pt x="78" y="153"/>
                </a:cubicBezTo>
                <a:cubicBezTo>
                  <a:pt x="78" y="128"/>
                  <a:pt x="85" y="104"/>
                  <a:pt x="98" y="83"/>
                </a:cubicBezTo>
                <a:cubicBezTo>
                  <a:pt x="112" y="62"/>
                  <a:pt x="126" y="46"/>
                  <a:pt x="139" y="36"/>
                </a:cubicBezTo>
                <a:cubicBezTo>
                  <a:pt x="152" y="25"/>
                  <a:pt x="166" y="17"/>
                  <a:pt x="184" y="10"/>
                </a:cubicBezTo>
                <a:cubicBezTo>
                  <a:pt x="201" y="4"/>
                  <a:pt x="214" y="1"/>
                  <a:pt x="224" y="0"/>
                </a:cubicBezTo>
                <a:lnTo>
                  <a:pt x="231" y="0"/>
                </a:lnTo>
                <a:lnTo>
                  <a:pt x="235" y="0"/>
                </a:lnTo>
                <a:cubicBezTo>
                  <a:pt x="277" y="0"/>
                  <a:pt x="306" y="14"/>
                  <a:pt x="324" y="41"/>
                </a:cubicBezTo>
                <a:cubicBezTo>
                  <a:pt x="325" y="41"/>
                  <a:pt x="328" y="38"/>
                  <a:pt x="333" y="33"/>
                </a:cubicBezTo>
                <a:cubicBezTo>
                  <a:pt x="338" y="27"/>
                  <a:pt x="343" y="21"/>
                  <a:pt x="349" y="14"/>
                </a:cubicBezTo>
                <a:cubicBezTo>
                  <a:pt x="355" y="7"/>
                  <a:pt x="359" y="3"/>
                  <a:pt x="362" y="0"/>
                </a:cubicBezTo>
                <a:cubicBezTo>
                  <a:pt x="362" y="0"/>
                  <a:pt x="363" y="0"/>
                  <a:pt x="364" y="0"/>
                </a:cubicBezTo>
                <a:cubicBezTo>
                  <a:pt x="365" y="0"/>
                  <a:pt x="366" y="0"/>
                  <a:pt x="367" y="0"/>
                </a:cubicBezTo>
                <a:cubicBezTo>
                  <a:pt x="373" y="0"/>
                  <a:pt x="376" y="1"/>
                  <a:pt x="376" y="4"/>
                </a:cubicBezTo>
                <a:cubicBezTo>
                  <a:pt x="376" y="7"/>
                  <a:pt x="370" y="33"/>
                  <a:pt x="358" y="81"/>
                </a:cubicBezTo>
                <a:cubicBezTo>
                  <a:pt x="346" y="129"/>
                  <a:pt x="339" y="154"/>
                  <a:pt x="338" y="155"/>
                </a:cubicBezTo>
                <a:cubicBezTo>
                  <a:pt x="336" y="157"/>
                  <a:pt x="333" y="158"/>
                  <a:pt x="328" y="157"/>
                </a:cubicBezTo>
                <a:cubicBezTo>
                  <a:pt x="319" y="157"/>
                  <a:pt x="315" y="155"/>
                  <a:pt x="315" y="151"/>
                </a:cubicBezTo>
                <a:cubicBezTo>
                  <a:pt x="315" y="149"/>
                  <a:pt x="315" y="147"/>
                  <a:pt x="316" y="145"/>
                </a:cubicBezTo>
                <a:cubicBezTo>
                  <a:pt x="316" y="144"/>
                  <a:pt x="316" y="140"/>
                  <a:pt x="316" y="133"/>
                </a:cubicBezTo>
                <a:cubicBezTo>
                  <a:pt x="317" y="126"/>
                  <a:pt x="317" y="121"/>
                  <a:pt x="317" y="117"/>
                </a:cubicBezTo>
                <a:cubicBezTo>
                  <a:pt x="317" y="102"/>
                  <a:pt x="316" y="90"/>
                  <a:pt x="312" y="79"/>
                </a:cubicBezTo>
                <a:cubicBezTo>
                  <a:pt x="308" y="69"/>
                  <a:pt x="304" y="61"/>
                  <a:pt x="300" y="56"/>
                </a:cubicBezTo>
                <a:cubicBezTo>
                  <a:pt x="297" y="51"/>
                  <a:pt x="291" y="46"/>
                  <a:pt x="285" y="40"/>
                </a:cubicBezTo>
                <a:cubicBezTo>
                  <a:pt x="268" y="31"/>
                  <a:pt x="251" y="27"/>
                  <a:pt x="232" y="27"/>
                </a:cubicBezTo>
                <a:cubicBezTo>
                  <a:pt x="208" y="27"/>
                  <a:pt x="185" y="37"/>
                  <a:pt x="165" y="56"/>
                </a:cubicBezTo>
                <a:cubicBezTo>
                  <a:pt x="144" y="75"/>
                  <a:pt x="134" y="98"/>
                  <a:pt x="133" y="123"/>
                </a:cubicBezTo>
                <a:cubicBezTo>
                  <a:pt x="133" y="136"/>
                  <a:pt x="136" y="147"/>
                  <a:pt x="143" y="156"/>
                </a:cubicBezTo>
                <a:cubicBezTo>
                  <a:pt x="149" y="165"/>
                  <a:pt x="158" y="172"/>
                  <a:pt x="168" y="175"/>
                </a:cubicBezTo>
                <a:cubicBezTo>
                  <a:pt x="170" y="176"/>
                  <a:pt x="185" y="180"/>
                  <a:pt x="213" y="187"/>
                </a:cubicBezTo>
                <a:cubicBezTo>
                  <a:pt x="241" y="195"/>
                  <a:pt x="255" y="198"/>
                  <a:pt x="255" y="199"/>
                </a:cubicBezTo>
                <a:cubicBezTo>
                  <a:pt x="269" y="203"/>
                  <a:pt x="284" y="214"/>
                  <a:pt x="298" y="230"/>
                </a:cubicBezTo>
                <a:cubicBezTo>
                  <a:pt x="311" y="246"/>
                  <a:pt x="318" y="267"/>
                  <a:pt x="318" y="293"/>
                </a:cubicBezTo>
                <a:cubicBezTo>
                  <a:pt x="318" y="304"/>
                  <a:pt x="316" y="316"/>
                  <a:pt x="313" y="329"/>
                </a:cubicBezTo>
                <a:cubicBezTo>
                  <a:pt x="311" y="338"/>
                  <a:pt x="307" y="348"/>
                  <a:pt x="302" y="360"/>
                </a:cubicBezTo>
                <a:cubicBezTo>
                  <a:pt x="296" y="371"/>
                  <a:pt x="289" y="384"/>
                  <a:pt x="279" y="397"/>
                </a:cubicBezTo>
                <a:cubicBezTo>
                  <a:pt x="268" y="411"/>
                  <a:pt x="254" y="423"/>
                  <a:pt x="236" y="435"/>
                </a:cubicBezTo>
                <a:cubicBezTo>
                  <a:pt x="218" y="447"/>
                  <a:pt x="198" y="455"/>
                  <a:pt x="177" y="459"/>
                </a:cubicBezTo>
                <a:cubicBezTo>
                  <a:pt x="172" y="460"/>
                  <a:pt x="164" y="460"/>
                  <a:pt x="155" y="460"/>
                </a:cubicBezTo>
                <a:cubicBezTo>
                  <a:pt x="113" y="460"/>
                  <a:pt x="81" y="449"/>
                  <a:pt x="58" y="425"/>
                </a:cubicBezTo>
                <a:lnTo>
                  <a:pt x="52" y="419"/>
                </a:lnTo>
                <a:lnTo>
                  <a:pt x="34" y="438"/>
                </a:lnTo>
                <a:cubicBezTo>
                  <a:pt x="24" y="449"/>
                  <a:pt x="18" y="456"/>
                  <a:pt x="16" y="458"/>
                </a:cubicBezTo>
                <a:cubicBezTo>
                  <a:pt x="14" y="459"/>
                  <a:pt x="11" y="460"/>
                  <a:pt x="8" y="460"/>
                </a:cubicBezTo>
                <a:cubicBezTo>
                  <a:pt x="2" y="460"/>
                  <a:pt x="0" y="459"/>
                  <a:pt x="0" y="455"/>
                </a:cubicBezTo>
                <a:cubicBezTo>
                  <a:pt x="0" y="454"/>
                  <a:pt x="12" y="404"/>
                  <a:pt x="36" y="307"/>
                </a:cubicBezTo>
                <a:cubicBezTo>
                  <a:pt x="37" y="304"/>
                  <a:pt x="41" y="303"/>
                  <a:pt x="49" y="303"/>
                </a:cubicBezTo>
                <a:lnTo>
                  <a:pt x="57" y="303"/>
                </a:lnTo>
                <a:cubicBezTo>
                  <a:pt x="60" y="305"/>
                  <a:pt x="61" y="308"/>
                  <a:pt x="61" y="310"/>
                </a:cubicBezTo>
                <a:cubicBezTo>
                  <a:pt x="61" y="311"/>
                  <a:pt x="61" y="313"/>
                  <a:pt x="60" y="315"/>
                </a:cubicBezTo>
                <a:cubicBezTo>
                  <a:pt x="60" y="318"/>
                  <a:pt x="59" y="323"/>
                  <a:pt x="58" y="329"/>
                </a:cubicBezTo>
                <a:cubicBezTo>
                  <a:pt x="57" y="335"/>
                  <a:pt x="56" y="342"/>
                  <a:pt x="57" y="350"/>
                </a:cubicBezTo>
                <a:cubicBezTo>
                  <a:pt x="57" y="366"/>
                  <a:pt x="61" y="380"/>
                  <a:pt x="68" y="391"/>
                </a:cubicBezTo>
                <a:cubicBezTo>
                  <a:pt x="75" y="403"/>
                  <a:pt x="84" y="411"/>
                  <a:pt x="95" y="417"/>
                </a:cubicBezTo>
                <a:cubicBezTo>
                  <a:pt x="107" y="422"/>
                  <a:pt x="117" y="426"/>
                  <a:pt x="128" y="428"/>
                </a:cubicBezTo>
                <a:cubicBezTo>
                  <a:pt x="139" y="430"/>
                  <a:pt x="150" y="431"/>
                  <a:pt x="162" y="4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8" name=""/>
          <p:cNvSpPr/>
          <p:nvPr/>
        </p:nvSpPr>
        <p:spPr>
          <a:xfrm>
            <a:off x="551124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1" y="208"/>
                  <a:pt x="15" y="186"/>
                  <a:pt x="22" y="167"/>
                </a:cubicBezTo>
                <a:cubicBezTo>
                  <a:pt x="27" y="148"/>
                  <a:pt x="35" y="129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4" y="130"/>
                  <a:pt x="65" y="159"/>
                  <a:pt x="58" y="195"/>
                </a:cubicBezTo>
                <a:cubicBezTo>
                  <a:pt x="51" y="232"/>
                  <a:pt x="47" y="273"/>
                  <a:pt x="47" y="317"/>
                </a:cubicBezTo>
                <a:cubicBezTo>
                  <a:pt x="47" y="362"/>
                  <a:pt x="51" y="402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59" name=""/>
          <p:cNvSpPr/>
          <p:nvPr/>
        </p:nvSpPr>
        <p:spPr>
          <a:xfrm>
            <a:off x="5582520" y="2828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4" y="130"/>
                  <a:pt x="5" y="128"/>
                  <a:pt x="6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5" y="123"/>
                  <a:pt x="43" y="123"/>
                </a:cubicBezTo>
                <a:lnTo>
                  <a:pt x="78" y="123"/>
                </a:lnTo>
                <a:lnTo>
                  <a:pt x="90" y="72"/>
                </a:lnTo>
                <a:cubicBezTo>
                  <a:pt x="91" y="68"/>
                  <a:pt x="93" y="62"/>
                  <a:pt x="94" y="54"/>
                </a:cubicBezTo>
                <a:cubicBezTo>
                  <a:pt x="96" y="46"/>
                  <a:pt x="98" y="41"/>
                  <a:pt x="99" y="38"/>
                </a:cubicBezTo>
                <a:cubicBezTo>
                  <a:pt x="100" y="34"/>
                  <a:pt x="101" y="30"/>
                  <a:pt x="103" y="25"/>
                </a:cubicBezTo>
                <a:cubicBezTo>
                  <a:pt x="104" y="20"/>
                  <a:pt x="106" y="16"/>
                  <a:pt x="108" y="14"/>
                </a:cubicBezTo>
                <a:cubicBezTo>
                  <a:pt x="110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7" y="0"/>
                  <a:pt x="130" y="0"/>
                  <a:pt x="134" y="0"/>
                </a:cubicBezTo>
                <a:cubicBezTo>
                  <a:pt x="142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3" y="31"/>
                  <a:pt x="149" y="48"/>
                </a:cubicBezTo>
                <a:cubicBezTo>
                  <a:pt x="145" y="65"/>
                  <a:pt x="141" y="82"/>
                  <a:pt x="136" y="98"/>
                </a:cubicBezTo>
                <a:lnTo>
                  <a:pt x="130" y="122"/>
                </a:lnTo>
                <a:cubicBezTo>
                  <a:pt x="130" y="122"/>
                  <a:pt x="140" y="123"/>
                  <a:pt x="161" y="123"/>
                </a:cubicBezTo>
                <a:lnTo>
                  <a:pt x="194" y="123"/>
                </a:lnTo>
                <a:cubicBezTo>
                  <a:pt x="197" y="126"/>
                  <a:pt x="198" y="128"/>
                  <a:pt x="198" y="130"/>
                </a:cubicBezTo>
                <a:cubicBezTo>
                  <a:pt x="198" y="139"/>
                  <a:pt x="195" y="146"/>
                  <a:pt x="190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3" y="311"/>
                  <a:pt x="74" y="347"/>
                  <a:pt x="74" y="352"/>
                </a:cubicBezTo>
                <a:cubicBezTo>
                  <a:pt x="74" y="370"/>
                  <a:pt x="80" y="379"/>
                  <a:pt x="92" y="379"/>
                </a:cubicBezTo>
                <a:cubicBezTo>
                  <a:pt x="107" y="379"/>
                  <a:pt x="121" y="372"/>
                  <a:pt x="135" y="357"/>
                </a:cubicBezTo>
                <a:cubicBezTo>
                  <a:pt x="149" y="343"/>
                  <a:pt x="160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3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90" y="299"/>
                  <a:pt x="193" y="300"/>
                  <a:pt x="193" y="304"/>
                </a:cubicBezTo>
                <a:cubicBezTo>
                  <a:pt x="193" y="305"/>
                  <a:pt x="192" y="307"/>
                  <a:pt x="191" y="311"/>
                </a:cubicBezTo>
                <a:cubicBezTo>
                  <a:pt x="189" y="318"/>
                  <a:pt x="185" y="326"/>
                  <a:pt x="180" y="335"/>
                </a:cubicBezTo>
                <a:cubicBezTo>
                  <a:pt x="174" y="345"/>
                  <a:pt x="167" y="354"/>
                  <a:pt x="158" y="365"/>
                </a:cubicBezTo>
                <a:cubicBezTo>
                  <a:pt x="149" y="376"/>
                  <a:pt x="139" y="385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2" y="400"/>
                  <a:pt x="50" y="394"/>
                </a:cubicBezTo>
                <a:cubicBezTo>
                  <a:pt x="39" y="387"/>
                  <a:pt x="31" y="376"/>
                  <a:pt x="26" y="360"/>
                </a:cubicBezTo>
                <a:cubicBezTo>
                  <a:pt x="25" y="357"/>
                  <a:pt x="24" y="351"/>
                  <a:pt x="24" y="343"/>
                </a:cubicBezTo>
                <a:lnTo>
                  <a:pt x="24" y="331"/>
                </a:lnTo>
                <a:lnTo>
                  <a:pt x="47" y="243"/>
                </a:lnTo>
                <a:cubicBezTo>
                  <a:pt x="61" y="184"/>
                  <a:pt x="69" y="154"/>
                  <a:pt x="69" y="153"/>
                </a:cubicBezTo>
                <a:cubicBezTo>
                  <a:pt x="69" y="152"/>
                  <a:pt x="59" y="152"/>
                  <a:pt x="37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0" name=""/>
          <p:cNvSpPr/>
          <p:nvPr/>
        </p:nvSpPr>
        <p:spPr>
          <a:xfrm>
            <a:off x="567288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4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2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10"/>
                  <a:pt x="40" y="617"/>
                  <a:pt x="38" y="619"/>
                </a:cubicBezTo>
                <a:cubicBezTo>
                  <a:pt x="36" y="621"/>
                  <a:pt x="31" y="625"/>
                  <a:pt x="24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5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4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1" name=""/>
          <p:cNvSpPr/>
          <p:nvPr/>
        </p:nvSpPr>
        <p:spPr>
          <a:xfrm>
            <a:off x="5812200" y="28382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200" y="8"/>
                </a:lnTo>
                <a:cubicBezTo>
                  <a:pt x="204" y="3"/>
                  <a:pt x="208" y="0"/>
                  <a:pt x="212" y="0"/>
                </a:cubicBezTo>
                <a:cubicBezTo>
                  <a:pt x="217" y="0"/>
                  <a:pt x="222" y="3"/>
                  <a:pt x="225" y="9"/>
                </a:cubicBezTo>
                <a:lnTo>
                  <a:pt x="225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3" y="223"/>
                </a:cubicBezTo>
                <a:lnTo>
                  <a:pt x="225" y="223"/>
                </a:lnTo>
                <a:lnTo>
                  <a:pt x="225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2" y="421"/>
                </a:lnTo>
                <a:lnTo>
                  <a:pt x="211" y="421"/>
                </a:lnTo>
                <a:cubicBezTo>
                  <a:pt x="206" y="421"/>
                  <a:pt x="202" y="418"/>
                  <a:pt x="199" y="412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2" name=""/>
          <p:cNvSpPr/>
          <p:nvPr/>
        </p:nvSpPr>
        <p:spPr>
          <a:xfrm>
            <a:off x="6034680" y="2815560"/>
            <a:ext cx="164520" cy="160560"/>
          </a:xfrm>
          <a:custGeom>
            <a:avLst/>
            <a:gdLst/>
            <a:ahLst/>
            <a:rect l="0" t="0" r="r" b="b"/>
            <a:pathLst>
              <a:path w="457" h="446">
                <a:moveTo>
                  <a:pt x="125" y="29"/>
                </a:moveTo>
                <a:cubicBezTo>
                  <a:pt x="113" y="29"/>
                  <a:pt x="106" y="28"/>
                  <a:pt x="104" y="28"/>
                </a:cubicBezTo>
                <a:cubicBezTo>
                  <a:pt x="102" y="28"/>
                  <a:pt x="101" y="25"/>
                  <a:pt x="101" y="21"/>
                </a:cubicBezTo>
                <a:cubicBezTo>
                  <a:pt x="101" y="10"/>
                  <a:pt x="104" y="3"/>
                  <a:pt x="108" y="0"/>
                </a:cubicBezTo>
                <a:cubicBezTo>
                  <a:pt x="109" y="0"/>
                  <a:pt x="146" y="0"/>
                  <a:pt x="218" y="0"/>
                </a:cubicBezTo>
                <a:cubicBezTo>
                  <a:pt x="291" y="0"/>
                  <a:pt x="330" y="1"/>
                  <a:pt x="336" y="1"/>
                </a:cubicBezTo>
                <a:cubicBezTo>
                  <a:pt x="360" y="5"/>
                  <a:pt x="380" y="11"/>
                  <a:pt x="396" y="19"/>
                </a:cubicBezTo>
                <a:cubicBezTo>
                  <a:pt x="412" y="28"/>
                  <a:pt x="424" y="37"/>
                  <a:pt x="430" y="48"/>
                </a:cubicBezTo>
                <a:cubicBezTo>
                  <a:pt x="437" y="59"/>
                  <a:pt x="441" y="68"/>
                  <a:pt x="444" y="75"/>
                </a:cubicBezTo>
                <a:cubicBezTo>
                  <a:pt x="446" y="83"/>
                  <a:pt x="447" y="90"/>
                  <a:pt x="447" y="97"/>
                </a:cubicBezTo>
                <a:cubicBezTo>
                  <a:pt x="447" y="116"/>
                  <a:pt x="441" y="134"/>
                  <a:pt x="429" y="150"/>
                </a:cubicBezTo>
                <a:cubicBezTo>
                  <a:pt x="417" y="166"/>
                  <a:pt x="403" y="179"/>
                  <a:pt x="387" y="188"/>
                </a:cubicBezTo>
                <a:cubicBezTo>
                  <a:pt x="371" y="197"/>
                  <a:pt x="357" y="204"/>
                  <a:pt x="344" y="209"/>
                </a:cubicBezTo>
                <a:cubicBezTo>
                  <a:pt x="331" y="215"/>
                  <a:pt x="323" y="218"/>
                  <a:pt x="319" y="218"/>
                </a:cubicBezTo>
                <a:lnTo>
                  <a:pt x="324" y="221"/>
                </a:lnTo>
                <a:cubicBezTo>
                  <a:pt x="353" y="237"/>
                  <a:pt x="367" y="260"/>
                  <a:pt x="367" y="290"/>
                </a:cubicBezTo>
                <a:cubicBezTo>
                  <a:pt x="367" y="295"/>
                  <a:pt x="366" y="308"/>
                  <a:pt x="364" y="329"/>
                </a:cubicBezTo>
                <a:cubicBezTo>
                  <a:pt x="362" y="350"/>
                  <a:pt x="361" y="367"/>
                  <a:pt x="361" y="381"/>
                </a:cubicBezTo>
                <a:lnTo>
                  <a:pt x="361" y="386"/>
                </a:lnTo>
                <a:cubicBezTo>
                  <a:pt x="361" y="394"/>
                  <a:pt x="361" y="400"/>
                  <a:pt x="361" y="404"/>
                </a:cubicBezTo>
                <a:cubicBezTo>
                  <a:pt x="362" y="408"/>
                  <a:pt x="364" y="413"/>
                  <a:pt x="368" y="417"/>
                </a:cubicBezTo>
                <a:cubicBezTo>
                  <a:pt x="373" y="420"/>
                  <a:pt x="378" y="422"/>
                  <a:pt x="385" y="422"/>
                </a:cubicBezTo>
                <a:cubicBezTo>
                  <a:pt x="397" y="422"/>
                  <a:pt x="406" y="418"/>
                  <a:pt x="414" y="407"/>
                </a:cubicBezTo>
                <a:cubicBezTo>
                  <a:pt x="421" y="398"/>
                  <a:pt x="427" y="388"/>
                  <a:pt x="430" y="378"/>
                </a:cubicBezTo>
                <a:cubicBezTo>
                  <a:pt x="432" y="372"/>
                  <a:pt x="434" y="368"/>
                  <a:pt x="435" y="367"/>
                </a:cubicBezTo>
                <a:cubicBezTo>
                  <a:pt x="437" y="366"/>
                  <a:pt x="440" y="365"/>
                  <a:pt x="445" y="365"/>
                </a:cubicBezTo>
                <a:cubicBezTo>
                  <a:pt x="453" y="365"/>
                  <a:pt x="457" y="367"/>
                  <a:pt x="457" y="373"/>
                </a:cubicBezTo>
                <a:cubicBezTo>
                  <a:pt x="457" y="380"/>
                  <a:pt x="452" y="392"/>
                  <a:pt x="442" y="409"/>
                </a:cubicBezTo>
                <a:cubicBezTo>
                  <a:pt x="426" y="434"/>
                  <a:pt x="407" y="446"/>
                  <a:pt x="385" y="446"/>
                </a:cubicBezTo>
                <a:lnTo>
                  <a:pt x="380" y="446"/>
                </a:lnTo>
                <a:cubicBezTo>
                  <a:pt x="354" y="446"/>
                  <a:pt x="332" y="440"/>
                  <a:pt x="315" y="430"/>
                </a:cubicBezTo>
                <a:cubicBezTo>
                  <a:pt x="298" y="419"/>
                  <a:pt x="289" y="402"/>
                  <a:pt x="287" y="379"/>
                </a:cubicBezTo>
                <a:cubicBezTo>
                  <a:pt x="287" y="368"/>
                  <a:pt x="290" y="350"/>
                  <a:pt x="297" y="326"/>
                </a:cubicBezTo>
                <a:cubicBezTo>
                  <a:pt x="303" y="302"/>
                  <a:pt x="306" y="287"/>
                  <a:pt x="306" y="280"/>
                </a:cubicBezTo>
                <a:cubicBezTo>
                  <a:pt x="306" y="259"/>
                  <a:pt x="297" y="243"/>
                  <a:pt x="279" y="233"/>
                </a:cubicBezTo>
                <a:cubicBezTo>
                  <a:pt x="273" y="231"/>
                  <a:pt x="267" y="229"/>
                  <a:pt x="263" y="228"/>
                </a:cubicBezTo>
                <a:cubicBezTo>
                  <a:pt x="259" y="228"/>
                  <a:pt x="244" y="228"/>
                  <a:pt x="218" y="227"/>
                </a:cubicBezTo>
                <a:lnTo>
                  <a:pt x="175" y="227"/>
                </a:lnTo>
                <a:lnTo>
                  <a:pt x="154" y="309"/>
                </a:lnTo>
                <a:cubicBezTo>
                  <a:pt x="140" y="365"/>
                  <a:pt x="133" y="393"/>
                  <a:pt x="133" y="394"/>
                </a:cubicBezTo>
                <a:cubicBezTo>
                  <a:pt x="133" y="396"/>
                  <a:pt x="134" y="397"/>
                  <a:pt x="134" y="397"/>
                </a:cubicBezTo>
                <a:cubicBezTo>
                  <a:pt x="134" y="398"/>
                  <a:pt x="136" y="398"/>
                  <a:pt x="138" y="400"/>
                </a:cubicBezTo>
                <a:cubicBezTo>
                  <a:pt x="141" y="401"/>
                  <a:pt x="145" y="401"/>
                  <a:pt x="149" y="401"/>
                </a:cubicBezTo>
                <a:cubicBezTo>
                  <a:pt x="154" y="401"/>
                  <a:pt x="161" y="401"/>
                  <a:pt x="170" y="402"/>
                </a:cubicBezTo>
                <a:lnTo>
                  <a:pt x="190" y="402"/>
                </a:lnTo>
                <a:cubicBezTo>
                  <a:pt x="192" y="406"/>
                  <a:pt x="193" y="408"/>
                  <a:pt x="193" y="408"/>
                </a:cubicBezTo>
                <a:cubicBezTo>
                  <a:pt x="193" y="408"/>
                  <a:pt x="193" y="413"/>
                  <a:pt x="192" y="420"/>
                </a:cubicBezTo>
                <a:cubicBezTo>
                  <a:pt x="190" y="426"/>
                  <a:pt x="188" y="430"/>
                  <a:pt x="185" y="432"/>
                </a:cubicBezTo>
                <a:lnTo>
                  <a:pt x="176" y="432"/>
                </a:lnTo>
                <a:cubicBezTo>
                  <a:pt x="161" y="431"/>
                  <a:pt x="133" y="431"/>
                  <a:pt x="93" y="431"/>
                </a:cubicBezTo>
                <a:cubicBezTo>
                  <a:pt x="79" y="431"/>
                  <a:pt x="65" y="431"/>
                  <a:pt x="53" y="431"/>
                </a:cubicBezTo>
                <a:cubicBezTo>
                  <a:pt x="41" y="431"/>
                  <a:pt x="31" y="431"/>
                  <a:pt x="24" y="431"/>
                </a:cubicBezTo>
                <a:cubicBezTo>
                  <a:pt x="17" y="431"/>
                  <a:pt x="12" y="431"/>
                  <a:pt x="11" y="432"/>
                </a:cubicBezTo>
                <a:cubicBezTo>
                  <a:pt x="4" y="432"/>
                  <a:pt x="0" y="430"/>
                  <a:pt x="0" y="426"/>
                </a:cubicBezTo>
                <a:cubicBezTo>
                  <a:pt x="0" y="425"/>
                  <a:pt x="1" y="422"/>
                  <a:pt x="2" y="417"/>
                </a:cubicBezTo>
                <a:cubicBezTo>
                  <a:pt x="4" y="408"/>
                  <a:pt x="6" y="404"/>
                  <a:pt x="8" y="403"/>
                </a:cubicBezTo>
                <a:cubicBezTo>
                  <a:pt x="10" y="402"/>
                  <a:pt x="13" y="402"/>
                  <a:pt x="18" y="402"/>
                </a:cubicBezTo>
                <a:lnTo>
                  <a:pt x="22" y="402"/>
                </a:lnTo>
                <a:cubicBezTo>
                  <a:pt x="33" y="402"/>
                  <a:pt x="46" y="402"/>
                  <a:pt x="59" y="400"/>
                </a:cubicBezTo>
                <a:cubicBezTo>
                  <a:pt x="65" y="399"/>
                  <a:pt x="69" y="397"/>
                  <a:pt x="71" y="393"/>
                </a:cubicBezTo>
                <a:cubicBezTo>
                  <a:pt x="73" y="391"/>
                  <a:pt x="88" y="333"/>
                  <a:pt x="117" y="217"/>
                </a:cubicBezTo>
                <a:cubicBezTo>
                  <a:pt x="146" y="102"/>
                  <a:pt x="161" y="41"/>
                  <a:pt x="161" y="34"/>
                </a:cubicBezTo>
                <a:cubicBezTo>
                  <a:pt x="161" y="31"/>
                  <a:pt x="149" y="30"/>
                  <a:pt x="125" y="29"/>
                </a:cubicBezTo>
                <a:moveTo>
                  <a:pt x="378" y="81"/>
                </a:moveTo>
                <a:cubicBezTo>
                  <a:pt x="378" y="68"/>
                  <a:pt x="374" y="56"/>
                  <a:pt x="365" y="47"/>
                </a:cubicBezTo>
                <a:cubicBezTo>
                  <a:pt x="356" y="38"/>
                  <a:pt x="338" y="32"/>
                  <a:pt x="310" y="29"/>
                </a:cubicBezTo>
                <a:cubicBezTo>
                  <a:pt x="309" y="29"/>
                  <a:pt x="304" y="29"/>
                  <a:pt x="295" y="29"/>
                </a:cubicBezTo>
                <a:cubicBezTo>
                  <a:pt x="286" y="29"/>
                  <a:pt x="278" y="29"/>
                  <a:pt x="271" y="29"/>
                </a:cubicBezTo>
                <a:lnTo>
                  <a:pt x="257" y="29"/>
                </a:lnTo>
                <a:cubicBezTo>
                  <a:pt x="238" y="29"/>
                  <a:pt x="226" y="31"/>
                  <a:pt x="223" y="35"/>
                </a:cubicBezTo>
                <a:cubicBezTo>
                  <a:pt x="223" y="36"/>
                  <a:pt x="216" y="64"/>
                  <a:pt x="202" y="119"/>
                </a:cubicBezTo>
                <a:cubicBezTo>
                  <a:pt x="188" y="174"/>
                  <a:pt x="181" y="202"/>
                  <a:pt x="181" y="203"/>
                </a:cubicBezTo>
                <a:cubicBezTo>
                  <a:pt x="181" y="204"/>
                  <a:pt x="195" y="204"/>
                  <a:pt x="224" y="204"/>
                </a:cubicBezTo>
                <a:cubicBezTo>
                  <a:pt x="257" y="203"/>
                  <a:pt x="279" y="202"/>
                  <a:pt x="290" y="199"/>
                </a:cubicBezTo>
                <a:cubicBezTo>
                  <a:pt x="317" y="195"/>
                  <a:pt x="339" y="183"/>
                  <a:pt x="354" y="162"/>
                </a:cubicBezTo>
                <a:cubicBezTo>
                  <a:pt x="361" y="152"/>
                  <a:pt x="367" y="140"/>
                  <a:pt x="371" y="124"/>
                </a:cubicBezTo>
                <a:cubicBezTo>
                  <a:pt x="376" y="109"/>
                  <a:pt x="378" y="94"/>
                  <a:pt x="378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3" name=""/>
          <p:cNvSpPr/>
          <p:nvPr/>
        </p:nvSpPr>
        <p:spPr>
          <a:xfrm>
            <a:off x="622116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3" y="261"/>
                  <a:pt x="7" y="234"/>
                </a:cubicBezTo>
                <a:cubicBezTo>
                  <a:pt x="12" y="208"/>
                  <a:pt x="17" y="186"/>
                  <a:pt x="22" y="167"/>
                </a:cubicBezTo>
                <a:cubicBezTo>
                  <a:pt x="28" y="148"/>
                  <a:pt x="36" y="129"/>
                  <a:pt x="46" y="110"/>
                </a:cubicBezTo>
                <a:cubicBezTo>
                  <a:pt x="56" y="92"/>
                  <a:pt x="64" y="78"/>
                  <a:pt x="70" y="68"/>
                </a:cubicBezTo>
                <a:cubicBezTo>
                  <a:pt x="76" y="58"/>
                  <a:pt x="84" y="47"/>
                  <a:pt x="96" y="35"/>
                </a:cubicBezTo>
                <a:cubicBezTo>
                  <a:pt x="108" y="23"/>
                  <a:pt x="115" y="16"/>
                  <a:pt x="117" y="14"/>
                </a:cubicBezTo>
                <a:cubicBezTo>
                  <a:pt x="119" y="11"/>
                  <a:pt x="124" y="7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50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7"/>
                  <a:pt x="95" y="86"/>
                  <a:pt x="85" y="107"/>
                </a:cubicBezTo>
                <a:cubicBezTo>
                  <a:pt x="74" y="130"/>
                  <a:pt x="65" y="159"/>
                  <a:pt x="58" y="195"/>
                </a:cubicBezTo>
                <a:cubicBezTo>
                  <a:pt x="51" y="232"/>
                  <a:pt x="48" y="273"/>
                  <a:pt x="48" y="317"/>
                </a:cubicBezTo>
                <a:cubicBezTo>
                  <a:pt x="48" y="362"/>
                  <a:pt x="51" y="402"/>
                  <a:pt x="58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7" y="538"/>
                  <a:pt x="29" y="484"/>
                </a:cubicBezTo>
                <a:cubicBezTo>
                  <a:pt x="10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4" name=""/>
          <p:cNvSpPr/>
          <p:nvPr/>
        </p:nvSpPr>
        <p:spPr>
          <a:xfrm>
            <a:off x="6292800" y="2828520"/>
            <a:ext cx="70920" cy="145080"/>
          </a:xfrm>
          <a:custGeom>
            <a:avLst/>
            <a:gdLst/>
            <a:ahLst/>
            <a:rect l="0" t="0" r="r" b="b"/>
            <a:pathLst>
              <a:path w="197" h="403">
                <a:moveTo>
                  <a:pt x="4" y="152"/>
                </a:moveTo>
                <a:cubicBezTo>
                  <a:pt x="1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0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4" y="123"/>
                  <a:pt x="43" y="123"/>
                </a:cubicBezTo>
                <a:lnTo>
                  <a:pt x="77" y="123"/>
                </a:lnTo>
                <a:lnTo>
                  <a:pt x="89" y="72"/>
                </a:lnTo>
                <a:cubicBezTo>
                  <a:pt x="91" y="68"/>
                  <a:pt x="92" y="62"/>
                  <a:pt x="94" y="54"/>
                </a:cubicBezTo>
                <a:cubicBezTo>
                  <a:pt x="95" y="46"/>
                  <a:pt x="97" y="41"/>
                  <a:pt x="98" y="38"/>
                </a:cubicBezTo>
                <a:cubicBezTo>
                  <a:pt x="99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3" y="7"/>
                </a:cubicBezTo>
                <a:cubicBezTo>
                  <a:pt x="115" y="4"/>
                  <a:pt x="118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6" y="2"/>
                  <a:pt x="149" y="7"/>
                </a:cubicBezTo>
                <a:cubicBezTo>
                  <a:pt x="152" y="11"/>
                  <a:pt x="154" y="15"/>
                  <a:pt x="154" y="19"/>
                </a:cubicBezTo>
                <a:cubicBezTo>
                  <a:pt x="154" y="22"/>
                  <a:pt x="152" y="31"/>
                  <a:pt x="148" y="48"/>
                </a:cubicBezTo>
                <a:cubicBezTo>
                  <a:pt x="144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2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7" y="128"/>
                  <a:pt x="197" y="130"/>
                </a:cubicBezTo>
                <a:cubicBezTo>
                  <a:pt x="197" y="139"/>
                  <a:pt x="195" y="146"/>
                  <a:pt x="189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2" y="311"/>
                  <a:pt x="74" y="347"/>
                  <a:pt x="74" y="352"/>
                </a:cubicBezTo>
                <a:cubicBezTo>
                  <a:pt x="74" y="370"/>
                  <a:pt x="80" y="379"/>
                  <a:pt x="91" y="379"/>
                </a:cubicBezTo>
                <a:cubicBezTo>
                  <a:pt x="106" y="379"/>
                  <a:pt x="120" y="372"/>
                  <a:pt x="134" y="357"/>
                </a:cubicBezTo>
                <a:cubicBezTo>
                  <a:pt x="148" y="343"/>
                  <a:pt x="159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2" y="299"/>
                  <a:pt x="175" y="299"/>
                  <a:pt x="180" y="299"/>
                </a:cubicBezTo>
                <a:lnTo>
                  <a:pt x="183" y="299"/>
                </a:lnTo>
                <a:cubicBezTo>
                  <a:pt x="189" y="299"/>
                  <a:pt x="192" y="300"/>
                  <a:pt x="192" y="304"/>
                </a:cubicBezTo>
                <a:cubicBezTo>
                  <a:pt x="192" y="305"/>
                  <a:pt x="192" y="307"/>
                  <a:pt x="191" y="311"/>
                </a:cubicBezTo>
                <a:cubicBezTo>
                  <a:pt x="188" y="318"/>
                  <a:pt x="185" y="326"/>
                  <a:pt x="179" y="335"/>
                </a:cubicBezTo>
                <a:cubicBezTo>
                  <a:pt x="174" y="345"/>
                  <a:pt x="166" y="354"/>
                  <a:pt x="158" y="365"/>
                </a:cubicBezTo>
                <a:cubicBezTo>
                  <a:pt x="149" y="376"/>
                  <a:pt x="138" y="385"/>
                  <a:pt x="125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1" y="400"/>
                  <a:pt x="50" y="394"/>
                </a:cubicBezTo>
                <a:cubicBezTo>
                  <a:pt x="38" y="387"/>
                  <a:pt x="30" y="376"/>
                  <a:pt x="25" y="360"/>
                </a:cubicBezTo>
                <a:cubicBezTo>
                  <a:pt x="24" y="357"/>
                  <a:pt x="24" y="351"/>
                  <a:pt x="24" y="343"/>
                </a:cubicBezTo>
                <a:lnTo>
                  <a:pt x="24" y="331"/>
                </a:lnTo>
                <a:lnTo>
                  <a:pt x="46" y="243"/>
                </a:lnTo>
                <a:cubicBezTo>
                  <a:pt x="61" y="184"/>
                  <a:pt x="69" y="154"/>
                  <a:pt x="70" y="153"/>
                </a:cubicBezTo>
                <a:cubicBezTo>
                  <a:pt x="70" y="152"/>
                  <a:pt x="58" y="152"/>
                  <a:pt x="37" y="152"/>
                </a:cubicBezTo>
                <a:lnTo>
                  <a:pt x="4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5" name=""/>
          <p:cNvSpPr/>
          <p:nvPr/>
        </p:nvSpPr>
        <p:spPr>
          <a:xfrm>
            <a:off x="638316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3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1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40" y="617"/>
                  <a:pt x="37" y="619"/>
                </a:cubicBezTo>
                <a:cubicBezTo>
                  <a:pt x="35" y="621"/>
                  <a:pt x="31" y="625"/>
                  <a:pt x="23" y="631"/>
                </a:cubicBezTo>
                <a:cubicBezTo>
                  <a:pt x="22" y="632"/>
                  <a:pt x="21" y="633"/>
                  <a:pt x="20" y="633"/>
                </a:cubicBezTo>
                <a:lnTo>
                  <a:pt x="13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6" name=""/>
          <p:cNvSpPr/>
          <p:nvPr/>
        </p:nvSpPr>
        <p:spPr>
          <a:xfrm>
            <a:off x="6522480" y="28382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199" y="8"/>
                </a:lnTo>
                <a:cubicBezTo>
                  <a:pt x="204" y="3"/>
                  <a:pt x="208" y="0"/>
                  <a:pt x="211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2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2" y="223"/>
                </a:cubicBezTo>
                <a:lnTo>
                  <a:pt x="224" y="223"/>
                </a:lnTo>
                <a:lnTo>
                  <a:pt x="224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1" y="421"/>
                </a:lnTo>
                <a:lnTo>
                  <a:pt x="210" y="421"/>
                </a:lnTo>
                <a:cubicBezTo>
                  <a:pt x="205" y="421"/>
                  <a:pt x="201" y="418"/>
                  <a:pt x="199" y="412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7" name=""/>
          <p:cNvSpPr/>
          <p:nvPr/>
        </p:nvSpPr>
        <p:spPr>
          <a:xfrm>
            <a:off x="6744600" y="281556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5" y="29"/>
                </a:moveTo>
                <a:cubicBezTo>
                  <a:pt x="110" y="29"/>
                  <a:pt x="103" y="28"/>
                  <a:pt x="102" y="26"/>
                </a:cubicBezTo>
                <a:cubicBezTo>
                  <a:pt x="102" y="25"/>
                  <a:pt x="101" y="24"/>
                  <a:pt x="101" y="21"/>
                </a:cubicBezTo>
                <a:cubicBezTo>
                  <a:pt x="101" y="11"/>
                  <a:pt x="104" y="4"/>
                  <a:pt x="108" y="0"/>
                </a:cubicBezTo>
                <a:cubicBezTo>
                  <a:pt x="109" y="0"/>
                  <a:pt x="112" y="0"/>
                  <a:pt x="118" y="0"/>
                </a:cubicBezTo>
                <a:cubicBezTo>
                  <a:pt x="141" y="1"/>
                  <a:pt x="167" y="1"/>
                  <a:pt x="198" y="1"/>
                </a:cubicBezTo>
                <a:cubicBezTo>
                  <a:pt x="258" y="1"/>
                  <a:pt x="292" y="1"/>
                  <a:pt x="301" y="0"/>
                </a:cubicBezTo>
                <a:lnTo>
                  <a:pt x="308" y="0"/>
                </a:lnTo>
                <a:cubicBezTo>
                  <a:pt x="311" y="2"/>
                  <a:pt x="312" y="4"/>
                  <a:pt x="312" y="5"/>
                </a:cubicBezTo>
                <a:cubicBezTo>
                  <a:pt x="312" y="7"/>
                  <a:pt x="311" y="10"/>
                  <a:pt x="311" y="17"/>
                </a:cubicBezTo>
                <a:cubicBezTo>
                  <a:pt x="309" y="23"/>
                  <a:pt x="307" y="27"/>
                  <a:pt x="305" y="29"/>
                </a:cubicBezTo>
                <a:lnTo>
                  <a:pt x="281" y="29"/>
                </a:lnTo>
                <a:cubicBezTo>
                  <a:pt x="252" y="29"/>
                  <a:pt x="235" y="31"/>
                  <a:pt x="230" y="34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8" y="62"/>
                  <a:pt x="204" y="118"/>
                  <a:pt x="179" y="220"/>
                </a:cubicBezTo>
                <a:cubicBezTo>
                  <a:pt x="172" y="247"/>
                  <a:pt x="165" y="276"/>
                  <a:pt x="157" y="307"/>
                </a:cubicBezTo>
                <a:cubicBezTo>
                  <a:pt x="149" y="338"/>
                  <a:pt x="144" y="361"/>
                  <a:pt x="140" y="377"/>
                </a:cubicBezTo>
                <a:lnTo>
                  <a:pt x="134" y="399"/>
                </a:lnTo>
                <a:cubicBezTo>
                  <a:pt x="134" y="401"/>
                  <a:pt x="136" y="402"/>
                  <a:pt x="140" y="402"/>
                </a:cubicBezTo>
                <a:cubicBezTo>
                  <a:pt x="144" y="402"/>
                  <a:pt x="156" y="402"/>
                  <a:pt x="177" y="403"/>
                </a:cubicBezTo>
                <a:lnTo>
                  <a:pt x="188" y="403"/>
                </a:lnTo>
                <a:cubicBezTo>
                  <a:pt x="202" y="403"/>
                  <a:pt x="212" y="403"/>
                  <a:pt x="220" y="403"/>
                </a:cubicBezTo>
                <a:cubicBezTo>
                  <a:pt x="228" y="402"/>
                  <a:pt x="239" y="401"/>
                  <a:pt x="251" y="398"/>
                </a:cubicBezTo>
                <a:cubicBezTo>
                  <a:pt x="264" y="396"/>
                  <a:pt x="274" y="392"/>
                  <a:pt x="283" y="387"/>
                </a:cubicBezTo>
                <a:cubicBezTo>
                  <a:pt x="291" y="382"/>
                  <a:pt x="301" y="375"/>
                  <a:pt x="311" y="365"/>
                </a:cubicBezTo>
                <a:cubicBezTo>
                  <a:pt x="321" y="356"/>
                  <a:pt x="330" y="344"/>
                  <a:pt x="337" y="331"/>
                </a:cubicBezTo>
                <a:cubicBezTo>
                  <a:pt x="344" y="318"/>
                  <a:pt x="350" y="304"/>
                  <a:pt x="356" y="288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0"/>
                  <a:pt x="373" y="260"/>
                  <a:pt x="378" y="260"/>
                </a:cubicBezTo>
                <a:lnTo>
                  <a:pt x="386" y="260"/>
                </a:lnTo>
                <a:cubicBezTo>
                  <a:pt x="388" y="264"/>
                  <a:pt x="390" y="266"/>
                  <a:pt x="390" y="267"/>
                </a:cubicBezTo>
                <a:cubicBezTo>
                  <a:pt x="390" y="268"/>
                  <a:pt x="385" y="280"/>
                  <a:pt x="377" y="304"/>
                </a:cubicBezTo>
                <a:cubicBezTo>
                  <a:pt x="369" y="328"/>
                  <a:pt x="359" y="353"/>
                  <a:pt x="349" y="380"/>
                </a:cubicBezTo>
                <a:cubicBezTo>
                  <a:pt x="339" y="406"/>
                  <a:pt x="334" y="422"/>
                  <a:pt x="333" y="427"/>
                </a:cubicBezTo>
                <a:cubicBezTo>
                  <a:pt x="332" y="429"/>
                  <a:pt x="331" y="430"/>
                  <a:pt x="330" y="430"/>
                </a:cubicBezTo>
                <a:cubicBezTo>
                  <a:pt x="329" y="431"/>
                  <a:pt x="326" y="431"/>
                  <a:pt x="320" y="432"/>
                </a:cubicBezTo>
                <a:cubicBezTo>
                  <a:pt x="314" y="433"/>
                  <a:pt x="305" y="433"/>
                  <a:pt x="293" y="433"/>
                </a:cubicBezTo>
                <a:cubicBezTo>
                  <a:pt x="288" y="433"/>
                  <a:pt x="272" y="433"/>
                  <a:pt x="245" y="433"/>
                </a:cubicBezTo>
                <a:cubicBezTo>
                  <a:pt x="218" y="433"/>
                  <a:pt x="191" y="433"/>
                  <a:pt x="167" y="432"/>
                </a:cubicBezTo>
                <a:lnTo>
                  <a:pt x="53" y="432"/>
                </a:lnTo>
                <a:cubicBezTo>
                  <a:pt x="18" y="432"/>
                  <a:pt x="0" y="430"/>
                  <a:pt x="0" y="426"/>
                </a:cubicBezTo>
                <a:cubicBezTo>
                  <a:pt x="0" y="423"/>
                  <a:pt x="0" y="420"/>
                  <a:pt x="1" y="417"/>
                </a:cubicBezTo>
                <a:cubicBezTo>
                  <a:pt x="3" y="409"/>
                  <a:pt x="5" y="405"/>
                  <a:pt x="8" y="404"/>
                </a:cubicBezTo>
                <a:cubicBezTo>
                  <a:pt x="9" y="403"/>
                  <a:pt x="12" y="403"/>
                  <a:pt x="17" y="403"/>
                </a:cubicBezTo>
                <a:lnTo>
                  <a:pt x="21" y="403"/>
                </a:lnTo>
                <a:cubicBezTo>
                  <a:pt x="32" y="403"/>
                  <a:pt x="45" y="403"/>
                  <a:pt x="59" y="401"/>
                </a:cubicBezTo>
                <a:cubicBezTo>
                  <a:pt x="65" y="400"/>
                  <a:pt x="69" y="398"/>
                  <a:pt x="71" y="394"/>
                </a:cubicBezTo>
                <a:cubicBezTo>
                  <a:pt x="72" y="392"/>
                  <a:pt x="88" y="334"/>
                  <a:pt x="117" y="218"/>
                </a:cubicBezTo>
                <a:cubicBezTo>
                  <a:pt x="146" y="102"/>
                  <a:pt x="161" y="41"/>
                  <a:pt x="161" y="34"/>
                </a:cubicBezTo>
                <a:cubicBezTo>
                  <a:pt x="161" y="31"/>
                  <a:pt x="149" y="30"/>
                  <a:pt x="125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8" name=""/>
          <p:cNvSpPr/>
          <p:nvPr/>
        </p:nvSpPr>
        <p:spPr>
          <a:xfrm>
            <a:off x="691380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0" y="208"/>
                  <a:pt x="15" y="186"/>
                  <a:pt x="20" y="167"/>
                </a:cubicBezTo>
                <a:cubicBezTo>
                  <a:pt x="26" y="148"/>
                  <a:pt x="34" y="129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3" y="130"/>
                  <a:pt x="65" y="159"/>
                  <a:pt x="57" y="195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2"/>
                  <a:pt x="57" y="439"/>
                </a:cubicBezTo>
                <a:cubicBezTo>
                  <a:pt x="65" y="475"/>
                  <a:pt x="73" y="504"/>
                  <a:pt x="83" y="527"/>
                </a:cubicBezTo>
                <a:cubicBezTo>
                  <a:pt x="93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8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69" name=""/>
          <p:cNvSpPr/>
          <p:nvPr/>
        </p:nvSpPr>
        <p:spPr>
          <a:xfrm>
            <a:off x="6985080" y="2828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4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0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4" y="123"/>
                  <a:pt x="43" y="123"/>
                </a:cubicBezTo>
                <a:lnTo>
                  <a:pt x="77" y="123"/>
                </a:lnTo>
                <a:lnTo>
                  <a:pt x="89" y="72"/>
                </a:lnTo>
                <a:cubicBezTo>
                  <a:pt x="90" y="68"/>
                  <a:pt x="91" y="62"/>
                  <a:pt x="93" y="54"/>
                </a:cubicBezTo>
                <a:cubicBezTo>
                  <a:pt x="95" y="46"/>
                  <a:pt x="96" y="41"/>
                  <a:pt x="97" y="38"/>
                </a:cubicBezTo>
                <a:cubicBezTo>
                  <a:pt x="99" y="34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4" y="7"/>
                </a:cubicBezTo>
                <a:cubicBezTo>
                  <a:pt x="116" y="4"/>
                  <a:pt x="119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1"/>
                  <a:pt x="148" y="48"/>
                </a:cubicBezTo>
                <a:cubicBezTo>
                  <a:pt x="145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2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6"/>
                  <a:pt x="189" y="152"/>
                </a:cubicBezTo>
                <a:lnTo>
                  <a:pt x="122" y="152"/>
                </a:lnTo>
                <a:lnTo>
                  <a:pt x="98" y="244"/>
                </a:lnTo>
                <a:cubicBezTo>
                  <a:pt x="82" y="311"/>
                  <a:pt x="73" y="347"/>
                  <a:pt x="73" y="352"/>
                </a:cubicBezTo>
                <a:cubicBezTo>
                  <a:pt x="73" y="370"/>
                  <a:pt x="79" y="379"/>
                  <a:pt x="90" y="379"/>
                </a:cubicBezTo>
                <a:cubicBezTo>
                  <a:pt x="106" y="379"/>
                  <a:pt x="121" y="372"/>
                  <a:pt x="134" y="357"/>
                </a:cubicBezTo>
                <a:cubicBezTo>
                  <a:pt x="148" y="343"/>
                  <a:pt x="160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2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89" y="299"/>
                  <a:pt x="193" y="300"/>
                  <a:pt x="193" y="304"/>
                </a:cubicBezTo>
                <a:cubicBezTo>
                  <a:pt x="193" y="305"/>
                  <a:pt x="192" y="307"/>
                  <a:pt x="191" y="311"/>
                </a:cubicBezTo>
                <a:cubicBezTo>
                  <a:pt x="189" y="318"/>
                  <a:pt x="185" y="326"/>
                  <a:pt x="179" y="335"/>
                </a:cubicBezTo>
                <a:cubicBezTo>
                  <a:pt x="174" y="345"/>
                  <a:pt x="167" y="354"/>
                  <a:pt x="158" y="365"/>
                </a:cubicBezTo>
                <a:cubicBezTo>
                  <a:pt x="149" y="376"/>
                  <a:pt x="138" y="385"/>
                  <a:pt x="126" y="393"/>
                </a:cubicBezTo>
                <a:cubicBezTo>
                  <a:pt x="113" y="400"/>
                  <a:pt x="100" y="403"/>
                  <a:pt x="86" y="403"/>
                </a:cubicBezTo>
                <a:cubicBezTo>
                  <a:pt x="73" y="403"/>
                  <a:pt x="61" y="400"/>
                  <a:pt x="50" y="394"/>
                </a:cubicBezTo>
                <a:cubicBezTo>
                  <a:pt x="39" y="387"/>
                  <a:pt x="30" y="376"/>
                  <a:pt x="25" y="360"/>
                </a:cubicBezTo>
                <a:cubicBezTo>
                  <a:pt x="24" y="357"/>
                  <a:pt x="24" y="351"/>
                  <a:pt x="24" y="343"/>
                </a:cubicBezTo>
                <a:lnTo>
                  <a:pt x="24" y="331"/>
                </a:lnTo>
                <a:lnTo>
                  <a:pt x="46" y="243"/>
                </a:lnTo>
                <a:cubicBezTo>
                  <a:pt x="61" y="184"/>
                  <a:pt x="69" y="154"/>
                  <a:pt x="69" y="153"/>
                </a:cubicBezTo>
                <a:cubicBezTo>
                  <a:pt x="69" y="152"/>
                  <a:pt x="58" y="152"/>
                  <a:pt x="37" y="152"/>
                </a:cubicBezTo>
                <a:lnTo>
                  <a:pt x="4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0" name=""/>
          <p:cNvSpPr/>
          <p:nvPr/>
        </p:nvSpPr>
        <p:spPr>
          <a:xfrm>
            <a:off x="707544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1" name=""/>
          <p:cNvSpPr/>
          <p:nvPr/>
        </p:nvSpPr>
        <p:spPr>
          <a:xfrm>
            <a:off x="7214760" y="28382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8" y="198"/>
                </a:lnTo>
                <a:lnTo>
                  <a:pt x="198" y="103"/>
                </a:lnTo>
                <a:lnTo>
                  <a:pt x="198" y="8"/>
                </a:lnTo>
                <a:cubicBezTo>
                  <a:pt x="203" y="3"/>
                  <a:pt x="207" y="0"/>
                  <a:pt x="210" y="0"/>
                </a:cubicBezTo>
                <a:cubicBezTo>
                  <a:pt x="216" y="0"/>
                  <a:pt x="220" y="3"/>
                  <a:pt x="223" y="9"/>
                </a:cubicBezTo>
                <a:lnTo>
                  <a:pt x="223" y="198"/>
                </a:lnTo>
                <a:lnTo>
                  <a:pt x="412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2" y="223"/>
                </a:cubicBezTo>
                <a:lnTo>
                  <a:pt x="223" y="223"/>
                </a:lnTo>
                <a:lnTo>
                  <a:pt x="223" y="412"/>
                </a:lnTo>
                <a:cubicBezTo>
                  <a:pt x="220" y="418"/>
                  <a:pt x="216" y="421"/>
                  <a:pt x="212" y="421"/>
                </a:cubicBezTo>
                <a:lnTo>
                  <a:pt x="210" y="421"/>
                </a:lnTo>
                <a:lnTo>
                  <a:pt x="209" y="421"/>
                </a:lnTo>
                <a:cubicBezTo>
                  <a:pt x="204" y="421"/>
                  <a:pt x="200" y="418"/>
                  <a:pt x="198" y="412"/>
                </a:cubicBezTo>
                <a:lnTo>
                  <a:pt x="198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2" name=""/>
          <p:cNvSpPr/>
          <p:nvPr/>
        </p:nvSpPr>
        <p:spPr>
          <a:xfrm>
            <a:off x="7436520" y="2815920"/>
            <a:ext cx="163800" cy="155160"/>
          </a:xfrm>
          <a:custGeom>
            <a:avLst/>
            <a:gdLst/>
            <a:ahLst/>
            <a:rect l="0" t="0" r="r" b="b"/>
            <a:pathLst>
              <a:path w="455" h="431">
                <a:moveTo>
                  <a:pt x="11" y="431"/>
                </a:moveTo>
                <a:cubicBezTo>
                  <a:pt x="4" y="431"/>
                  <a:pt x="0" y="429"/>
                  <a:pt x="0" y="424"/>
                </a:cubicBezTo>
                <a:cubicBezTo>
                  <a:pt x="0" y="424"/>
                  <a:pt x="1" y="421"/>
                  <a:pt x="2" y="416"/>
                </a:cubicBezTo>
                <a:cubicBezTo>
                  <a:pt x="4" y="409"/>
                  <a:pt x="6" y="405"/>
                  <a:pt x="7" y="404"/>
                </a:cubicBezTo>
                <a:cubicBezTo>
                  <a:pt x="9" y="403"/>
                  <a:pt x="14" y="403"/>
                  <a:pt x="22" y="402"/>
                </a:cubicBezTo>
                <a:cubicBezTo>
                  <a:pt x="33" y="402"/>
                  <a:pt x="46" y="402"/>
                  <a:pt x="60" y="400"/>
                </a:cubicBezTo>
                <a:cubicBezTo>
                  <a:pt x="66" y="399"/>
                  <a:pt x="70" y="397"/>
                  <a:pt x="72" y="393"/>
                </a:cubicBezTo>
                <a:cubicBezTo>
                  <a:pt x="73" y="391"/>
                  <a:pt x="88" y="331"/>
                  <a:pt x="117" y="215"/>
                </a:cubicBezTo>
                <a:cubicBezTo>
                  <a:pt x="146" y="98"/>
                  <a:pt x="161" y="39"/>
                  <a:pt x="161" y="37"/>
                </a:cubicBezTo>
                <a:cubicBezTo>
                  <a:pt x="161" y="34"/>
                  <a:pt x="160" y="33"/>
                  <a:pt x="158" y="33"/>
                </a:cubicBezTo>
                <a:cubicBezTo>
                  <a:pt x="155" y="31"/>
                  <a:pt x="144" y="30"/>
                  <a:pt x="125" y="30"/>
                </a:cubicBezTo>
                <a:lnTo>
                  <a:pt x="105" y="30"/>
                </a:lnTo>
                <a:cubicBezTo>
                  <a:pt x="103" y="27"/>
                  <a:pt x="102" y="25"/>
                  <a:pt x="102" y="25"/>
                </a:cubicBezTo>
                <a:cubicBezTo>
                  <a:pt x="102" y="24"/>
                  <a:pt x="102" y="20"/>
                  <a:pt x="103" y="14"/>
                </a:cubicBezTo>
                <a:cubicBezTo>
                  <a:pt x="104" y="7"/>
                  <a:pt x="107" y="2"/>
                  <a:pt x="109" y="0"/>
                </a:cubicBezTo>
                <a:lnTo>
                  <a:pt x="451" y="0"/>
                </a:lnTo>
                <a:cubicBezTo>
                  <a:pt x="454" y="2"/>
                  <a:pt x="455" y="5"/>
                  <a:pt x="455" y="7"/>
                </a:cubicBezTo>
                <a:cubicBezTo>
                  <a:pt x="455" y="10"/>
                  <a:pt x="453" y="33"/>
                  <a:pt x="447" y="78"/>
                </a:cubicBezTo>
                <a:cubicBezTo>
                  <a:pt x="442" y="124"/>
                  <a:pt x="439" y="148"/>
                  <a:pt x="438" y="149"/>
                </a:cubicBezTo>
                <a:cubicBezTo>
                  <a:pt x="437" y="152"/>
                  <a:pt x="433" y="153"/>
                  <a:pt x="426" y="153"/>
                </a:cubicBezTo>
                <a:lnTo>
                  <a:pt x="418" y="153"/>
                </a:lnTo>
                <a:cubicBezTo>
                  <a:pt x="415" y="151"/>
                  <a:pt x="414" y="148"/>
                  <a:pt x="414" y="145"/>
                </a:cubicBezTo>
                <a:cubicBezTo>
                  <a:pt x="414" y="145"/>
                  <a:pt x="414" y="140"/>
                  <a:pt x="415" y="130"/>
                </a:cubicBezTo>
                <a:cubicBezTo>
                  <a:pt x="417" y="120"/>
                  <a:pt x="417" y="108"/>
                  <a:pt x="417" y="95"/>
                </a:cubicBezTo>
                <a:cubicBezTo>
                  <a:pt x="417" y="83"/>
                  <a:pt x="416" y="72"/>
                  <a:pt x="413" y="64"/>
                </a:cubicBezTo>
                <a:cubicBezTo>
                  <a:pt x="410" y="56"/>
                  <a:pt x="405" y="50"/>
                  <a:pt x="400" y="45"/>
                </a:cubicBezTo>
                <a:cubicBezTo>
                  <a:pt x="395" y="40"/>
                  <a:pt x="387" y="36"/>
                  <a:pt x="377" y="35"/>
                </a:cubicBezTo>
                <a:cubicBezTo>
                  <a:pt x="366" y="33"/>
                  <a:pt x="355" y="31"/>
                  <a:pt x="344" y="30"/>
                </a:cubicBezTo>
                <a:cubicBezTo>
                  <a:pt x="333" y="29"/>
                  <a:pt x="318" y="29"/>
                  <a:pt x="299" y="30"/>
                </a:cubicBezTo>
                <a:lnTo>
                  <a:pt x="284" y="30"/>
                </a:lnTo>
                <a:cubicBezTo>
                  <a:pt x="250" y="30"/>
                  <a:pt x="231" y="31"/>
                  <a:pt x="229" y="31"/>
                </a:cubicBezTo>
                <a:cubicBezTo>
                  <a:pt x="227" y="32"/>
                  <a:pt x="226" y="34"/>
                  <a:pt x="225" y="37"/>
                </a:cubicBezTo>
                <a:cubicBezTo>
                  <a:pt x="224" y="37"/>
                  <a:pt x="217" y="65"/>
                  <a:pt x="203" y="120"/>
                </a:cubicBezTo>
                <a:lnTo>
                  <a:pt x="183" y="202"/>
                </a:lnTo>
                <a:lnTo>
                  <a:pt x="218" y="202"/>
                </a:lnTo>
                <a:cubicBezTo>
                  <a:pt x="219" y="202"/>
                  <a:pt x="224" y="202"/>
                  <a:pt x="232" y="202"/>
                </a:cubicBezTo>
                <a:cubicBezTo>
                  <a:pt x="241" y="202"/>
                  <a:pt x="247" y="202"/>
                  <a:pt x="250" y="201"/>
                </a:cubicBezTo>
                <a:cubicBezTo>
                  <a:pt x="253" y="201"/>
                  <a:pt x="258" y="200"/>
                  <a:pt x="264" y="199"/>
                </a:cubicBezTo>
                <a:cubicBezTo>
                  <a:pt x="270" y="199"/>
                  <a:pt x="275" y="197"/>
                  <a:pt x="279" y="195"/>
                </a:cubicBezTo>
                <a:cubicBezTo>
                  <a:pt x="283" y="193"/>
                  <a:pt x="287" y="190"/>
                  <a:pt x="290" y="187"/>
                </a:cubicBezTo>
                <a:cubicBezTo>
                  <a:pt x="295" y="182"/>
                  <a:pt x="300" y="175"/>
                  <a:pt x="304" y="166"/>
                </a:cubicBezTo>
                <a:cubicBezTo>
                  <a:pt x="308" y="158"/>
                  <a:pt x="310" y="150"/>
                  <a:pt x="312" y="142"/>
                </a:cubicBezTo>
                <a:cubicBezTo>
                  <a:pt x="314" y="135"/>
                  <a:pt x="315" y="132"/>
                  <a:pt x="315" y="131"/>
                </a:cubicBezTo>
                <a:cubicBezTo>
                  <a:pt x="316" y="129"/>
                  <a:pt x="320" y="128"/>
                  <a:pt x="327" y="128"/>
                </a:cubicBezTo>
                <a:lnTo>
                  <a:pt x="335" y="128"/>
                </a:lnTo>
                <a:cubicBezTo>
                  <a:pt x="338" y="130"/>
                  <a:pt x="339" y="132"/>
                  <a:pt x="339" y="134"/>
                </a:cubicBezTo>
                <a:cubicBezTo>
                  <a:pt x="339" y="136"/>
                  <a:pt x="333" y="163"/>
                  <a:pt x="320" y="217"/>
                </a:cubicBezTo>
                <a:cubicBezTo>
                  <a:pt x="307" y="271"/>
                  <a:pt x="299" y="299"/>
                  <a:pt x="298" y="300"/>
                </a:cubicBezTo>
                <a:cubicBezTo>
                  <a:pt x="297" y="303"/>
                  <a:pt x="293" y="305"/>
                  <a:pt x="285" y="305"/>
                </a:cubicBezTo>
                <a:lnTo>
                  <a:pt x="278" y="305"/>
                </a:lnTo>
                <a:cubicBezTo>
                  <a:pt x="275" y="302"/>
                  <a:pt x="273" y="300"/>
                  <a:pt x="273" y="297"/>
                </a:cubicBezTo>
                <a:cubicBezTo>
                  <a:pt x="273" y="296"/>
                  <a:pt x="275" y="291"/>
                  <a:pt x="277" y="283"/>
                </a:cubicBezTo>
                <a:cubicBezTo>
                  <a:pt x="279" y="275"/>
                  <a:pt x="280" y="267"/>
                  <a:pt x="280" y="258"/>
                </a:cubicBezTo>
                <a:cubicBezTo>
                  <a:pt x="280" y="246"/>
                  <a:pt x="276" y="238"/>
                  <a:pt x="267" y="235"/>
                </a:cubicBezTo>
                <a:cubicBezTo>
                  <a:pt x="259" y="232"/>
                  <a:pt x="240" y="231"/>
                  <a:pt x="211" y="231"/>
                </a:cubicBezTo>
                <a:lnTo>
                  <a:pt x="176" y="231"/>
                </a:lnTo>
                <a:lnTo>
                  <a:pt x="156" y="311"/>
                </a:lnTo>
                <a:cubicBezTo>
                  <a:pt x="142" y="363"/>
                  <a:pt x="136" y="391"/>
                  <a:pt x="136" y="393"/>
                </a:cubicBezTo>
                <a:cubicBezTo>
                  <a:pt x="136" y="399"/>
                  <a:pt x="154" y="402"/>
                  <a:pt x="192" y="402"/>
                </a:cubicBezTo>
                <a:lnTo>
                  <a:pt x="208" y="402"/>
                </a:lnTo>
                <a:cubicBezTo>
                  <a:pt x="210" y="405"/>
                  <a:pt x="212" y="406"/>
                  <a:pt x="212" y="407"/>
                </a:cubicBezTo>
                <a:cubicBezTo>
                  <a:pt x="212" y="407"/>
                  <a:pt x="211" y="411"/>
                  <a:pt x="210" y="419"/>
                </a:cubicBezTo>
                <a:cubicBezTo>
                  <a:pt x="209" y="425"/>
                  <a:pt x="206" y="429"/>
                  <a:pt x="204" y="431"/>
                </a:cubicBezTo>
                <a:lnTo>
                  <a:pt x="193" y="431"/>
                </a:lnTo>
                <a:cubicBezTo>
                  <a:pt x="176" y="430"/>
                  <a:pt x="144" y="430"/>
                  <a:pt x="98" y="430"/>
                </a:cubicBezTo>
                <a:cubicBezTo>
                  <a:pt x="70" y="430"/>
                  <a:pt x="50" y="430"/>
                  <a:pt x="35" y="430"/>
                </a:cubicBezTo>
                <a:cubicBezTo>
                  <a:pt x="21" y="430"/>
                  <a:pt x="13" y="430"/>
                  <a:pt x="11" y="43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3" name=""/>
          <p:cNvSpPr/>
          <p:nvPr/>
        </p:nvSpPr>
        <p:spPr>
          <a:xfrm>
            <a:off x="762156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6" y="234"/>
                </a:cubicBezTo>
                <a:cubicBezTo>
                  <a:pt x="10" y="208"/>
                  <a:pt x="15" y="186"/>
                  <a:pt x="21" y="167"/>
                </a:cubicBezTo>
                <a:cubicBezTo>
                  <a:pt x="26" y="148"/>
                  <a:pt x="34" y="129"/>
                  <a:pt x="44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8"/>
                  <a:pt x="84" y="47"/>
                  <a:pt x="95" y="35"/>
                </a:cubicBezTo>
                <a:cubicBezTo>
                  <a:pt x="107" y="23"/>
                  <a:pt x="114" y="16"/>
                  <a:pt x="116" y="14"/>
                </a:cubicBezTo>
                <a:cubicBezTo>
                  <a:pt x="118" y="11"/>
                  <a:pt x="124" y="7"/>
                  <a:pt x="132" y="0"/>
                </a:cubicBezTo>
                <a:lnTo>
                  <a:pt x="140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7"/>
                  <a:pt x="95" y="86"/>
                  <a:pt x="84" y="107"/>
                </a:cubicBezTo>
                <a:cubicBezTo>
                  <a:pt x="74" y="130"/>
                  <a:pt x="65" y="159"/>
                  <a:pt x="58" y="195"/>
                </a:cubicBezTo>
                <a:cubicBezTo>
                  <a:pt x="50" y="232"/>
                  <a:pt x="47" y="273"/>
                  <a:pt x="47" y="317"/>
                </a:cubicBezTo>
                <a:cubicBezTo>
                  <a:pt x="47" y="362"/>
                  <a:pt x="50" y="402"/>
                  <a:pt x="58" y="439"/>
                </a:cubicBezTo>
                <a:cubicBezTo>
                  <a:pt x="65" y="475"/>
                  <a:pt x="73" y="504"/>
                  <a:pt x="83" y="527"/>
                </a:cubicBezTo>
                <a:cubicBezTo>
                  <a:pt x="94" y="549"/>
                  <a:pt x="104" y="567"/>
                  <a:pt x="114" y="581"/>
                </a:cubicBezTo>
                <a:cubicBezTo>
                  <a:pt x="125" y="595"/>
                  <a:pt x="134" y="606"/>
                  <a:pt x="141" y="614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1"/>
                  <a:pt x="149" y="633"/>
                  <a:pt x="142" y="633"/>
                </a:cubicBezTo>
                <a:lnTo>
                  <a:pt x="140" y="633"/>
                </a:lnTo>
                <a:lnTo>
                  <a:pt x="132" y="633"/>
                </a:lnTo>
                <a:lnTo>
                  <a:pt x="114" y="618"/>
                </a:lnTo>
                <a:cubicBezTo>
                  <a:pt x="75" y="582"/>
                  <a:pt x="46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4" name=""/>
          <p:cNvSpPr/>
          <p:nvPr/>
        </p:nvSpPr>
        <p:spPr>
          <a:xfrm>
            <a:off x="7692840" y="28285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2"/>
                </a:moveTo>
                <a:cubicBezTo>
                  <a:pt x="2" y="149"/>
                  <a:pt x="0" y="147"/>
                  <a:pt x="0" y="146"/>
                </a:cubicBezTo>
                <a:cubicBezTo>
                  <a:pt x="0" y="144"/>
                  <a:pt x="1" y="141"/>
                  <a:pt x="2" y="136"/>
                </a:cubicBezTo>
                <a:cubicBezTo>
                  <a:pt x="3" y="130"/>
                  <a:pt x="4" y="128"/>
                  <a:pt x="5" y="127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5" y="123"/>
                  <a:pt x="43" y="123"/>
                </a:cubicBezTo>
                <a:lnTo>
                  <a:pt x="77" y="123"/>
                </a:lnTo>
                <a:lnTo>
                  <a:pt x="89" y="72"/>
                </a:lnTo>
                <a:cubicBezTo>
                  <a:pt x="90" y="68"/>
                  <a:pt x="91" y="62"/>
                  <a:pt x="94" y="54"/>
                </a:cubicBezTo>
                <a:cubicBezTo>
                  <a:pt x="96" y="46"/>
                  <a:pt x="97" y="41"/>
                  <a:pt x="99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4" y="20"/>
                  <a:pt x="105" y="16"/>
                  <a:pt x="107" y="14"/>
                </a:cubicBezTo>
                <a:cubicBezTo>
                  <a:pt x="109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7" y="2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1"/>
                  <a:pt x="148" y="48"/>
                </a:cubicBezTo>
                <a:cubicBezTo>
                  <a:pt x="145" y="65"/>
                  <a:pt x="140" y="82"/>
                  <a:pt x="136" y="98"/>
                </a:cubicBezTo>
                <a:lnTo>
                  <a:pt x="129" y="122"/>
                </a:lnTo>
                <a:cubicBezTo>
                  <a:pt x="129" y="122"/>
                  <a:pt x="140" y="123"/>
                  <a:pt x="161" y="123"/>
                </a:cubicBezTo>
                <a:lnTo>
                  <a:pt x="193" y="123"/>
                </a:lnTo>
                <a:cubicBezTo>
                  <a:pt x="196" y="126"/>
                  <a:pt x="198" y="128"/>
                  <a:pt x="198" y="130"/>
                </a:cubicBezTo>
                <a:cubicBezTo>
                  <a:pt x="198" y="139"/>
                  <a:pt x="195" y="146"/>
                  <a:pt x="190" y="152"/>
                </a:cubicBezTo>
                <a:lnTo>
                  <a:pt x="122" y="152"/>
                </a:lnTo>
                <a:lnTo>
                  <a:pt x="99" y="244"/>
                </a:lnTo>
                <a:cubicBezTo>
                  <a:pt x="82" y="311"/>
                  <a:pt x="73" y="347"/>
                  <a:pt x="73" y="352"/>
                </a:cubicBezTo>
                <a:cubicBezTo>
                  <a:pt x="73" y="370"/>
                  <a:pt x="79" y="379"/>
                  <a:pt x="91" y="379"/>
                </a:cubicBezTo>
                <a:cubicBezTo>
                  <a:pt x="106" y="379"/>
                  <a:pt x="121" y="372"/>
                  <a:pt x="135" y="357"/>
                </a:cubicBezTo>
                <a:cubicBezTo>
                  <a:pt x="148" y="343"/>
                  <a:pt x="160" y="325"/>
                  <a:pt x="168" y="304"/>
                </a:cubicBezTo>
                <a:cubicBezTo>
                  <a:pt x="169" y="302"/>
                  <a:pt x="170" y="300"/>
                  <a:pt x="171" y="300"/>
                </a:cubicBezTo>
                <a:cubicBezTo>
                  <a:pt x="172" y="299"/>
                  <a:pt x="176" y="299"/>
                  <a:pt x="181" y="299"/>
                </a:cubicBezTo>
                <a:lnTo>
                  <a:pt x="183" y="299"/>
                </a:lnTo>
                <a:cubicBezTo>
                  <a:pt x="190" y="299"/>
                  <a:pt x="193" y="300"/>
                  <a:pt x="193" y="304"/>
                </a:cubicBezTo>
                <a:cubicBezTo>
                  <a:pt x="193" y="305"/>
                  <a:pt x="192" y="307"/>
                  <a:pt x="191" y="311"/>
                </a:cubicBezTo>
                <a:cubicBezTo>
                  <a:pt x="189" y="318"/>
                  <a:pt x="185" y="326"/>
                  <a:pt x="179" y="335"/>
                </a:cubicBezTo>
                <a:cubicBezTo>
                  <a:pt x="174" y="345"/>
                  <a:pt x="167" y="354"/>
                  <a:pt x="158" y="365"/>
                </a:cubicBezTo>
                <a:cubicBezTo>
                  <a:pt x="149" y="376"/>
                  <a:pt x="138" y="385"/>
                  <a:pt x="126" y="393"/>
                </a:cubicBezTo>
                <a:cubicBezTo>
                  <a:pt x="113" y="400"/>
                  <a:pt x="100" y="403"/>
                  <a:pt x="86" y="403"/>
                </a:cubicBezTo>
                <a:cubicBezTo>
                  <a:pt x="73" y="403"/>
                  <a:pt x="61" y="400"/>
                  <a:pt x="50" y="394"/>
                </a:cubicBezTo>
                <a:cubicBezTo>
                  <a:pt x="39" y="387"/>
                  <a:pt x="31" y="376"/>
                  <a:pt x="25" y="360"/>
                </a:cubicBezTo>
                <a:cubicBezTo>
                  <a:pt x="25" y="357"/>
                  <a:pt x="24" y="351"/>
                  <a:pt x="24" y="343"/>
                </a:cubicBezTo>
                <a:lnTo>
                  <a:pt x="24" y="331"/>
                </a:lnTo>
                <a:lnTo>
                  <a:pt x="46" y="243"/>
                </a:lnTo>
                <a:cubicBezTo>
                  <a:pt x="61" y="184"/>
                  <a:pt x="69" y="154"/>
                  <a:pt x="69" y="153"/>
                </a:cubicBezTo>
                <a:cubicBezTo>
                  <a:pt x="69" y="152"/>
                  <a:pt x="58" y="152"/>
                  <a:pt x="37" y="152"/>
                </a:cubicBezTo>
                <a:lnTo>
                  <a:pt x="5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5" name=""/>
          <p:cNvSpPr/>
          <p:nvPr/>
        </p:nvSpPr>
        <p:spPr>
          <a:xfrm>
            <a:off x="7783200" y="280008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7" y="15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4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5"/>
                  <a:pt x="3" y="623"/>
                  <a:pt x="7" y="618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6" name=""/>
          <p:cNvSpPr/>
          <p:nvPr/>
        </p:nvSpPr>
        <p:spPr>
          <a:xfrm>
            <a:off x="7922520" y="2838240"/>
            <a:ext cx="151920" cy="151560"/>
          </a:xfrm>
          <a:custGeom>
            <a:avLst/>
            <a:gdLst/>
            <a:ahLst/>
            <a:rect l="0" t="0" r="r" b="b"/>
            <a:pathLst>
              <a:path w="422" h="421">
                <a:moveTo>
                  <a:pt x="0" y="219"/>
                </a:moveTo>
                <a:cubicBezTo>
                  <a:pt x="0" y="219"/>
                  <a:pt x="0" y="216"/>
                  <a:pt x="0" y="210"/>
                </a:cubicBezTo>
                <a:cubicBezTo>
                  <a:pt x="0" y="205"/>
                  <a:pt x="3" y="201"/>
                  <a:pt x="9" y="198"/>
                </a:cubicBezTo>
                <a:lnTo>
                  <a:pt x="199" y="198"/>
                </a:lnTo>
                <a:lnTo>
                  <a:pt x="199" y="103"/>
                </a:lnTo>
                <a:lnTo>
                  <a:pt x="200" y="8"/>
                </a:lnTo>
                <a:cubicBezTo>
                  <a:pt x="204" y="3"/>
                  <a:pt x="208" y="0"/>
                  <a:pt x="212" y="0"/>
                </a:cubicBezTo>
                <a:cubicBezTo>
                  <a:pt x="217" y="0"/>
                  <a:pt x="221" y="3"/>
                  <a:pt x="224" y="9"/>
                </a:cubicBezTo>
                <a:lnTo>
                  <a:pt x="224" y="198"/>
                </a:lnTo>
                <a:lnTo>
                  <a:pt x="413" y="198"/>
                </a:lnTo>
                <a:cubicBezTo>
                  <a:pt x="419" y="201"/>
                  <a:pt x="422" y="205"/>
                  <a:pt x="422" y="210"/>
                </a:cubicBezTo>
                <a:cubicBezTo>
                  <a:pt x="422" y="215"/>
                  <a:pt x="419" y="220"/>
                  <a:pt x="413" y="223"/>
                </a:cubicBezTo>
                <a:lnTo>
                  <a:pt x="224" y="223"/>
                </a:lnTo>
                <a:lnTo>
                  <a:pt x="224" y="412"/>
                </a:lnTo>
                <a:cubicBezTo>
                  <a:pt x="221" y="418"/>
                  <a:pt x="217" y="421"/>
                  <a:pt x="213" y="421"/>
                </a:cubicBezTo>
                <a:lnTo>
                  <a:pt x="212" y="421"/>
                </a:lnTo>
                <a:lnTo>
                  <a:pt x="210" y="421"/>
                </a:lnTo>
                <a:cubicBezTo>
                  <a:pt x="205" y="421"/>
                  <a:pt x="202" y="418"/>
                  <a:pt x="199" y="412"/>
                </a:cubicBezTo>
                <a:lnTo>
                  <a:pt x="199" y="223"/>
                </a:lnTo>
                <a:lnTo>
                  <a:pt x="9" y="223"/>
                </a:lnTo>
                <a:cubicBezTo>
                  <a:pt x="3" y="220"/>
                  <a:pt x="0" y="216"/>
                  <a:pt x="0" y="210"/>
                </a:cubicBezTo>
                <a:lnTo>
                  <a:pt x="0" y="21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7" name=""/>
          <p:cNvSpPr/>
          <p:nvPr/>
        </p:nvSpPr>
        <p:spPr>
          <a:xfrm>
            <a:off x="8146440" y="2872800"/>
            <a:ext cx="78120" cy="100800"/>
          </a:xfrm>
          <a:custGeom>
            <a:avLst/>
            <a:gdLst/>
            <a:ahLst/>
            <a:rect l="0" t="0" r="r" b="b"/>
            <a:pathLst>
              <a:path w="217" h="280">
                <a:moveTo>
                  <a:pt x="118" y="280"/>
                </a:moveTo>
                <a:cubicBezTo>
                  <a:pt x="86" y="280"/>
                  <a:pt x="58" y="269"/>
                  <a:pt x="35" y="246"/>
                </a:cubicBezTo>
                <a:cubicBezTo>
                  <a:pt x="12" y="224"/>
                  <a:pt x="1" y="196"/>
                  <a:pt x="0" y="162"/>
                </a:cubicBezTo>
                <a:cubicBezTo>
                  <a:pt x="0" y="125"/>
                  <a:pt x="10" y="94"/>
                  <a:pt x="30" y="69"/>
                </a:cubicBezTo>
                <a:cubicBezTo>
                  <a:pt x="44" y="50"/>
                  <a:pt x="62" y="34"/>
                  <a:pt x="84" y="22"/>
                </a:cubicBezTo>
                <a:cubicBezTo>
                  <a:pt x="106" y="10"/>
                  <a:pt x="130" y="3"/>
                  <a:pt x="156" y="1"/>
                </a:cubicBezTo>
                <a:cubicBezTo>
                  <a:pt x="157" y="0"/>
                  <a:pt x="167" y="0"/>
                  <a:pt x="184" y="0"/>
                </a:cubicBezTo>
                <a:lnTo>
                  <a:pt x="208" y="0"/>
                </a:lnTo>
                <a:cubicBezTo>
                  <a:pt x="214" y="2"/>
                  <a:pt x="217" y="6"/>
                  <a:pt x="217" y="13"/>
                </a:cubicBezTo>
                <a:cubicBezTo>
                  <a:pt x="217" y="23"/>
                  <a:pt x="209" y="29"/>
                  <a:pt x="192" y="29"/>
                </a:cubicBezTo>
                <a:lnTo>
                  <a:pt x="181" y="29"/>
                </a:lnTo>
                <a:lnTo>
                  <a:pt x="173" y="29"/>
                </a:lnTo>
                <a:cubicBezTo>
                  <a:pt x="121" y="29"/>
                  <a:pt x="88" y="52"/>
                  <a:pt x="72" y="97"/>
                </a:cubicBezTo>
                <a:lnTo>
                  <a:pt x="70" y="105"/>
                </a:lnTo>
                <a:lnTo>
                  <a:pt x="183" y="105"/>
                </a:lnTo>
                <a:cubicBezTo>
                  <a:pt x="188" y="109"/>
                  <a:pt x="191" y="113"/>
                  <a:pt x="191" y="117"/>
                </a:cubicBezTo>
                <a:cubicBezTo>
                  <a:pt x="191" y="124"/>
                  <a:pt x="187" y="130"/>
                  <a:pt x="178" y="134"/>
                </a:cubicBezTo>
                <a:lnTo>
                  <a:pt x="62" y="134"/>
                </a:lnTo>
                <a:lnTo>
                  <a:pt x="62" y="135"/>
                </a:lnTo>
                <a:cubicBezTo>
                  <a:pt x="58" y="148"/>
                  <a:pt x="56" y="163"/>
                  <a:pt x="56" y="182"/>
                </a:cubicBezTo>
                <a:cubicBezTo>
                  <a:pt x="56" y="210"/>
                  <a:pt x="63" y="229"/>
                  <a:pt x="76" y="239"/>
                </a:cubicBezTo>
                <a:cubicBezTo>
                  <a:pt x="90" y="250"/>
                  <a:pt x="105" y="256"/>
                  <a:pt x="121" y="257"/>
                </a:cubicBezTo>
                <a:cubicBezTo>
                  <a:pt x="132" y="257"/>
                  <a:pt x="144" y="255"/>
                  <a:pt x="154" y="250"/>
                </a:cubicBezTo>
                <a:cubicBezTo>
                  <a:pt x="166" y="245"/>
                  <a:pt x="175" y="241"/>
                  <a:pt x="182" y="236"/>
                </a:cubicBezTo>
                <a:cubicBezTo>
                  <a:pt x="189" y="232"/>
                  <a:pt x="192" y="229"/>
                  <a:pt x="193" y="229"/>
                </a:cubicBezTo>
                <a:cubicBezTo>
                  <a:pt x="196" y="229"/>
                  <a:pt x="198" y="231"/>
                  <a:pt x="200" y="236"/>
                </a:cubicBezTo>
                <a:cubicBezTo>
                  <a:pt x="201" y="240"/>
                  <a:pt x="202" y="244"/>
                  <a:pt x="202" y="248"/>
                </a:cubicBezTo>
                <a:cubicBezTo>
                  <a:pt x="202" y="249"/>
                  <a:pt x="202" y="250"/>
                  <a:pt x="202" y="250"/>
                </a:cubicBezTo>
                <a:cubicBezTo>
                  <a:pt x="200" y="253"/>
                  <a:pt x="196" y="256"/>
                  <a:pt x="189" y="260"/>
                </a:cubicBezTo>
                <a:cubicBezTo>
                  <a:pt x="182" y="264"/>
                  <a:pt x="172" y="269"/>
                  <a:pt x="158" y="273"/>
                </a:cubicBezTo>
                <a:cubicBezTo>
                  <a:pt x="145" y="278"/>
                  <a:pt x="132" y="280"/>
                  <a:pt x="118" y="2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8" name=""/>
          <p:cNvSpPr/>
          <p:nvPr/>
        </p:nvSpPr>
        <p:spPr>
          <a:xfrm>
            <a:off x="757080" y="3295440"/>
            <a:ext cx="108360" cy="147600"/>
          </a:xfrm>
          <a:custGeom>
            <a:avLst/>
            <a:gdLst/>
            <a:ahLst/>
            <a:rect l="0" t="0" r="r" b="b"/>
            <a:pathLst>
              <a:path w="301" h="410">
                <a:moveTo>
                  <a:pt x="0" y="99"/>
                </a:moveTo>
                <a:cubicBezTo>
                  <a:pt x="0" y="93"/>
                  <a:pt x="3" y="83"/>
                  <a:pt x="9" y="69"/>
                </a:cubicBezTo>
                <a:cubicBezTo>
                  <a:pt x="16" y="54"/>
                  <a:pt x="26" y="39"/>
                  <a:pt x="40" y="23"/>
                </a:cubicBezTo>
                <a:cubicBezTo>
                  <a:pt x="54" y="7"/>
                  <a:pt x="69" y="0"/>
                  <a:pt x="87" y="0"/>
                </a:cubicBezTo>
                <a:cubicBezTo>
                  <a:pt x="104" y="0"/>
                  <a:pt x="118" y="5"/>
                  <a:pt x="128" y="15"/>
                </a:cubicBezTo>
                <a:cubicBezTo>
                  <a:pt x="139" y="24"/>
                  <a:pt x="144" y="38"/>
                  <a:pt x="145" y="56"/>
                </a:cubicBezTo>
                <a:cubicBezTo>
                  <a:pt x="144" y="64"/>
                  <a:pt x="143" y="69"/>
                  <a:pt x="143" y="69"/>
                </a:cubicBezTo>
                <a:cubicBezTo>
                  <a:pt x="143" y="71"/>
                  <a:pt x="140" y="80"/>
                  <a:pt x="133" y="99"/>
                </a:cubicBezTo>
                <a:cubicBezTo>
                  <a:pt x="126" y="117"/>
                  <a:pt x="119" y="137"/>
                  <a:pt x="112" y="160"/>
                </a:cubicBezTo>
                <a:cubicBezTo>
                  <a:pt x="105" y="183"/>
                  <a:pt x="101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5" y="263"/>
                  <a:pt x="137" y="264"/>
                </a:cubicBezTo>
                <a:cubicBezTo>
                  <a:pt x="148" y="264"/>
                  <a:pt x="157" y="261"/>
                  <a:pt x="165" y="257"/>
                </a:cubicBezTo>
                <a:cubicBezTo>
                  <a:pt x="174" y="252"/>
                  <a:pt x="180" y="247"/>
                  <a:pt x="185" y="242"/>
                </a:cubicBezTo>
                <a:cubicBezTo>
                  <a:pt x="190" y="237"/>
                  <a:pt x="195" y="230"/>
                  <a:pt x="202" y="221"/>
                </a:cubicBezTo>
                <a:cubicBezTo>
                  <a:pt x="202" y="221"/>
                  <a:pt x="203" y="217"/>
                  <a:pt x="205" y="209"/>
                </a:cubicBezTo>
                <a:cubicBezTo>
                  <a:pt x="207" y="201"/>
                  <a:pt x="210" y="188"/>
                  <a:pt x="214" y="171"/>
                </a:cubicBezTo>
                <a:cubicBezTo>
                  <a:pt x="218" y="154"/>
                  <a:pt x="222" y="139"/>
                  <a:pt x="226" y="124"/>
                </a:cubicBezTo>
                <a:cubicBezTo>
                  <a:pt x="242" y="61"/>
                  <a:pt x="251" y="27"/>
                  <a:pt x="253" y="24"/>
                </a:cubicBezTo>
                <a:cubicBezTo>
                  <a:pt x="258" y="13"/>
                  <a:pt x="267" y="7"/>
                  <a:pt x="280" y="7"/>
                </a:cubicBezTo>
                <a:cubicBezTo>
                  <a:pt x="285" y="7"/>
                  <a:pt x="290" y="9"/>
                  <a:pt x="293" y="12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1" y="21"/>
                  <a:pt x="302" y="23"/>
                  <a:pt x="301" y="25"/>
                </a:cubicBezTo>
                <a:cubicBezTo>
                  <a:pt x="301" y="30"/>
                  <a:pt x="291" y="76"/>
                  <a:pt x="270" y="159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3" y="330"/>
                  <a:pt x="203" y="358"/>
                  <a:pt x="174" y="379"/>
                </a:cubicBezTo>
                <a:cubicBezTo>
                  <a:pt x="144" y="399"/>
                  <a:pt x="114" y="410"/>
                  <a:pt x="85" y="410"/>
                </a:cubicBezTo>
                <a:cubicBezTo>
                  <a:pt x="66" y="410"/>
                  <a:pt x="50" y="406"/>
                  <a:pt x="35" y="396"/>
                </a:cubicBezTo>
                <a:cubicBezTo>
                  <a:pt x="21" y="387"/>
                  <a:pt x="14" y="373"/>
                  <a:pt x="14" y="355"/>
                </a:cubicBezTo>
                <a:cubicBezTo>
                  <a:pt x="14" y="345"/>
                  <a:pt x="15" y="338"/>
                  <a:pt x="18" y="331"/>
                </a:cubicBezTo>
                <a:cubicBezTo>
                  <a:pt x="21" y="325"/>
                  <a:pt x="25" y="320"/>
                  <a:pt x="30" y="317"/>
                </a:cubicBezTo>
                <a:cubicBezTo>
                  <a:pt x="35" y="314"/>
                  <a:pt x="40" y="312"/>
                  <a:pt x="43" y="311"/>
                </a:cubicBezTo>
                <a:cubicBezTo>
                  <a:pt x="46" y="310"/>
                  <a:pt x="50" y="309"/>
                  <a:pt x="54" y="309"/>
                </a:cubicBezTo>
                <a:cubicBezTo>
                  <a:pt x="72" y="309"/>
                  <a:pt x="82" y="318"/>
                  <a:pt x="82" y="336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59" y="370"/>
                </a:cubicBezTo>
                <a:cubicBezTo>
                  <a:pt x="55" y="373"/>
                  <a:pt x="52" y="374"/>
                  <a:pt x="51" y="374"/>
                </a:cubicBezTo>
                <a:lnTo>
                  <a:pt x="49" y="374"/>
                </a:lnTo>
                <a:cubicBezTo>
                  <a:pt x="50" y="376"/>
                  <a:pt x="54" y="379"/>
                  <a:pt x="61" y="382"/>
                </a:cubicBezTo>
                <a:cubicBezTo>
                  <a:pt x="68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4" y="385"/>
                </a:cubicBezTo>
                <a:cubicBezTo>
                  <a:pt x="118" y="381"/>
                  <a:pt x="131" y="373"/>
                  <a:pt x="143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7" y="308"/>
                  <a:pt x="182" y="296"/>
                  <a:pt x="186" y="286"/>
                </a:cubicBezTo>
                <a:cubicBezTo>
                  <a:pt x="189" y="277"/>
                  <a:pt x="191" y="270"/>
                  <a:pt x="191" y="267"/>
                </a:cubicBezTo>
                <a:lnTo>
                  <a:pt x="187" y="270"/>
                </a:lnTo>
                <a:cubicBezTo>
                  <a:pt x="184" y="272"/>
                  <a:pt x="180" y="274"/>
                  <a:pt x="175" y="277"/>
                </a:cubicBezTo>
                <a:cubicBezTo>
                  <a:pt x="169" y="280"/>
                  <a:pt x="164" y="282"/>
                  <a:pt x="158" y="284"/>
                </a:cubicBezTo>
                <a:cubicBezTo>
                  <a:pt x="150" y="287"/>
                  <a:pt x="141" y="288"/>
                  <a:pt x="133" y="288"/>
                </a:cubicBezTo>
                <a:cubicBezTo>
                  <a:pt x="113" y="288"/>
                  <a:pt x="96" y="283"/>
                  <a:pt x="82" y="274"/>
                </a:cubicBezTo>
                <a:cubicBezTo>
                  <a:pt x="67" y="264"/>
                  <a:pt x="57" y="249"/>
                  <a:pt x="52" y="229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59" y="154"/>
                  <a:pt x="74" y="115"/>
                </a:cubicBezTo>
                <a:cubicBezTo>
                  <a:pt x="89" y="76"/>
                  <a:pt x="96" y="52"/>
                  <a:pt x="96" y="40"/>
                </a:cubicBezTo>
                <a:lnTo>
                  <a:pt x="96" y="39"/>
                </a:lnTo>
                <a:cubicBezTo>
                  <a:pt x="96" y="35"/>
                  <a:pt x="96" y="32"/>
                  <a:pt x="96" y="31"/>
                </a:cubicBezTo>
                <a:cubicBezTo>
                  <a:pt x="96" y="30"/>
                  <a:pt x="95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4" y="24"/>
                </a:lnTo>
                <a:cubicBezTo>
                  <a:pt x="74" y="24"/>
                  <a:pt x="66" y="28"/>
                  <a:pt x="58" y="36"/>
                </a:cubicBezTo>
                <a:cubicBezTo>
                  <a:pt x="50" y="44"/>
                  <a:pt x="43" y="54"/>
                  <a:pt x="39" y="63"/>
                </a:cubicBezTo>
                <a:cubicBezTo>
                  <a:pt x="34" y="72"/>
                  <a:pt x="30" y="81"/>
                  <a:pt x="28" y="90"/>
                </a:cubicBezTo>
                <a:cubicBezTo>
                  <a:pt x="25" y="98"/>
                  <a:pt x="24" y="103"/>
                  <a:pt x="23" y="104"/>
                </a:cubicBezTo>
                <a:cubicBezTo>
                  <a:pt x="22" y="104"/>
                  <a:pt x="19" y="105"/>
                  <a:pt x="13" y="105"/>
                </a:cubicBezTo>
                <a:lnTo>
                  <a:pt x="4" y="105"/>
                </a:lnTo>
                <a:cubicBezTo>
                  <a:pt x="1" y="102"/>
                  <a:pt x="0" y="100"/>
                  <a:pt x="0" y="9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79" name=""/>
          <p:cNvSpPr/>
          <p:nvPr/>
        </p:nvSpPr>
        <p:spPr>
          <a:xfrm>
            <a:off x="874440" y="3329640"/>
            <a:ext cx="50400" cy="102600"/>
          </a:xfrm>
          <a:custGeom>
            <a:avLst/>
            <a:gdLst/>
            <a:ahLst/>
            <a:rect l="0" t="0" r="r" b="b"/>
            <a:pathLst>
              <a:path w="140" h="285">
                <a:moveTo>
                  <a:pt x="3" y="107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2"/>
                  <a:pt x="0" y="99"/>
                  <a:pt x="1" y="96"/>
                </a:cubicBezTo>
                <a:cubicBezTo>
                  <a:pt x="2" y="92"/>
                  <a:pt x="3" y="90"/>
                  <a:pt x="5" y="90"/>
                </a:cubicBezTo>
                <a:cubicBezTo>
                  <a:pt x="5" y="88"/>
                  <a:pt x="6" y="87"/>
                  <a:pt x="9" y="87"/>
                </a:cubicBezTo>
                <a:cubicBezTo>
                  <a:pt x="11" y="87"/>
                  <a:pt x="18" y="87"/>
                  <a:pt x="31" y="87"/>
                </a:cubicBezTo>
                <a:lnTo>
                  <a:pt x="55" y="87"/>
                </a:lnTo>
                <a:lnTo>
                  <a:pt x="64" y="51"/>
                </a:lnTo>
                <a:cubicBezTo>
                  <a:pt x="64" y="48"/>
                  <a:pt x="65" y="43"/>
                  <a:pt x="67" y="38"/>
                </a:cubicBezTo>
                <a:cubicBezTo>
                  <a:pt x="68" y="33"/>
                  <a:pt x="69" y="29"/>
                  <a:pt x="70" y="26"/>
                </a:cubicBezTo>
                <a:cubicBezTo>
                  <a:pt x="71" y="24"/>
                  <a:pt x="72" y="21"/>
                  <a:pt x="72" y="18"/>
                </a:cubicBezTo>
                <a:cubicBezTo>
                  <a:pt x="73" y="14"/>
                  <a:pt x="75" y="11"/>
                  <a:pt x="76" y="10"/>
                </a:cubicBezTo>
                <a:cubicBezTo>
                  <a:pt x="78" y="8"/>
                  <a:pt x="79" y="7"/>
                  <a:pt x="81" y="5"/>
                </a:cubicBezTo>
                <a:cubicBezTo>
                  <a:pt x="82" y="2"/>
                  <a:pt x="84" y="1"/>
                  <a:pt x="87" y="1"/>
                </a:cubicBezTo>
                <a:cubicBezTo>
                  <a:pt x="89" y="0"/>
                  <a:pt x="92" y="0"/>
                  <a:pt x="95" y="0"/>
                </a:cubicBezTo>
                <a:cubicBezTo>
                  <a:pt x="100" y="0"/>
                  <a:pt x="104" y="2"/>
                  <a:pt x="106" y="5"/>
                </a:cubicBezTo>
                <a:cubicBezTo>
                  <a:pt x="108" y="8"/>
                  <a:pt x="109" y="10"/>
                  <a:pt x="109" y="13"/>
                </a:cubicBezTo>
                <a:cubicBezTo>
                  <a:pt x="109" y="15"/>
                  <a:pt x="108" y="22"/>
                  <a:pt x="105" y="34"/>
                </a:cubicBezTo>
                <a:cubicBezTo>
                  <a:pt x="102" y="46"/>
                  <a:pt x="99" y="58"/>
                  <a:pt x="96" y="69"/>
                </a:cubicBezTo>
                <a:lnTo>
                  <a:pt x="92" y="86"/>
                </a:lnTo>
                <a:cubicBezTo>
                  <a:pt x="92" y="87"/>
                  <a:pt x="99" y="87"/>
                  <a:pt x="114" y="87"/>
                </a:cubicBezTo>
                <a:lnTo>
                  <a:pt x="137" y="87"/>
                </a:lnTo>
                <a:cubicBezTo>
                  <a:pt x="139" y="89"/>
                  <a:pt x="140" y="91"/>
                  <a:pt x="140" y="92"/>
                </a:cubicBezTo>
                <a:cubicBezTo>
                  <a:pt x="140" y="98"/>
                  <a:pt x="138" y="104"/>
                  <a:pt x="134" y="107"/>
                </a:cubicBezTo>
                <a:lnTo>
                  <a:pt x="86" y="107"/>
                </a:lnTo>
                <a:lnTo>
                  <a:pt x="70" y="172"/>
                </a:lnTo>
                <a:cubicBezTo>
                  <a:pt x="59" y="220"/>
                  <a:pt x="53" y="246"/>
                  <a:pt x="53" y="249"/>
                </a:cubicBezTo>
                <a:cubicBezTo>
                  <a:pt x="53" y="262"/>
                  <a:pt x="57" y="269"/>
                  <a:pt x="65" y="269"/>
                </a:cubicBezTo>
                <a:cubicBezTo>
                  <a:pt x="75" y="269"/>
                  <a:pt x="85" y="263"/>
                  <a:pt x="95" y="253"/>
                </a:cubicBezTo>
                <a:cubicBezTo>
                  <a:pt x="105" y="243"/>
                  <a:pt x="113" y="230"/>
                  <a:pt x="119" y="215"/>
                </a:cubicBezTo>
                <a:cubicBezTo>
                  <a:pt x="120" y="213"/>
                  <a:pt x="120" y="212"/>
                  <a:pt x="121" y="212"/>
                </a:cubicBezTo>
                <a:cubicBezTo>
                  <a:pt x="122" y="212"/>
                  <a:pt x="124" y="211"/>
                  <a:pt x="128" y="211"/>
                </a:cubicBezTo>
                <a:lnTo>
                  <a:pt x="130" y="211"/>
                </a:lnTo>
                <a:cubicBezTo>
                  <a:pt x="134" y="211"/>
                  <a:pt x="136" y="212"/>
                  <a:pt x="136" y="215"/>
                </a:cubicBezTo>
                <a:cubicBezTo>
                  <a:pt x="136" y="216"/>
                  <a:pt x="136" y="217"/>
                  <a:pt x="135" y="220"/>
                </a:cubicBezTo>
                <a:cubicBezTo>
                  <a:pt x="134" y="225"/>
                  <a:pt x="131" y="230"/>
                  <a:pt x="127" y="237"/>
                </a:cubicBezTo>
                <a:cubicBezTo>
                  <a:pt x="123" y="244"/>
                  <a:pt x="118" y="251"/>
                  <a:pt x="112" y="258"/>
                </a:cubicBezTo>
                <a:cubicBezTo>
                  <a:pt x="106" y="267"/>
                  <a:pt x="98" y="273"/>
                  <a:pt x="89" y="278"/>
                </a:cubicBezTo>
                <a:cubicBezTo>
                  <a:pt x="80" y="283"/>
                  <a:pt x="71" y="285"/>
                  <a:pt x="62" y="285"/>
                </a:cubicBezTo>
                <a:cubicBezTo>
                  <a:pt x="53" y="285"/>
                  <a:pt x="44" y="283"/>
                  <a:pt x="36" y="279"/>
                </a:cubicBezTo>
                <a:cubicBezTo>
                  <a:pt x="28" y="274"/>
                  <a:pt x="22" y="267"/>
                  <a:pt x="19" y="254"/>
                </a:cubicBezTo>
                <a:cubicBezTo>
                  <a:pt x="18" y="252"/>
                  <a:pt x="18" y="248"/>
                  <a:pt x="18" y="242"/>
                </a:cubicBezTo>
                <a:lnTo>
                  <a:pt x="18" y="234"/>
                </a:lnTo>
                <a:lnTo>
                  <a:pt x="34" y="172"/>
                </a:lnTo>
                <a:cubicBezTo>
                  <a:pt x="44" y="130"/>
                  <a:pt x="49" y="109"/>
                  <a:pt x="50" y="108"/>
                </a:cubicBezTo>
                <a:cubicBezTo>
                  <a:pt x="50" y="108"/>
                  <a:pt x="42" y="107"/>
                  <a:pt x="27" y="107"/>
                </a:cubicBezTo>
                <a:lnTo>
                  <a:pt x="3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0" name=""/>
          <p:cNvSpPr txBox="1"/>
          <p:nvPr/>
        </p:nvSpPr>
        <p:spPr>
          <a:xfrm>
            <a:off x="747720" y="2399400"/>
            <a:ext cx="3676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Основная формула (аддитивная модель)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1" name=""/>
          <p:cNvSpPr/>
          <p:nvPr/>
        </p:nvSpPr>
        <p:spPr>
          <a:xfrm>
            <a:off x="5280840" y="324792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3"/>
                </a:moveTo>
                <a:cubicBezTo>
                  <a:pt x="2" y="150"/>
                  <a:pt x="0" y="148"/>
                  <a:pt x="0" y="147"/>
                </a:cubicBezTo>
                <a:cubicBezTo>
                  <a:pt x="0" y="145"/>
                  <a:pt x="1" y="142"/>
                  <a:pt x="2" y="137"/>
                </a:cubicBezTo>
                <a:cubicBezTo>
                  <a:pt x="4" y="132"/>
                  <a:pt x="5" y="129"/>
                  <a:pt x="5" y="128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5" y="124"/>
                  <a:pt x="43" y="124"/>
                </a:cubicBezTo>
                <a:lnTo>
                  <a:pt x="77" y="124"/>
                </a:lnTo>
                <a:lnTo>
                  <a:pt x="89" y="73"/>
                </a:lnTo>
                <a:cubicBezTo>
                  <a:pt x="90" y="69"/>
                  <a:pt x="92" y="63"/>
                  <a:pt x="93" y="55"/>
                </a:cubicBezTo>
                <a:cubicBezTo>
                  <a:pt x="95" y="48"/>
                  <a:pt x="97" y="42"/>
                  <a:pt x="98" y="39"/>
                </a:cubicBezTo>
                <a:cubicBezTo>
                  <a:pt x="99" y="35"/>
                  <a:pt x="100" y="31"/>
                  <a:pt x="102" y="26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10"/>
                  <a:pt x="113" y="7"/>
                </a:cubicBezTo>
                <a:cubicBezTo>
                  <a:pt x="115" y="4"/>
                  <a:pt x="118" y="2"/>
                  <a:pt x="122" y="1"/>
                </a:cubicBezTo>
                <a:cubicBezTo>
                  <a:pt x="126" y="0"/>
                  <a:pt x="129" y="0"/>
                  <a:pt x="134" y="0"/>
                </a:cubicBezTo>
                <a:cubicBezTo>
                  <a:pt x="142" y="0"/>
                  <a:pt x="147" y="3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3" y="33"/>
                  <a:pt x="149" y="49"/>
                </a:cubicBezTo>
                <a:cubicBezTo>
                  <a:pt x="145" y="66"/>
                  <a:pt x="141" y="83"/>
                  <a:pt x="136" y="99"/>
                </a:cubicBezTo>
                <a:lnTo>
                  <a:pt x="130" y="123"/>
                </a:lnTo>
                <a:cubicBezTo>
                  <a:pt x="130" y="124"/>
                  <a:pt x="140" y="124"/>
                  <a:pt x="161" y="124"/>
                </a:cubicBezTo>
                <a:lnTo>
                  <a:pt x="194" y="124"/>
                </a:lnTo>
                <a:cubicBezTo>
                  <a:pt x="197" y="127"/>
                  <a:pt x="198" y="129"/>
                  <a:pt x="198" y="131"/>
                </a:cubicBezTo>
                <a:cubicBezTo>
                  <a:pt x="198" y="140"/>
                  <a:pt x="195" y="148"/>
                  <a:pt x="190" y="153"/>
                </a:cubicBezTo>
                <a:lnTo>
                  <a:pt x="121" y="153"/>
                </a:lnTo>
                <a:lnTo>
                  <a:pt x="98" y="245"/>
                </a:lnTo>
                <a:cubicBezTo>
                  <a:pt x="82" y="312"/>
                  <a:pt x="74" y="348"/>
                  <a:pt x="74" y="354"/>
                </a:cubicBezTo>
                <a:cubicBezTo>
                  <a:pt x="74" y="371"/>
                  <a:pt x="79" y="380"/>
                  <a:pt x="91" y="380"/>
                </a:cubicBezTo>
                <a:cubicBezTo>
                  <a:pt x="106" y="380"/>
                  <a:pt x="120" y="373"/>
                  <a:pt x="135" y="359"/>
                </a:cubicBezTo>
                <a:cubicBezTo>
                  <a:pt x="149" y="344"/>
                  <a:pt x="160" y="327"/>
                  <a:pt x="168" y="305"/>
                </a:cubicBezTo>
                <a:cubicBezTo>
                  <a:pt x="169" y="303"/>
                  <a:pt x="170" y="301"/>
                  <a:pt x="171" y="301"/>
                </a:cubicBezTo>
                <a:cubicBezTo>
                  <a:pt x="173" y="301"/>
                  <a:pt x="176" y="300"/>
                  <a:pt x="181" y="300"/>
                </a:cubicBezTo>
                <a:lnTo>
                  <a:pt x="183" y="300"/>
                </a:lnTo>
                <a:cubicBezTo>
                  <a:pt x="190" y="300"/>
                  <a:pt x="193" y="301"/>
                  <a:pt x="193" y="305"/>
                </a:cubicBezTo>
                <a:cubicBezTo>
                  <a:pt x="193" y="306"/>
                  <a:pt x="192" y="309"/>
                  <a:pt x="191" y="312"/>
                </a:cubicBezTo>
                <a:cubicBezTo>
                  <a:pt x="189" y="319"/>
                  <a:pt x="185" y="327"/>
                  <a:pt x="180" y="336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9" y="377"/>
                  <a:pt x="139" y="386"/>
                  <a:pt x="125" y="393"/>
                </a:cubicBezTo>
                <a:cubicBezTo>
                  <a:pt x="112" y="400"/>
                  <a:pt x="99" y="403"/>
                  <a:pt x="86" y="403"/>
                </a:cubicBezTo>
                <a:cubicBezTo>
                  <a:pt x="74" y="403"/>
                  <a:pt x="62" y="400"/>
                  <a:pt x="50" y="394"/>
                </a:cubicBezTo>
                <a:cubicBezTo>
                  <a:pt x="39" y="388"/>
                  <a:pt x="31" y="377"/>
                  <a:pt x="26" y="361"/>
                </a:cubicBezTo>
                <a:cubicBezTo>
                  <a:pt x="25" y="358"/>
                  <a:pt x="24" y="352"/>
                  <a:pt x="24" y="344"/>
                </a:cubicBezTo>
                <a:lnTo>
                  <a:pt x="24" y="333"/>
                </a:lnTo>
                <a:lnTo>
                  <a:pt x="47" y="244"/>
                </a:lnTo>
                <a:cubicBezTo>
                  <a:pt x="61" y="185"/>
                  <a:pt x="69" y="155"/>
                  <a:pt x="69" y="154"/>
                </a:cubicBezTo>
                <a:cubicBezTo>
                  <a:pt x="69" y="154"/>
                  <a:pt x="59" y="153"/>
                  <a:pt x="37" y="153"/>
                </a:cubicBezTo>
                <a:lnTo>
                  <a:pt x="5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2" name=""/>
          <p:cNvSpPr txBox="1"/>
          <p:nvPr/>
        </p:nvSpPr>
        <p:spPr>
          <a:xfrm>
            <a:off x="936360" y="3218400"/>
            <a:ext cx="435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прогнозируемое значение в момент времени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3" name=""/>
          <p:cNvSpPr/>
          <p:nvPr/>
        </p:nvSpPr>
        <p:spPr>
          <a:xfrm>
            <a:off x="757080" y="3521520"/>
            <a:ext cx="155880" cy="154440"/>
          </a:xfrm>
          <a:custGeom>
            <a:avLst/>
            <a:gdLst/>
            <a:ahLst/>
            <a:rect l="0" t="0" r="r" b="b"/>
            <a:pathLst>
              <a:path w="433" h="429">
                <a:moveTo>
                  <a:pt x="12" y="152"/>
                </a:moveTo>
                <a:cubicBezTo>
                  <a:pt x="4" y="152"/>
                  <a:pt x="0" y="150"/>
                  <a:pt x="0" y="147"/>
                </a:cubicBezTo>
                <a:cubicBezTo>
                  <a:pt x="0" y="145"/>
                  <a:pt x="4" y="133"/>
                  <a:pt x="10" y="112"/>
                </a:cubicBezTo>
                <a:cubicBezTo>
                  <a:pt x="17" y="90"/>
                  <a:pt x="24" y="69"/>
                  <a:pt x="32" y="48"/>
                </a:cubicBezTo>
                <a:lnTo>
                  <a:pt x="43" y="17"/>
                </a:lnTo>
                <a:cubicBezTo>
                  <a:pt x="45" y="9"/>
                  <a:pt x="47" y="4"/>
                  <a:pt x="51" y="0"/>
                </a:cubicBezTo>
                <a:lnTo>
                  <a:pt x="348" y="0"/>
                </a:lnTo>
                <a:lnTo>
                  <a:pt x="404" y="0"/>
                </a:lnTo>
                <a:cubicBezTo>
                  <a:pt x="418" y="0"/>
                  <a:pt x="426" y="1"/>
                  <a:pt x="429" y="1"/>
                </a:cubicBezTo>
                <a:cubicBezTo>
                  <a:pt x="431" y="1"/>
                  <a:pt x="433" y="3"/>
                  <a:pt x="433" y="7"/>
                </a:cubicBezTo>
                <a:cubicBezTo>
                  <a:pt x="433" y="9"/>
                  <a:pt x="429" y="33"/>
                  <a:pt x="422" y="79"/>
                </a:cubicBezTo>
                <a:cubicBezTo>
                  <a:pt x="415" y="124"/>
                  <a:pt x="411" y="147"/>
                  <a:pt x="410" y="148"/>
                </a:cubicBezTo>
                <a:cubicBezTo>
                  <a:pt x="410" y="151"/>
                  <a:pt x="406" y="152"/>
                  <a:pt x="398" y="152"/>
                </a:cubicBezTo>
                <a:cubicBezTo>
                  <a:pt x="394" y="152"/>
                  <a:pt x="392" y="152"/>
                  <a:pt x="391" y="152"/>
                </a:cubicBezTo>
                <a:cubicBezTo>
                  <a:pt x="389" y="152"/>
                  <a:pt x="388" y="151"/>
                  <a:pt x="387" y="149"/>
                </a:cubicBezTo>
                <a:lnTo>
                  <a:pt x="386" y="147"/>
                </a:lnTo>
                <a:cubicBezTo>
                  <a:pt x="386" y="144"/>
                  <a:pt x="387" y="135"/>
                  <a:pt x="389" y="119"/>
                </a:cubicBezTo>
                <a:cubicBezTo>
                  <a:pt x="392" y="102"/>
                  <a:pt x="393" y="89"/>
                  <a:pt x="393" y="80"/>
                </a:cubicBezTo>
                <a:cubicBezTo>
                  <a:pt x="393" y="65"/>
                  <a:pt x="390" y="54"/>
                  <a:pt x="385" y="46"/>
                </a:cubicBezTo>
                <a:cubicBezTo>
                  <a:pt x="379" y="39"/>
                  <a:pt x="368" y="34"/>
                  <a:pt x="350" y="31"/>
                </a:cubicBezTo>
                <a:cubicBezTo>
                  <a:pt x="348" y="30"/>
                  <a:pt x="336" y="30"/>
                  <a:pt x="313" y="29"/>
                </a:cubicBezTo>
                <a:cubicBezTo>
                  <a:pt x="294" y="29"/>
                  <a:pt x="282" y="30"/>
                  <a:pt x="277" y="30"/>
                </a:cubicBezTo>
                <a:cubicBezTo>
                  <a:pt x="272" y="30"/>
                  <a:pt x="267" y="32"/>
                  <a:pt x="264" y="35"/>
                </a:cubicBezTo>
                <a:cubicBezTo>
                  <a:pt x="264" y="35"/>
                  <a:pt x="249" y="94"/>
                  <a:pt x="220" y="211"/>
                </a:cubicBezTo>
                <a:cubicBezTo>
                  <a:pt x="190" y="330"/>
                  <a:pt x="175" y="389"/>
                  <a:pt x="175" y="391"/>
                </a:cubicBezTo>
                <a:cubicBezTo>
                  <a:pt x="175" y="396"/>
                  <a:pt x="194" y="399"/>
                  <a:pt x="231" y="400"/>
                </a:cubicBezTo>
                <a:cubicBezTo>
                  <a:pt x="244" y="400"/>
                  <a:pt x="253" y="400"/>
                  <a:pt x="257" y="401"/>
                </a:cubicBezTo>
                <a:cubicBezTo>
                  <a:pt x="261" y="401"/>
                  <a:pt x="263" y="403"/>
                  <a:pt x="263" y="406"/>
                </a:cubicBezTo>
                <a:cubicBezTo>
                  <a:pt x="263" y="409"/>
                  <a:pt x="262" y="412"/>
                  <a:pt x="261" y="415"/>
                </a:cubicBezTo>
                <a:cubicBezTo>
                  <a:pt x="259" y="423"/>
                  <a:pt x="257" y="427"/>
                  <a:pt x="255" y="429"/>
                </a:cubicBezTo>
                <a:lnTo>
                  <a:pt x="254" y="429"/>
                </a:lnTo>
                <a:cubicBezTo>
                  <a:pt x="252" y="429"/>
                  <a:pt x="251" y="429"/>
                  <a:pt x="249" y="429"/>
                </a:cubicBezTo>
                <a:cubicBezTo>
                  <a:pt x="247" y="429"/>
                  <a:pt x="236" y="429"/>
                  <a:pt x="216" y="429"/>
                </a:cubicBezTo>
                <a:cubicBezTo>
                  <a:pt x="197" y="428"/>
                  <a:pt x="168" y="428"/>
                  <a:pt x="131" y="428"/>
                </a:cubicBezTo>
                <a:cubicBezTo>
                  <a:pt x="77" y="428"/>
                  <a:pt x="42" y="428"/>
                  <a:pt x="27" y="429"/>
                </a:cubicBezTo>
                <a:lnTo>
                  <a:pt x="18" y="429"/>
                </a:lnTo>
                <a:cubicBezTo>
                  <a:pt x="15" y="427"/>
                  <a:pt x="14" y="425"/>
                  <a:pt x="14" y="424"/>
                </a:cubicBezTo>
                <a:cubicBezTo>
                  <a:pt x="14" y="422"/>
                  <a:pt x="15" y="419"/>
                  <a:pt x="15" y="412"/>
                </a:cubicBezTo>
                <a:cubicBezTo>
                  <a:pt x="17" y="407"/>
                  <a:pt x="19" y="403"/>
                  <a:pt x="22" y="400"/>
                </a:cubicBezTo>
                <a:lnTo>
                  <a:pt x="39" y="400"/>
                </a:lnTo>
                <a:lnTo>
                  <a:pt x="46" y="400"/>
                </a:lnTo>
                <a:cubicBezTo>
                  <a:pt x="80" y="400"/>
                  <a:pt x="100" y="398"/>
                  <a:pt x="106" y="394"/>
                </a:cubicBezTo>
                <a:cubicBezTo>
                  <a:pt x="107" y="394"/>
                  <a:pt x="107" y="394"/>
                  <a:pt x="108" y="394"/>
                </a:cubicBezTo>
                <a:cubicBezTo>
                  <a:pt x="110" y="393"/>
                  <a:pt x="112" y="388"/>
                  <a:pt x="114" y="381"/>
                </a:cubicBezTo>
                <a:cubicBezTo>
                  <a:pt x="116" y="374"/>
                  <a:pt x="125" y="341"/>
                  <a:pt x="139" y="282"/>
                </a:cubicBezTo>
                <a:cubicBezTo>
                  <a:pt x="146" y="252"/>
                  <a:pt x="152" y="229"/>
                  <a:pt x="157" y="211"/>
                </a:cubicBezTo>
                <a:cubicBezTo>
                  <a:pt x="186" y="95"/>
                  <a:pt x="201" y="36"/>
                  <a:pt x="201" y="33"/>
                </a:cubicBezTo>
                <a:cubicBezTo>
                  <a:pt x="201" y="31"/>
                  <a:pt x="195" y="30"/>
                  <a:pt x="183" y="30"/>
                </a:cubicBezTo>
                <a:lnTo>
                  <a:pt x="163" y="30"/>
                </a:lnTo>
                <a:cubicBezTo>
                  <a:pt x="135" y="30"/>
                  <a:pt x="117" y="31"/>
                  <a:pt x="108" y="34"/>
                </a:cubicBezTo>
                <a:cubicBezTo>
                  <a:pt x="89" y="38"/>
                  <a:pt x="74" y="47"/>
                  <a:pt x="63" y="60"/>
                </a:cubicBezTo>
                <a:cubicBezTo>
                  <a:pt x="53" y="73"/>
                  <a:pt x="41" y="97"/>
                  <a:pt x="29" y="133"/>
                </a:cubicBezTo>
                <a:cubicBezTo>
                  <a:pt x="26" y="142"/>
                  <a:pt x="24" y="148"/>
                  <a:pt x="23" y="149"/>
                </a:cubicBezTo>
                <a:cubicBezTo>
                  <a:pt x="22" y="151"/>
                  <a:pt x="19" y="152"/>
                  <a:pt x="14" y="152"/>
                </a:cubicBezTo>
                <a:lnTo>
                  <a:pt x="12" y="152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4" name=""/>
          <p:cNvSpPr/>
          <p:nvPr/>
        </p:nvSpPr>
        <p:spPr>
          <a:xfrm>
            <a:off x="933840" y="3504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7"/>
                </a:moveTo>
                <a:cubicBezTo>
                  <a:pt x="0" y="288"/>
                  <a:pt x="2" y="261"/>
                  <a:pt x="7" y="234"/>
                </a:cubicBezTo>
                <a:cubicBezTo>
                  <a:pt x="11" y="208"/>
                  <a:pt x="16" y="186"/>
                  <a:pt x="21" y="167"/>
                </a:cubicBezTo>
                <a:cubicBezTo>
                  <a:pt x="27" y="148"/>
                  <a:pt x="34" y="129"/>
                  <a:pt x="45" y="111"/>
                </a:cubicBezTo>
                <a:cubicBezTo>
                  <a:pt x="56" y="93"/>
                  <a:pt x="64" y="79"/>
                  <a:pt x="70" y="69"/>
                </a:cubicBezTo>
                <a:cubicBezTo>
                  <a:pt x="76" y="58"/>
                  <a:pt x="84" y="47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4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2"/>
                  <a:pt x="142" y="19"/>
                </a:cubicBezTo>
                <a:cubicBezTo>
                  <a:pt x="135" y="27"/>
                  <a:pt x="126" y="38"/>
                  <a:pt x="116" y="53"/>
                </a:cubicBezTo>
                <a:cubicBezTo>
                  <a:pt x="106" y="68"/>
                  <a:pt x="95" y="87"/>
                  <a:pt x="85" y="108"/>
                </a:cubicBezTo>
                <a:cubicBezTo>
                  <a:pt x="74" y="129"/>
                  <a:pt x="65" y="159"/>
                  <a:pt x="58" y="195"/>
                </a:cubicBezTo>
                <a:cubicBezTo>
                  <a:pt x="51" y="232"/>
                  <a:pt x="46" y="273"/>
                  <a:pt x="46" y="317"/>
                </a:cubicBezTo>
                <a:cubicBezTo>
                  <a:pt x="46" y="362"/>
                  <a:pt x="51" y="402"/>
                  <a:pt x="58" y="439"/>
                </a:cubicBezTo>
                <a:cubicBezTo>
                  <a:pt x="65" y="475"/>
                  <a:pt x="74" y="504"/>
                  <a:pt x="84" y="526"/>
                </a:cubicBezTo>
                <a:cubicBezTo>
                  <a:pt x="94" y="549"/>
                  <a:pt x="105" y="567"/>
                  <a:pt x="115" y="581"/>
                </a:cubicBezTo>
                <a:cubicBezTo>
                  <a:pt x="126" y="595"/>
                  <a:pt x="135" y="606"/>
                  <a:pt x="142" y="614"/>
                </a:cubicBezTo>
                <a:cubicBezTo>
                  <a:pt x="149" y="623"/>
                  <a:pt x="152" y="627"/>
                  <a:pt x="152" y="628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6" y="582"/>
                  <a:pt x="46" y="538"/>
                  <a:pt x="28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5" name=""/>
          <p:cNvSpPr/>
          <p:nvPr/>
        </p:nvSpPr>
        <p:spPr>
          <a:xfrm>
            <a:off x="1005480" y="3533400"/>
            <a:ext cx="70920" cy="145080"/>
          </a:xfrm>
          <a:custGeom>
            <a:avLst/>
            <a:gdLst/>
            <a:ahLst/>
            <a:rect l="0" t="0" r="r" b="b"/>
            <a:pathLst>
              <a:path w="197" h="403">
                <a:moveTo>
                  <a:pt x="4" y="153"/>
                </a:moveTo>
                <a:cubicBezTo>
                  <a:pt x="1" y="150"/>
                  <a:pt x="0" y="148"/>
                  <a:pt x="0" y="147"/>
                </a:cubicBezTo>
                <a:cubicBezTo>
                  <a:pt x="0" y="145"/>
                  <a:pt x="0" y="142"/>
                  <a:pt x="2" y="136"/>
                </a:cubicBezTo>
                <a:cubicBezTo>
                  <a:pt x="3" y="131"/>
                  <a:pt x="4" y="128"/>
                  <a:pt x="5" y="128"/>
                </a:cubicBezTo>
                <a:cubicBezTo>
                  <a:pt x="6" y="125"/>
                  <a:pt x="8" y="124"/>
                  <a:pt x="11" y="124"/>
                </a:cubicBezTo>
                <a:cubicBezTo>
                  <a:pt x="14" y="124"/>
                  <a:pt x="24" y="124"/>
                  <a:pt x="43" y="124"/>
                </a:cubicBezTo>
                <a:lnTo>
                  <a:pt x="77" y="124"/>
                </a:lnTo>
                <a:lnTo>
                  <a:pt x="89" y="73"/>
                </a:lnTo>
                <a:cubicBezTo>
                  <a:pt x="91" y="69"/>
                  <a:pt x="92" y="62"/>
                  <a:pt x="94" y="55"/>
                </a:cubicBezTo>
                <a:cubicBezTo>
                  <a:pt x="95" y="47"/>
                  <a:pt x="97" y="42"/>
                  <a:pt x="98" y="38"/>
                </a:cubicBezTo>
                <a:cubicBezTo>
                  <a:pt x="99" y="35"/>
                  <a:pt x="101" y="30"/>
                  <a:pt x="102" y="25"/>
                </a:cubicBezTo>
                <a:cubicBezTo>
                  <a:pt x="103" y="20"/>
                  <a:pt x="105" y="16"/>
                  <a:pt x="107" y="14"/>
                </a:cubicBezTo>
                <a:cubicBezTo>
                  <a:pt x="109" y="12"/>
                  <a:pt x="111" y="9"/>
                  <a:pt x="113" y="7"/>
                </a:cubicBezTo>
                <a:cubicBezTo>
                  <a:pt x="115" y="4"/>
                  <a:pt x="118" y="2"/>
                  <a:pt x="122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1" y="0"/>
                  <a:pt x="146" y="2"/>
                  <a:pt x="149" y="7"/>
                </a:cubicBezTo>
                <a:cubicBezTo>
                  <a:pt x="152" y="11"/>
                  <a:pt x="154" y="15"/>
                  <a:pt x="154" y="19"/>
                </a:cubicBezTo>
                <a:cubicBezTo>
                  <a:pt x="154" y="21"/>
                  <a:pt x="152" y="31"/>
                  <a:pt x="148" y="49"/>
                </a:cubicBezTo>
                <a:cubicBezTo>
                  <a:pt x="144" y="66"/>
                  <a:pt x="140" y="83"/>
                  <a:pt x="135" y="99"/>
                </a:cubicBezTo>
                <a:lnTo>
                  <a:pt x="129" y="123"/>
                </a:lnTo>
                <a:cubicBezTo>
                  <a:pt x="129" y="123"/>
                  <a:pt x="140" y="124"/>
                  <a:pt x="161" y="124"/>
                </a:cubicBezTo>
                <a:lnTo>
                  <a:pt x="193" y="124"/>
                </a:lnTo>
                <a:cubicBezTo>
                  <a:pt x="196" y="127"/>
                  <a:pt x="197" y="129"/>
                  <a:pt x="197" y="131"/>
                </a:cubicBezTo>
                <a:cubicBezTo>
                  <a:pt x="197" y="140"/>
                  <a:pt x="195" y="147"/>
                  <a:pt x="189" y="153"/>
                </a:cubicBezTo>
                <a:lnTo>
                  <a:pt x="122" y="153"/>
                </a:lnTo>
                <a:lnTo>
                  <a:pt x="99" y="245"/>
                </a:lnTo>
                <a:cubicBezTo>
                  <a:pt x="82" y="312"/>
                  <a:pt x="74" y="348"/>
                  <a:pt x="74" y="353"/>
                </a:cubicBezTo>
                <a:cubicBezTo>
                  <a:pt x="74" y="371"/>
                  <a:pt x="80" y="380"/>
                  <a:pt x="91" y="380"/>
                </a:cubicBezTo>
                <a:cubicBezTo>
                  <a:pt x="106" y="380"/>
                  <a:pt x="120" y="373"/>
                  <a:pt x="134" y="358"/>
                </a:cubicBezTo>
                <a:cubicBezTo>
                  <a:pt x="148" y="344"/>
                  <a:pt x="159" y="326"/>
                  <a:pt x="168" y="305"/>
                </a:cubicBezTo>
                <a:cubicBezTo>
                  <a:pt x="169" y="303"/>
                  <a:pt x="170" y="301"/>
                  <a:pt x="171" y="301"/>
                </a:cubicBezTo>
                <a:cubicBezTo>
                  <a:pt x="172" y="300"/>
                  <a:pt x="175" y="300"/>
                  <a:pt x="180" y="300"/>
                </a:cubicBezTo>
                <a:lnTo>
                  <a:pt x="183" y="300"/>
                </a:lnTo>
                <a:cubicBezTo>
                  <a:pt x="189" y="300"/>
                  <a:pt x="192" y="301"/>
                  <a:pt x="192" y="305"/>
                </a:cubicBezTo>
                <a:cubicBezTo>
                  <a:pt x="192" y="306"/>
                  <a:pt x="192" y="308"/>
                  <a:pt x="190" y="312"/>
                </a:cubicBezTo>
                <a:cubicBezTo>
                  <a:pt x="188" y="319"/>
                  <a:pt x="185" y="327"/>
                  <a:pt x="179" y="336"/>
                </a:cubicBezTo>
                <a:cubicBezTo>
                  <a:pt x="174" y="345"/>
                  <a:pt x="166" y="355"/>
                  <a:pt x="158" y="366"/>
                </a:cubicBezTo>
                <a:cubicBezTo>
                  <a:pt x="149" y="376"/>
                  <a:pt x="138" y="385"/>
                  <a:pt x="125" y="392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4" y="403"/>
                  <a:pt x="62" y="400"/>
                  <a:pt x="51" y="394"/>
                </a:cubicBezTo>
                <a:cubicBezTo>
                  <a:pt x="38" y="387"/>
                  <a:pt x="30" y="376"/>
                  <a:pt x="25" y="361"/>
                </a:cubicBezTo>
                <a:cubicBezTo>
                  <a:pt x="24" y="357"/>
                  <a:pt x="24" y="352"/>
                  <a:pt x="24" y="344"/>
                </a:cubicBezTo>
                <a:lnTo>
                  <a:pt x="24" y="332"/>
                </a:lnTo>
                <a:lnTo>
                  <a:pt x="46" y="244"/>
                </a:lnTo>
                <a:cubicBezTo>
                  <a:pt x="62" y="184"/>
                  <a:pt x="69" y="155"/>
                  <a:pt x="70" y="154"/>
                </a:cubicBezTo>
                <a:cubicBezTo>
                  <a:pt x="70" y="153"/>
                  <a:pt x="59" y="153"/>
                  <a:pt x="36" y="153"/>
                </a:cubicBezTo>
                <a:lnTo>
                  <a:pt x="4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6" name=""/>
          <p:cNvSpPr/>
          <p:nvPr/>
        </p:nvSpPr>
        <p:spPr>
          <a:xfrm>
            <a:off x="1095840" y="350496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8" y="0"/>
                  <a:pt x="10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8" y="51"/>
                  <a:pt x="107" y="97"/>
                  <a:pt x="125" y="150"/>
                </a:cubicBezTo>
                <a:cubicBezTo>
                  <a:pt x="143" y="204"/>
                  <a:pt x="152" y="259"/>
                  <a:pt x="152" y="317"/>
                </a:cubicBezTo>
                <a:cubicBezTo>
                  <a:pt x="152" y="346"/>
                  <a:pt x="150" y="373"/>
                  <a:pt x="146" y="400"/>
                </a:cubicBezTo>
                <a:cubicBezTo>
                  <a:pt x="141" y="427"/>
                  <a:pt x="136" y="449"/>
                  <a:pt x="131" y="468"/>
                </a:cubicBezTo>
                <a:cubicBezTo>
                  <a:pt x="126" y="486"/>
                  <a:pt x="118" y="505"/>
                  <a:pt x="108" y="523"/>
                </a:cubicBezTo>
                <a:cubicBezTo>
                  <a:pt x="97" y="542"/>
                  <a:pt x="89" y="556"/>
                  <a:pt x="84" y="566"/>
                </a:cubicBezTo>
                <a:cubicBezTo>
                  <a:pt x="78" y="575"/>
                  <a:pt x="69" y="586"/>
                  <a:pt x="58" y="598"/>
                </a:cubicBezTo>
                <a:cubicBezTo>
                  <a:pt x="45" y="610"/>
                  <a:pt x="39" y="617"/>
                  <a:pt x="36" y="619"/>
                </a:cubicBezTo>
                <a:cubicBezTo>
                  <a:pt x="34" y="621"/>
                  <a:pt x="29" y="625"/>
                  <a:pt x="22" y="631"/>
                </a:cubicBezTo>
                <a:cubicBezTo>
                  <a:pt x="21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4" y="633"/>
                  <a:pt x="3" y="633"/>
                  <a:pt x="2" y="631"/>
                </a:cubicBezTo>
                <a:cubicBezTo>
                  <a:pt x="1" y="630"/>
                  <a:pt x="0" y="628"/>
                  <a:pt x="0" y="626"/>
                </a:cubicBezTo>
                <a:cubicBezTo>
                  <a:pt x="0" y="625"/>
                  <a:pt x="3" y="623"/>
                  <a:pt x="7" y="617"/>
                </a:cubicBezTo>
                <a:cubicBezTo>
                  <a:pt x="73" y="550"/>
                  <a:pt x="106" y="450"/>
                  <a:pt x="106" y="317"/>
                </a:cubicBezTo>
                <a:cubicBezTo>
                  <a:pt x="106" y="185"/>
                  <a:pt x="73" y="85"/>
                  <a:pt x="7" y="16"/>
                </a:cubicBezTo>
                <a:cubicBezTo>
                  <a:pt x="3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7" name=""/>
          <p:cNvSpPr txBox="1"/>
          <p:nvPr/>
        </p:nvSpPr>
        <p:spPr>
          <a:xfrm>
            <a:off x="5358600" y="32184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8" name=""/>
          <p:cNvSpPr/>
          <p:nvPr/>
        </p:nvSpPr>
        <p:spPr>
          <a:xfrm>
            <a:off x="764280" y="3800880"/>
            <a:ext cx="135360" cy="165960"/>
          </a:xfrm>
          <a:custGeom>
            <a:avLst/>
            <a:gdLst/>
            <a:ahLst/>
            <a:rect l="0" t="0" r="r" b="b"/>
            <a:pathLst>
              <a:path w="376" h="461">
                <a:moveTo>
                  <a:pt x="162" y="432"/>
                </a:moveTo>
                <a:cubicBezTo>
                  <a:pt x="187" y="432"/>
                  <a:pt x="209" y="421"/>
                  <a:pt x="230" y="399"/>
                </a:cubicBezTo>
                <a:cubicBezTo>
                  <a:pt x="251" y="377"/>
                  <a:pt x="261" y="352"/>
                  <a:pt x="262" y="322"/>
                </a:cubicBezTo>
                <a:cubicBezTo>
                  <a:pt x="262" y="296"/>
                  <a:pt x="251" y="278"/>
                  <a:pt x="229" y="267"/>
                </a:cubicBezTo>
                <a:cubicBezTo>
                  <a:pt x="184" y="256"/>
                  <a:pt x="155" y="248"/>
                  <a:pt x="143" y="244"/>
                </a:cubicBezTo>
                <a:cubicBezTo>
                  <a:pt x="130" y="240"/>
                  <a:pt x="121" y="236"/>
                  <a:pt x="116" y="231"/>
                </a:cubicBezTo>
                <a:cubicBezTo>
                  <a:pt x="91" y="213"/>
                  <a:pt x="78" y="187"/>
                  <a:pt x="78" y="154"/>
                </a:cubicBezTo>
                <a:cubicBezTo>
                  <a:pt x="78" y="128"/>
                  <a:pt x="85" y="105"/>
                  <a:pt x="98" y="84"/>
                </a:cubicBezTo>
                <a:cubicBezTo>
                  <a:pt x="112" y="63"/>
                  <a:pt x="126" y="47"/>
                  <a:pt x="140" y="36"/>
                </a:cubicBezTo>
                <a:cubicBezTo>
                  <a:pt x="152" y="26"/>
                  <a:pt x="167" y="17"/>
                  <a:pt x="184" y="11"/>
                </a:cubicBezTo>
                <a:cubicBezTo>
                  <a:pt x="201" y="5"/>
                  <a:pt x="215" y="1"/>
                  <a:pt x="224" y="1"/>
                </a:cubicBezTo>
                <a:lnTo>
                  <a:pt x="231" y="1"/>
                </a:lnTo>
                <a:lnTo>
                  <a:pt x="236" y="1"/>
                </a:lnTo>
                <a:cubicBezTo>
                  <a:pt x="276" y="1"/>
                  <a:pt x="305" y="14"/>
                  <a:pt x="324" y="41"/>
                </a:cubicBezTo>
                <a:cubicBezTo>
                  <a:pt x="325" y="41"/>
                  <a:pt x="328" y="39"/>
                  <a:pt x="333" y="33"/>
                </a:cubicBezTo>
                <a:cubicBezTo>
                  <a:pt x="338" y="28"/>
                  <a:pt x="343" y="22"/>
                  <a:pt x="349" y="15"/>
                </a:cubicBezTo>
                <a:cubicBezTo>
                  <a:pt x="355" y="8"/>
                  <a:pt x="359" y="4"/>
                  <a:pt x="362" y="1"/>
                </a:cubicBezTo>
                <a:cubicBezTo>
                  <a:pt x="362" y="1"/>
                  <a:pt x="363" y="1"/>
                  <a:pt x="364" y="1"/>
                </a:cubicBezTo>
                <a:cubicBezTo>
                  <a:pt x="366" y="1"/>
                  <a:pt x="367" y="1"/>
                  <a:pt x="367" y="0"/>
                </a:cubicBezTo>
                <a:cubicBezTo>
                  <a:pt x="373" y="0"/>
                  <a:pt x="376" y="2"/>
                  <a:pt x="376" y="5"/>
                </a:cubicBezTo>
                <a:cubicBezTo>
                  <a:pt x="376" y="8"/>
                  <a:pt x="370" y="33"/>
                  <a:pt x="358" y="81"/>
                </a:cubicBezTo>
                <a:cubicBezTo>
                  <a:pt x="346" y="129"/>
                  <a:pt x="339" y="154"/>
                  <a:pt x="338" y="156"/>
                </a:cubicBezTo>
                <a:cubicBezTo>
                  <a:pt x="336" y="158"/>
                  <a:pt x="333" y="158"/>
                  <a:pt x="328" y="158"/>
                </a:cubicBezTo>
                <a:cubicBezTo>
                  <a:pt x="319" y="158"/>
                  <a:pt x="315" y="156"/>
                  <a:pt x="315" y="152"/>
                </a:cubicBezTo>
                <a:cubicBezTo>
                  <a:pt x="315" y="150"/>
                  <a:pt x="315" y="147"/>
                  <a:pt x="316" y="146"/>
                </a:cubicBezTo>
                <a:cubicBezTo>
                  <a:pt x="316" y="144"/>
                  <a:pt x="316" y="140"/>
                  <a:pt x="316" y="134"/>
                </a:cubicBezTo>
                <a:cubicBezTo>
                  <a:pt x="317" y="127"/>
                  <a:pt x="317" y="122"/>
                  <a:pt x="318" y="117"/>
                </a:cubicBezTo>
                <a:cubicBezTo>
                  <a:pt x="318" y="103"/>
                  <a:pt x="316" y="91"/>
                  <a:pt x="312" y="80"/>
                </a:cubicBezTo>
                <a:cubicBezTo>
                  <a:pt x="307" y="69"/>
                  <a:pt x="303" y="62"/>
                  <a:pt x="299" y="57"/>
                </a:cubicBezTo>
                <a:cubicBezTo>
                  <a:pt x="296" y="52"/>
                  <a:pt x="290" y="46"/>
                  <a:pt x="284" y="41"/>
                </a:cubicBezTo>
                <a:cubicBezTo>
                  <a:pt x="268" y="32"/>
                  <a:pt x="251" y="28"/>
                  <a:pt x="232" y="28"/>
                </a:cubicBezTo>
                <a:cubicBezTo>
                  <a:pt x="208" y="28"/>
                  <a:pt x="185" y="37"/>
                  <a:pt x="165" y="57"/>
                </a:cubicBezTo>
                <a:cubicBezTo>
                  <a:pt x="144" y="76"/>
                  <a:pt x="134" y="98"/>
                  <a:pt x="133" y="124"/>
                </a:cubicBezTo>
                <a:cubicBezTo>
                  <a:pt x="133" y="136"/>
                  <a:pt x="136" y="147"/>
                  <a:pt x="143" y="156"/>
                </a:cubicBezTo>
                <a:cubicBezTo>
                  <a:pt x="149" y="166"/>
                  <a:pt x="158" y="172"/>
                  <a:pt x="169" y="176"/>
                </a:cubicBezTo>
                <a:cubicBezTo>
                  <a:pt x="170" y="177"/>
                  <a:pt x="185" y="181"/>
                  <a:pt x="213" y="188"/>
                </a:cubicBezTo>
                <a:cubicBezTo>
                  <a:pt x="241" y="195"/>
                  <a:pt x="255" y="199"/>
                  <a:pt x="255" y="199"/>
                </a:cubicBezTo>
                <a:cubicBezTo>
                  <a:pt x="270" y="204"/>
                  <a:pt x="283" y="214"/>
                  <a:pt x="297" y="231"/>
                </a:cubicBezTo>
                <a:cubicBezTo>
                  <a:pt x="311" y="246"/>
                  <a:pt x="318" y="267"/>
                  <a:pt x="318" y="294"/>
                </a:cubicBezTo>
                <a:cubicBezTo>
                  <a:pt x="318" y="305"/>
                  <a:pt x="316" y="317"/>
                  <a:pt x="313" y="329"/>
                </a:cubicBezTo>
                <a:cubicBezTo>
                  <a:pt x="311" y="339"/>
                  <a:pt x="306" y="349"/>
                  <a:pt x="301" y="360"/>
                </a:cubicBezTo>
                <a:cubicBezTo>
                  <a:pt x="295" y="372"/>
                  <a:pt x="288" y="384"/>
                  <a:pt x="278" y="398"/>
                </a:cubicBezTo>
                <a:cubicBezTo>
                  <a:pt x="268" y="411"/>
                  <a:pt x="254" y="424"/>
                  <a:pt x="236" y="436"/>
                </a:cubicBezTo>
                <a:cubicBezTo>
                  <a:pt x="218" y="447"/>
                  <a:pt x="198" y="455"/>
                  <a:pt x="177" y="460"/>
                </a:cubicBezTo>
                <a:cubicBezTo>
                  <a:pt x="172" y="460"/>
                  <a:pt x="165" y="461"/>
                  <a:pt x="155" y="461"/>
                </a:cubicBezTo>
                <a:cubicBezTo>
                  <a:pt x="114" y="461"/>
                  <a:pt x="81" y="449"/>
                  <a:pt x="58" y="426"/>
                </a:cubicBezTo>
                <a:lnTo>
                  <a:pt x="52" y="419"/>
                </a:lnTo>
                <a:lnTo>
                  <a:pt x="34" y="439"/>
                </a:lnTo>
                <a:cubicBezTo>
                  <a:pt x="24" y="450"/>
                  <a:pt x="18" y="457"/>
                  <a:pt x="16" y="458"/>
                </a:cubicBezTo>
                <a:cubicBezTo>
                  <a:pt x="14" y="460"/>
                  <a:pt x="11" y="461"/>
                  <a:pt x="8" y="461"/>
                </a:cubicBezTo>
                <a:cubicBezTo>
                  <a:pt x="3" y="461"/>
                  <a:pt x="0" y="459"/>
                  <a:pt x="0" y="456"/>
                </a:cubicBezTo>
                <a:cubicBezTo>
                  <a:pt x="0" y="455"/>
                  <a:pt x="12" y="405"/>
                  <a:pt x="37" y="307"/>
                </a:cubicBezTo>
                <a:cubicBezTo>
                  <a:pt x="37" y="305"/>
                  <a:pt x="42" y="304"/>
                  <a:pt x="49" y="304"/>
                </a:cubicBezTo>
                <a:lnTo>
                  <a:pt x="57" y="304"/>
                </a:lnTo>
                <a:cubicBezTo>
                  <a:pt x="60" y="306"/>
                  <a:pt x="61" y="308"/>
                  <a:pt x="61" y="310"/>
                </a:cubicBezTo>
                <a:cubicBezTo>
                  <a:pt x="61" y="311"/>
                  <a:pt x="61" y="313"/>
                  <a:pt x="61" y="316"/>
                </a:cubicBezTo>
                <a:cubicBezTo>
                  <a:pt x="60" y="319"/>
                  <a:pt x="59" y="324"/>
                  <a:pt x="58" y="329"/>
                </a:cubicBezTo>
                <a:cubicBezTo>
                  <a:pt x="57" y="335"/>
                  <a:pt x="56" y="342"/>
                  <a:pt x="57" y="350"/>
                </a:cubicBezTo>
                <a:cubicBezTo>
                  <a:pt x="58" y="367"/>
                  <a:pt x="61" y="381"/>
                  <a:pt x="68" y="392"/>
                </a:cubicBezTo>
                <a:cubicBezTo>
                  <a:pt x="75" y="403"/>
                  <a:pt x="84" y="412"/>
                  <a:pt x="95" y="417"/>
                </a:cubicBezTo>
                <a:cubicBezTo>
                  <a:pt x="107" y="423"/>
                  <a:pt x="118" y="427"/>
                  <a:pt x="128" y="429"/>
                </a:cubicBezTo>
                <a:cubicBezTo>
                  <a:pt x="139" y="431"/>
                  <a:pt x="150" y="432"/>
                  <a:pt x="162" y="43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89" name=""/>
          <p:cNvSpPr/>
          <p:nvPr/>
        </p:nvSpPr>
        <p:spPr>
          <a:xfrm>
            <a:off x="920520" y="3790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5" y="184"/>
                  <a:pt x="21" y="166"/>
                </a:cubicBezTo>
                <a:cubicBezTo>
                  <a:pt x="26" y="147"/>
                  <a:pt x="34" y="128"/>
                  <a:pt x="44" y="110"/>
                </a:cubicBezTo>
                <a:cubicBezTo>
                  <a:pt x="54" y="92"/>
                  <a:pt x="62" y="78"/>
                  <a:pt x="68" y="68"/>
                </a:cubicBezTo>
                <a:cubicBezTo>
                  <a:pt x="74" y="57"/>
                  <a:pt x="83" y="46"/>
                  <a:pt x="96" y="35"/>
                </a:cubicBezTo>
                <a:cubicBezTo>
                  <a:pt x="108" y="23"/>
                  <a:pt x="115" y="16"/>
                  <a:pt x="117" y="13"/>
                </a:cubicBezTo>
                <a:cubicBezTo>
                  <a:pt x="119" y="11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6" y="38"/>
                  <a:pt x="116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3" y="128"/>
                  <a:pt x="64" y="157"/>
                  <a:pt x="57" y="194"/>
                </a:cubicBezTo>
                <a:cubicBezTo>
                  <a:pt x="50" y="231"/>
                  <a:pt x="46" y="271"/>
                  <a:pt x="46" y="316"/>
                </a:cubicBezTo>
                <a:cubicBezTo>
                  <a:pt x="46" y="361"/>
                  <a:pt x="50" y="401"/>
                  <a:pt x="57" y="437"/>
                </a:cubicBezTo>
                <a:cubicBezTo>
                  <a:pt x="64" y="474"/>
                  <a:pt x="73" y="503"/>
                  <a:pt x="83" y="525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4" y="582"/>
                  <a:pt x="45" y="537"/>
                  <a:pt x="27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0" name=""/>
          <p:cNvSpPr/>
          <p:nvPr/>
        </p:nvSpPr>
        <p:spPr>
          <a:xfrm>
            <a:off x="992160" y="3818880"/>
            <a:ext cx="70920" cy="145440"/>
          </a:xfrm>
          <a:custGeom>
            <a:avLst/>
            <a:gdLst/>
            <a:ahLst/>
            <a:rect l="0" t="0" r="r" b="b"/>
            <a:pathLst>
              <a:path w="197" h="404">
                <a:moveTo>
                  <a:pt x="4" y="154"/>
                </a:moveTo>
                <a:cubicBezTo>
                  <a:pt x="1" y="151"/>
                  <a:pt x="0" y="149"/>
                  <a:pt x="0" y="147"/>
                </a:cubicBezTo>
                <a:cubicBezTo>
                  <a:pt x="0" y="146"/>
                  <a:pt x="0" y="142"/>
                  <a:pt x="1" y="137"/>
                </a:cubicBezTo>
                <a:cubicBezTo>
                  <a:pt x="3" y="132"/>
                  <a:pt x="4" y="129"/>
                  <a:pt x="5" y="128"/>
                </a:cubicBezTo>
                <a:cubicBezTo>
                  <a:pt x="5" y="126"/>
                  <a:pt x="7" y="125"/>
                  <a:pt x="10" y="125"/>
                </a:cubicBezTo>
                <a:cubicBezTo>
                  <a:pt x="13" y="125"/>
                  <a:pt x="24" y="125"/>
                  <a:pt x="43" y="125"/>
                </a:cubicBezTo>
                <a:lnTo>
                  <a:pt x="76" y="125"/>
                </a:lnTo>
                <a:lnTo>
                  <a:pt x="89" y="74"/>
                </a:lnTo>
                <a:cubicBezTo>
                  <a:pt x="90" y="69"/>
                  <a:pt x="92" y="63"/>
                  <a:pt x="93" y="56"/>
                </a:cubicBezTo>
                <a:cubicBezTo>
                  <a:pt x="95" y="48"/>
                  <a:pt x="97" y="42"/>
                  <a:pt x="98" y="38"/>
                </a:cubicBezTo>
                <a:cubicBezTo>
                  <a:pt x="99" y="35"/>
                  <a:pt x="100" y="31"/>
                  <a:pt x="102" y="26"/>
                </a:cubicBezTo>
                <a:cubicBezTo>
                  <a:pt x="103" y="21"/>
                  <a:pt x="105" y="17"/>
                  <a:pt x="107" y="15"/>
                </a:cubicBezTo>
                <a:cubicBezTo>
                  <a:pt x="109" y="13"/>
                  <a:pt x="111" y="10"/>
                  <a:pt x="113" y="7"/>
                </a:cubicBezTo>
                <a:cubicBezTo>
                  <a:pt x="115" y="4"/>
                  <a:pt x="118" y="2"/>
                  <a:pt x="122" y="2"/>
                </a:cubicBezTo>
                <a:cubicBezTo>
                  <a:pt x="126" y="1"/>
                  <a:pt x="130" y="0"/>
                  <a:pt x="133" y="0"/>
                </a:cubicBezTo>
                <a:cubicBezTo>
                  <a:pt x="141" y="1"/>
                  <a:pt x="146" y="3"/>
                  <a:pt x="149" y="7"/>
                </a:cubicBezTo>
                <a:cubicBezTo>
                  <a:pt x="152" y="11"/>
                  <a:pt x="154" y="15"/>
                  <a:pt x="154" y="19"/>
                </a:cubicBezTo>
                <a:cubicBezTo>
                  <a:pt x="154" y="22"/>
                  <a:pt x="152" y="32"/>
                  <a:pt x="148" y="50"/>
                </a:cubicBezTo>
                <a:cubicBezTo>
                  <a:pt x="144" y="67"/>
                  <a:pt x="140" y="83"/>
                  <a:pt x="135" y="100"/>
                </a:cubicBezTo>
                <a:lnTo>
                  <a:pt x="129" y="123"/>
                </a:lnTo>
                <a:cubicBezTo>
                  <a:pt x="129" y="124"/>
                  <a:pt x="139" y="125"/>
                  <a:pt x="161" y="125"/>
                </a:cubicBezTo>
                <a:lnTo>
                  <a:pt x="193" y="125"/>
                </a:lnTo>
                <a:cubicBezTo>
                  <a:pt x="196" y="128"/>
                  <a:pt x="197" y="130"/>
                  <a:pt x="197" y="132"/>
                </a:cubicBezTo>
                <a:cubicBezTo>
                  <a:pt x="197" y="141"/>
                  <a:pt x="194" y="148"/>
                  <a:pt x="189" y="154"/>
                </a:cubicBezTo>
                <a:lnTo>
                  <a:pt x="121" y="154"/>
                </a:lnTo>
                <a:lnTo>
                  <a:pt x="99" y="245"/>
                </a:lnTo>
                <a:cubicBezTo>
                  <a:pt x="81" y="313"/>
                  <a:pt x="73" y="349"/>
                  <a:pt x="73" y="354"/>
                </a:cubicBezTo>
                <a:cubicBezTo>
                  <a:pt x="73" y="372"/>
                  <a:pt x="79" y="381"/>
                  <a:pt x="91" y="381"/>
                </a:cubicBezTo>
                <a:cubicBezTo>
                  <a:pt x="106" y="381"/>
                  <a:pt x="120" y="373"/>
                  <a:pt x="134" y="359"/>
                </a:cubicBezTo>
                <a:cubicBezTo>
                  <a:pt x="148" y="345"/>
                  <a:pt x="159" y="327"/>
                  <a:pt x="167" y="306"/>
                </a:cubicBezTo>
                <a:cubicBezTo>
                  <a:pt x="168" y="303"/>
                  <a:pt x="169" y="302"/>
                  <a:pt x="171" y="302"/>
                </a:cubicBezTo>
                <a:cubicBezTo>
                  <a:pt x="172" y="301"/>
                  <a:pt x="175" y="301"/>
                  <a:pt x="180" y="300"/>
                </a:cubicBezTo>
                <a:lnTo>
                  <a:pt x="183" y="300"/>
                </a:lnTo>
                <a:cubicBezTo>
                  <a:pt x="189" y="300"/>
                  <a:pt x="192" y="302"/>
                  <a:pt x="192" y="305"/>
                </a:cubicBezTo>
                <a:cubicBezTo>
                  <a:pt x="192" y="307"/>
                  <a:pt x="191" y="309"/>
                  <a:pt x="190" y="313"/>
                </a:cubicBezTo>
                <a:cubicBezTo>
                  <a:pt x="188" y="320"/>
                  <a:pt x="184" y="328"/>
                  <a:pt x="179" y="337"/>
                </a:cubicBezTo>
                <a:cubicBezTo>
                  <a:pt x="173" y="346"/>
                  <a:pt x="166" y="356"/>
                  <a:pt x="157" y="367"/>
                </a:cubicBezTo>
                <a:cubicBezTo>
                  <a:pt x="148" y="377"/>
                  <a:pt x="138" y="386"/>
                  <a:pt x="125" y="393"/>
                </a:cubicBezTo>
                <a:cubicBezTo>
                  <a:pt x="112" y="400"/>
                  <a:pt x="100" y="404"/>
                  <a:pt x="87" y="404"/>
                </a:cubicBezTo>
                <a:cubicBezTo>
                  <a:pt x="73" y="404"/>
                  <a:pt x="61" y="401"/>
                  <a:pt x="50" y="394"/>
                </a:cubicBezTo>
                <a:cubicBezTo>
                  <a:pt x="38" y="388"/>
                  <a:pt x="30" y="377"/>
                  <a:pt x="25" y="362"/>
                </a:cubicBezTo>
                <a:cubicBezTo>
                  <a:pt x="24" y="358"/>
                  <a:pt x="24" y="353"/>
                  <a:pt x="24" y="345"/>
                </a:cubicBezTo>
                <a:lnTo>
                  <a:pt x="24" y="333"/>
                </a:lnTo>
                <a:lnTo>
                  <a:pt x="46" y="245"/>
                </a:lnTo>
                <a:cubicBezTo>
                  <a:pt x="60" y="185"/>
                  <a:pt x="68" y="155"/>
                  <a:pt x="68" y="155"/>
                </a:cubicBezTo>
                <a:cubicBezTo>
                  <a:pt x="68" y="154"/>
                  <a:pt x="58" y="154"/>
                  <a:pt x="36" y="154"/>
                </a:cubicBezTo>
                <a:lnTo>
                  <a:pt x="4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1" name=""/>
          <p:cNvSpPr/>
          <p:nvPr/>
        </p:nvSpPr>
        <p:spPr>
          <a:xfrm>
            <a:off x="1082520" y="3790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19" y="0"/>
                </a:lnTo>
                <a:lnTo>
                  <a:pt x="37" y="15"/>
                </a:lnTo>
                <a:cubicBezTo>
                  <a:pt x="76" y="51"/>
                  <a:pt x="106" y="96"/>
                  <a:pt x="124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49" y="372"/>
                  <a:pt x="145" y="399"/>
                </a:cubicBezTo>
                <a:cubicBezTo>
                  <a:pt x="141" y="425"/>
                  <a:pt x="136" y="448"/>
                  <a:pt x="131" y="466"/>
                </a:cubicBezTo>
                <a:cubicBezTo>
                  <a:pt x="125" y="485"/>
                  <a:pt x="117" y="503"/>
                  <a:pt x="107" y="522"/>
                </a:cubicBezTo>
                <a:cubicBezTo>
                  <a:pt x="97" y="542"/>
                  <a:pt x="88" y="556"/>
                  <a:pt x="82" y="565"/>
                </a:cubicBezTo>
                <a:cubicBezTo>
                  <a:pt x="76" y="575"/>
                  <a:pt x="68" y="586"/>
                  <a:pt x="56" y="598"/>
                </a:cubicBezTo>
                <a:cubicBezTo>
                  <a:pt x="45" y="609"/>
                  <a:pt x="38" y="616"/>
                  <a:pt x="36" y="618"/>
                </a:cubicBezTo>
                <a:cubicBezTo>
                  <a:pt x="34" y="621"/>
                  <a:pt x="29" y="625"/>
                  <a:pt x="22" y="630"/>
                </a:cubicBezTo>
                <a:cubicBezTo>
                  <a:pt x="20" y="632"/>
                  <a:pt x="20" y="633"/>
                  <a:pt x="19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6" y="617"/>
                </a:cubicBezTo>
                <a:cubicBezTo>
                  <a:pt x="72" y="549"/>
                  <a:pt x="105" y="448"/>
                  <a:pt x="105" y="316"/>
                </a:cubicBezTo>
                <a:cubicBezTo>
                  <a:pt x="105" y="184"/>
                  <a:pt x="72" y="84"/>
                  <a:pt x="6" y="16"/>
                </a:cubicBezTo>
                <a:cubicBezTo>
                  <a:pt x="2" y="11"/>
                  <a:pt x="0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2" name=""/>
          <p:cNvSpPr txBox="1"/>
          <p:nvPr/>
        </p:nvSpPr>
        <p:spPr>
          <a:xfrm>
            <a:off x="1167120" y="3504240"/>
            <a:ext cx="8076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Тренд. Моделируется кусочно-линейной функцией или с помощью нейросети (AR-Net).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3" name=""/>
          <p:cNvSpPr/>
          <p:nvPr/>
        </p:nvSpPr>
        <p:spPr>
          <a:xfrm>
            <a:off x="759960" y="4091760"/>
            <a:ext cx="164520" cy="160560"/>
          </a:xfrm>
          <a:custGeom>
            <a:avLst/>
            <a:gdLst/>
            <a:ahLst/>
            <a:rect l="0" t="0" r="r" b="b"/>
            <a:pathLst>
              <a:path w="457" h="446">
                <a:moveTo>
                  <a:pt x="124" y="29"/>
                </a:moveTo>
                <a:cubicBezTo>
                  <a:pt x="113" y="29"/>
                  <a:pt x="106" y="29"/>
                  <a:pt x="104" y="28"/>
                </a:cubicBezTo>
                <a:cubicBezTo>
                  <a:pt x="102" y="28"/>
                  <a:pt x="101" y="26"/>
                  <a:pt x="101" y="22"/>
                </a:cubicBezTo>
                <a:cubicBezTo>
                  <a:pt x="101" y="10"/>
                  <a:pt x="103" y="3"/>
                  <a:pt x="108" y="1"/>
                </a:cubicBezTo>
                <a:cubicBezTo>
                  <a:pt x="109" y="0"/>
                  <a:pt x="145" y="0"/>
                  <a:pt x="218" y="0"/>
                </a:cubicBezTo>
                <a:cubicBezTo>
                  <a:pt x="290" y="0"/>
                  <a:pt x="330" y="1"/>
                  <a:pt x="335" y="2"/>
                </a:cubicBezTo>
                <a:cubicBezTo>
                  <a:pt x="359" y="5"/>
                  <a:pt x="379" y="11"/>
                  <a:pt x="395" y="20"/>
                </a:cubicBezTo>
                <a:cubicBezTo>
                  <a:pt x="412" y="28"/>
                  <a:pt x="423" y="38"/>
                  <a:pt x="430" y="49"/>
                </a:cubicBezTo>
                <a:cubicBezTo>
                  <a:pt x="437" y="60"/>
                  <a:pt x="441" y="69"/>
                  <a:pt x="443" y="76"/>
                </a:cubicBezTo>
                <a:cubicBezTo>
                  <a:pt x="445" y="83"/>
                  <a:pt x="447" y="90"/>
                  <a:pt x="447" y="97"/>
                </a:cubicBezTo>
                <a:cubicBezTo>
                  <a:pt x="447" y="116"/>
                  <a:pt x="441" y="134"/>
                  <a:pt x="429" y="150"/>
                </a:cubicBezTo>
                <a:cubicBezTo>
                  <a:pt x="416" y="167"/>
                  <a:pt x="402" y="180"/>
                  <a:pt x="385" y="188"/>
                </a:cubicBezTo>
                <a:cubicBezTo>
                  <a:pt x="369" y="197"/>
                  <a:pt x="355" y="204"/>
                  <a:pt x="343" y="210"/>
                </a:cubicBezTo>
                <a:cubicBezTo>
                  <a:pt x="331" y="215"/>
                  <a:pt x="323" y="218"/>
                  <a:pt x="319" y="218"/>
                </a:cubicBezTo>
                <a:lnTo>
                  <a:pt x="323" y="221"/>
                </a:lnTo>
                <a:cubicBezTo>
                  <a:pt x="352" y="237"/>
                  <a:pt x="366" y="260"/>
                  <a:pt x="366" y="291"/>
                </a:cubicBezTo>
                <a:cubicBezTo>
                  <a:pt x="366" y="295"/>
                  <a:pt x="365" y="308"/>
                  <a:pt x="363" y="329"/>
                </a:cubicBezTo>
                <a:cubicBezTo>
                  <a:pt x="360" y="350"/>
                  <a:pt x="359" y="368"/>
                  <a:pt x="359" y="381"/>
                </a:cubicBezTo>
                <a:lnTo>
                  <a:pt x="359" y="387"/>
                </a:lnTo>
                <a:cubicBezTo>
                  <a:pt x="359" y="394"/>
                  <a:pt x="360" y="400"/>
                  <a:pt x="360" y="405"/>
                </a:cubicBezTo>
                <a:cubicBezTo>
                  <a:pt x="360" y="409"/>
                  <a:pt x="363" y="413"/>
                  <a:pt x="367" y="416"/>
                </a:cubicBezTo>
                <a:cubicBezTo>
                  <a:pt x="371" y="419"/>
                  <a:pt x="377" y="421"/>
                  <a:pt x="383" y="422"/>
                </a:cubicBezTo>
                <a:cubicBezTo>
                  <a:pt x="395" y="422"/>
                  <a:pt x="406" y="417"/>
                  <a:pt x="414" y="408"/>
                </a:cubicBezTo>
                <a:cubicBezTo>
                  <a:pt x="421" y="398"/>
                  <a:pt x="427" y="389"/>
                  <a:pt x="430" y="378"/>
                </a:cubicBezTo>
                <a:cubicBezTo>
                  <a:pt x="432" y="372"/>
                  <a:pt x="434" y="369"/>
                  <a:pt x="435" y="367"/>
                </a:cubicBezTo>
                <a:cubicBezTo>
                  <a:pt x="436" y="366"/>
                  <a:pt x="439" y="365"/>
                  <a:pt x="445" y="365"/>
                </a:cubicBezTo>
                <a:cubicBezTo>
                  <a:pt x="453" y="365"/>
                  <a:pt x="457" y="368"/>
                  <a:pt x="457" y="373"/>
                </a:cubicBezTo>
                <a:cubicBezTo>
                  <a:pt x="457" y="381"/>
                  <a:pt x="452" y="393"/>
                  <a:pt x="442" y="409"/>
                </a:cubicBezTo>
                <a:cubicBezTo>
                  <a:pt x="426" y="434"/>
                  <a:pt x="407" y="446"/>
                  <a:pt x="384" y="446"/>
                </a:cubicBezTo>
                <a:lnTo>
                  <a:pt x="378" y="446"/>
                </a:lnTo>
                <a:cubicBezTo>
                  <a:pt x="353" y="446"/>
                  <a:pt x="331" y="441"/>
                  <a:pt x="315" y="430"/>
                </a:cubicBezTo>
                <a:cubicBezTo>
                  <a:pt x="298" y="419"/>
                  <a:pt x="288" y="402"/>
                  <a:pt x="287" y="380"/>
                </a:cubicBezTo>
                <a:cubicBezTo>
                  <a:pt x="287" y="369"/>
                  <a:pt x="290" y="351"/>
                  <a:pt x="296" y="327"/>
                </a:cubicBezTo>
                <a:cubicBezTo>
                  <a:pt x="303" y="303"/>
                  <a:pt x="306" y="287"/>
                  <a:pt x="306" y="281"/>
                </a:cubicBezTo>
                <a:cubicBezTo>
                  <a:pt x="306" y="259"/>
                  <a:pt x="297" y="244"/>
                  <a:pt x="279" y="234"/>
                </a:cubicBezTo>
                <a:cubicBezTo>
                  <a:pt x="272" y="231"/>
                  <a:pt x="267" y="229"/>
                  <a:pt x="263" y="229"/>
                </a:cubicBezTo>
                <a:cubicBezTo>
                  <a:pt x="259" y="228"/>
                  <a:pt x="244" y="228"/>
                  <a:pt x="218" y="228"/>
                </a:cubicBezTo>
                <a:lnTo>
                  <a:pt x="174" y="228"/>
                </a:lnTo>
                <a:lnTo>
                  <a:pt x="154" y="310"/>
                </a:lnTo>
                <a:cubicBezTo>
                  <a:pt x="140" y="365"/>
                  <a:pt x="133" y="394"/>
                  <a:pt x="133" y="394"/>
                </a:cubicBezTo>
                <a:cubicBezTo>
                  <a:pt x="133" y="396"/>
                  <a:pt x="133" y="397"/>
                  <a:pt x="134" y="398"/>
                </a:cubicBezTo>
                <a:cubicBezTo>
                  <a:pt x="134" y="398"/>
                  <a:pt x="136" y="399"/>
                  <a:pt x="138" y="400"/>
                </a:cubicBezTo>
                <a:cubicBezTo>
                  <a:pt x="141" y="401"/>
                  <a:pt x="144" y="402"/>
                  <a:pt x="149" y="401"/>
                </a:cubicBezTo>
                <a:cubicBezTo>
                  <a:pt x="154" y="401"/>
                  <a:pt x="161" y="401"/>
                  <a:pt x="170" y="403"/>
                </a:cubicBezTo>
                <a:lnTo>
                  <a:pt x="189" y="403"/>
                </a:lnTo>
                <a:cubicBezTo>
                  <a:pt x="192" y="406"/>
                  <a:pt x="193" y="408"/>
                  <a:pt x="193" y="408"/>
                </a:cubicBezTo>
                <a:cubicBezTo>
                  <a:pt x="193" y="409"/>
                  <a:pt x="193" y="413"/>
                  <a:pt x="191" y="420"/>
                </a:cubicBezTo>
                <a:cubicBezTo>
                  <a:pt x="190" y="425"/>
                  <a:pt x="188" y="430"/>
                  <a:pt x="185" y="433"/>
                </a:cubicBezTo>
                <a:lnTo>
                  <a:pt x="175" y="433"/>
                </a:lnTo>
                <a:cubicBezTo>
                  <a:pt x="160" y="432"/>
                  <a:pt x="133" y="431"/>
                  <a:pt x="93" y="431"/>
                </a:cubicBezTo>
                <a:cubicBezTo>
                  <a:pt x="78" y="431"/>
                  <a:pt x="65" y="431"/>
                  <a:pt x="53" y="431"/>
                </a:cubicBezTo>
                <a:cubicBezTo>
                  <a:pt x="41" y="431"/>
                  <a:pt x="31" y="431"/>
                  <a:pt x="24" y="431"/>
                </a:cubicBezTo>
                <a:cubicBezTo>
                  <a:pt x="17" y="431"/>
                  <a:pt x="12" y="432"/>
                  <a:pt x="11" y="432"/>
                </a:cubicBezTo>
                <a:cubicBezTo>
                  <a:pt x="3" y="432"/>
                  <a:pt x="0" y="430"/>
                  <a:pt x="0" y="425"/>
                </a:cubicBezTo>
                <a:cubicBezTo>
                  <a:pt x="0" y="425"/>
                  <a:pt x="0" y="422"/>
                  <a:pt x="2" y="417"/>
                </a:cubicBezTo>
                <a:cubicBezTo>
                  <a:pt x="4" y="409"/>
                  <a:pt x="6" y="404"/>
                  <a:pt x="8" y="403"/>
                </a:cubicBezTo>
                <a:cubicBezTo>
                  <a:pt x="10" y="403"/>
                  <a:pt x="13" y="403"/>
                  <a:pt x="17" y="403"/>
                </a:cubicBezTo>
                <a:lnTo>
                  <a:pt x="21" y="403"/>
                </a:lnTo>
                <a:cubicBezTo>
                  <a:pt x="33" y="403"/>
                  <a:pt x="45" y="402"/>
                  <a:pt x="59" y="401"/>
                </a:cubicBezTo>
                <a:cubicBezTo>
                  <a:pt x="65" y="400"/>
                  <a:pt x="69" y="397"/>
                  <a:pt x="71" y="393"/>
                </a:cubicBezTo>
                <a:cubicBezTo>
                  <a:pt x="72" y="392"/>
                  <a:pt x="88" y="333"/>
                  <a:pt x="117" y="217"/>
                </a:cubicBezTo>
                <a:cubicBezTo>
                  <a:pt x="146" y="102"/>
                  <a:pt x="160" y="41"/>
                  <a:pt x="160" y="35"/>
                </a:cubicBezTo>
                <a:cubicBezTo>
                  <a:pt x="160" y="32"/>
                  <a:pt x="148" y="30"/>
                  <a:pt x="124" y="29"/>
                </a:cubicBezTo>
                <a:moveTo>
                  <a:pt x="377" y="82"/>
                </a:moveTo>
                <a:cubicBezTo>
                  <a:pt x="377" y="68"/>
                  <a:pt x="373" y="57"/>
                  <a:pt x="364" y="47"/>
                </a:cubicBezTo>
                <a:cubicBezTo>
                  <a:pt x="355" y="38"/>
                  <a:pt x="337" y="32"/>
                  <a:pt x="309" y="30"/>
                </a:cubicBezTo>
                <a:cubicBezTo>
                  <a:pt x="309" y="30"/>
                  <a:pt x="304" y="30"/>
                  <a:pt x="295" y="30"/>
                </a:cubicBezTo>
                <a:cubicBezTo>
                  <a:pt x="286" y="30"/>
                  <a:pt x="278" y="30"/>
                  <a:pt x="271" y="29"/>
                </a:cubicBezTo>
                <a:lnTo>
                  <a:pt x="257" y="29"/>
                </a:lnTo>
                <a:cubicBezTo>
                  <a:pt x="237" y="29"/>
                  <a:pt x="226" y="31"/>
                  <a:pt x="223" y="35"/>
                </a:cubicBezTo>
                <a:cubicBezTo>
                  <a:pt x="222" y="37"/>
                  <a:pt x="215" y="65"/>
                  <a:pt x="201" y="119"/>
                </a:cubicBezTo>
                <a:cubicBezTo>
                  <a:pt x="188" y="174"/>
                  <a:pt x="181" y="202"/>
                  <a:pt x="181" y="204"/>
                </a:cubicBezTo>
                <a:cubicBezTo>
                  <a:pt x="181" y="204"/>
                  <a:pt x="195" y="204"/>
                  <a:pt x="224" y="204"/>
                </a:cubicBezTo>
                <a:cubicBezTo>
                  <a:pt x="257" y="204"/>
                  <a:pt x="279" y="202"/>
                  <a:pt x="290" y="200"/>
                </a:cubicBezTo>
                <a:cubicBezTo>
                  <a:pt x="317" y="196"/>
                  <a:pt x="338" y="183"/>
                  <a:pt x="353" y="162"/>
                </a:cubicBezTo>
                <a:cubicBezTo>
                  <a:pt x="360" y="153"/>
                  <a:pt x="366" y="140"/>
                  <a:pt x="370" y="125"/>
                </a:cubicBezTo>
                <a:cubicBezTo>
                  <a:pt x="375" y="109"/>
                  <a:pt x="377" y="95"/>
                  <a:pt x="377" y="82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4" name=""/>
          <p:cNvSpPr/>
          <p:nvPr/>
        </p:nvSpPr>
        <p:spPr>
          <a:xfrm>
            <a:off x="946440" y="40766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1" y="207"/>
                  <a:pt x="16" y="184"/>
                  <a:pt x="22" y="165"/>
                </a:cubicBezTo>
                <a:cubicBezTo>
                  <a:pt x="27" y="146"/>
                  <a:pt x="35" y="128"/>
                  <a:pt x="45" y="110"/>
                </a:cubicBezTo>
                <a:cubicBezTo>
                  <a:pt x="55" y="92"/>
                  <a:pt x="63" y="77"/>
                  <a:pt x="69" y="67"/>
                </a:cubicBezTo>
                <a:cubicBezTo>
                  <a:pt x="75" y="57"/>
                  <a:pt x="84" y="46"/>
                  <a:pt x="96" y="34"/>
                </a:cubicBezTo>
                <a:cubicBezTo>
                  <a:pt x="108" y="23"/>
                  <a:pt x="115" y="15"/>
                  <a:pt x="117" y="13"/>
                </a:cubicBezTo>
                <a:cubicBezTo>
                  <a:pt x="119" y="10"/>
                  <a:pt x="124" y="6"/>
                  <a:pt x="133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5"/>
                </a:cubicBezTo>
                <a:cubicBezTo>
                  <a:pt x="152" y="7"/>
                  <a:pt x="149" y="11"/>
                  <a:pt x="141" y="19"/>
                </a:cubicBezTo>
                <a:cubicBezTo>
                  <a:pt x="134" y="26"/>
                  <a:pt x="126" y="37"/>
                  <a:pt x="116" y="52"/>
                </a:cubicBezTo>
                <a:cubicBezTo>
                  <a:pt x="105" y="67"/>
                  <a:pt x="95" y="85"/>
                  <a:pt x="85" y="106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0"/>
                  <a:pt x="47" y="271"/>
                  <a:pt x="47" y="316"/>
                </a:cubicBezTo>
                <a:cubicBezTo>
                  <a:pt x="47" y="360"/>
                  <a:pt x="51" y="402"/>
                  <a:pt x="58" y="438"/>
                </a:cubicBezTo>
                <a:cubicBezTo>
                  <a:pt x="65" y="474"/>
                  <a:pt x="74" y="504"/>
                  <a:pt x="84" y="526"/>
                </a:cubicBezTo>
                <a:cubicBezTo>
                  <a:pt x="94" y="548"/>
                  <a:pt x="104" y="566"/>
                  <a:pt x="115" y="580"/>
                </a:cubicBezTo>
                <a:cubicBezTo>
                  <a:pt x="125" y="594"/>
                  <a:pt x="134" y="605"/>
                  <a:pt x="141" y="614"/>
                </a:cubicBezTo>
                <a:cubicBezTo>
                  <a:pt x="149" y="622"/>
                  <a:pt x="152" y="627"/>
                  <a:pt x="152" y="627"/>
                </a:cubicBezTo>
                <a:cubicBezTo>
                  <a:pt x="152" y="631"/>
                  <a:pt x="149" y="633"/>
                  <a:pt x="143" y="633"/>
                </a:cubicBezTo>
                <a:lnTo>
                  <a:pt x="141" y="633"/>
                </a:lnTo>
                <a:lnTo>
                  <a:pt x="133" y="633"/>
                </a:lnTo>
                <a:lnTo>
                  <a:pt x="115" y="618"/>
                </a:lnTo>
                <a:cubicBezTo>
                  <a:pt x="75" y="582"/>
                  <a:pt x="46" y="537"/>
                  <a:pt x="28" y="484"/>
                </a:cubicBezTo>
                <a:cubicBezTo>
                  <a:pt x="9" y="430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5" name=""/>
          <p:cNvSpPr/>
          <p:nvPr/>
        </p:nvSpPr>
        <p:spPr>
          <a:xfrm>
            <a:off x="1018080" y="4104720"/>
            <a:ext cx="70920" cy="145440"/>
          </a:xfrm>
          <a:custGeom>
            <a:avLst/>
            <a:gdLst/>
            <a:ahLst/>
            <a:rect l="0" t="0" r="r" b="b"/>
            <a:pathLst>
              <a:path w="197" h="404">
                <a:moveTo>
                  <a:pt x="4" y="153"/>
                </a:moveTo>
                <a:cubicBezTo>
                  <a:pt x="1" y="150"/>
                  <a:pt x="0" y="148"/>
                  <a:pt x="0" y="147"/>
                </a:cubicBezTo>
                <a:cubicBezTo>
                  <a:pt x="0" y="145"/>
                  <a:pt x="0" y="142"/>
                  <a:pt x="1" y="137"/>
                </a:cubicBezTo>
                <a:cubicBezTo>
                  <a:pt x="3" y="132"/>
                  <a:pt x="4" y="129"/>
                  <a:pt x="5" y="128"/>
                </a:cubicBezTo>
                <a:cubicBezTo>
                  <a:pt x="5" y="126"/>
                  <a:pt x="7" y="125"/>
                  <a:pt x="10" y="125"/>
                </a:cubicBezTo>
                <a:cubicBezTo>
                  <a:pt x="13" y="125"/>
                  <a:pt x="25" y="125"/>
                  <a:pt x="44" y="124"/>
                </a:cubicBezTo>
                <a:lnTo>
                  <a:pt x="77" y="124"/>
                </a:lnTo>
                <a:lnTo>
                  <a:pt x="89" y="74"/>
                </a:lnTo>
                <a:cubicBezTo>
                  <a:pt x="90" y="69"/>
                  <a:pt x="92" y="63"/>
                  <a:pt x="93" y="54"/>
                </a:cubicBezTo>
                <a:cubicBezTo>
                  <a:pt x="95" y="47"/>
                  <a:pt x="97" y="41"/>
                  <a:pt x="98" y="38"/>
                </a:cubicBezTo>
                <a:cubicBezTo>
                  <a:pt x="99" y="35"/>
                  <a:pt x="100" y="30"/>
                  <a:pt x="102" y="25"/>
                </a:cubicBezTo>
                <a:cubicBezTo>
                  <a:pt x="103" y="20"/>
                  <a:pt x="105" y="17"/>
                  <a:pt x="107" y="15"/>
                </a:cubicBezTo>
                <a:cubicBezTo>
                  <a:pt x="109" y="12"/>
                  <a:pt x="111" y="10"/>
                  <a:pt x="113" y="7"/>
                </a:cubicBezTo>
                <a:cubicBezTo>
                  <a:pt x="115" y="4"/>
                  <a:pt x="118" y="2"/>
                  <a:pt x="122" y="1"/>
                </a:cubicBezTo>
                <a:cubicBezTo>
                  <a:pt x="126" y="0"/>
                  <a:pt x="130" y="0"/>
                  <a:pt x="133" y="0"/>
                </a:cubicBezTo>
                <a:cubicBezTo>
                  <a:pt x="141" y="0"/>
                  <a:pt x="146" y="3"/>
                  <a:pt x="149" y="7"/>
                </a:cubicBezTo>
                <a:cubicBezTo>
                  <a:pt x="152" y="11"/>
                  <a:pt x="154" y="15"/>
                  <a:pt x="154" y="19"/>
                </a:cubicBezTo>
                <a:cubicBezTo>
                  <a:pt x="154" y="22"/>
                  <a:pt x="152" y="32"/>
                  <a:pt x="148" y="49"/>
                </a:cubicBezTo>
                <a:cubicBezTo>
                  <a:pt x="144" y="67"/>
                  <a:pt x="140" y="83"/>
                  <a:pt x="135" y="100"/>
                </a:cubicBezTo>
                <a:lnTo>
                  <a:pt x="129" y="123"/>
                </a:lnTo>
                <a:cubicBezTo>
                  <a:pt x="129" y="124"/>
                  <a:pt x="139" y="124"/>
                  <a:pt x="160" y="124"/>
                </a:cubicBezTo>
                <a:lnTo>
                  <a:pt x="193" y="124"/>
                </a:lnTo>
                <a:cubicBezTo>
                  <a:pt x="196" y="127"/>
                  <a:pt x="197" y="130"/>
                  <a:pt x="197" y="131"/>
                </a:cubicBezTo>
                <a:cubicBezTo>
                  <a:pt x="197" y="141"/>
                  <a:pt x="194" y="148"/>
                  <a:pt x="189" y="153"/>
                </a:cubicBezTo>
                <a:lnTo>
                  <a:pt x="121" y="153"/>
                </a:lnTo>
                <a:lnTo>
                  <a:pt x="99" y="245"/>
                </a:lnTo>
                <a:cubicBezTo>
                  <a:pt x="82" y="312"/>
                  <a:pt x="74" y="349"/>
                  <a:pt x="74" y="354"/>
                </a:cubicBezTo>
                <a:cubicBezTo>
                  <a:pt x="74" y="371"/>
                  <a:pt x="80" y="380"/>
                  <a:pt x="91" y="380"/>
                </a:cubicBezTo>
                <a:cubicBezTo>
                  <a:pt x="106" y="380"/>
                  <a:pt x="120" y="373"/>
                  <a:pt x="134" y="359"/>
                </a:cubicBezTo>
                <a:cubicBezTo>
                  <a:pt x="148" y="344"/>
                  <a:pt x="159" y="327"/>
                  <a:pt x="167" y="306"/>
                </a:cubicBezTo>
                <a:cubicBezTo>
                  <a:pt x="168" y="303"/>
                  <a:pt x="169" y="302"/>
                  <a:pt x="171" y="301"/>
                </a:cubicBezTo>
                <a:cubicBezTo>
                  <a:pt x="172" y="301"/>
                  <a:pt x="175" y="300"/>
                  <a:pt x="180" y="300"/>
                </a:cubicBezTo>
                <a:lnTo>
                  <a:pt x="183" y="300"/>
                </a:lnTo>
                <a:cubicBezTo>
                  <a:pt x="189" y="300"/>
                  <a:pt x="192" y="302"/>
                  <a:pt x="192" y="305"/>
                </a:cubicBezTo>
                <a:cubicBezTo>
                  <a:pt x="192" y="306"/>
                  <a:pt x="191" y="309"/>
                  <a:pt x="190" y="313"/>
                </a:cubicBezTo>
                <a:cubicBezTo>
                  <a:pt x="188" y="319"/>
                  <a:pt x="184" y="327"/>
                  <a:pt x="179" y="337"/>
                </a:cubicBezTo>
                <a:cubicBezTo>
                  <a:pt x="173" y="346"/>
                  <a:pt x="166" y="356"/>
                  <a:pt x="157" y="366"/>
                </a:cubicBezTo>
                <a:cubicBezTo>
                  <a:pt x="148" y="377"/>
                  <a:pt x="138" y="386"/>
                  <a:pt x="125" y="393"/>
                </a:cubicBezTo>
                <a:cubicBezTo>
                  <a:pt x="112" y="400"/>
                  <a:pt x="100" y="404"/>
                  <a:pt x="87" y="404"/>
                </a:cubicBezTo>
                <a:cubicBezTo>
                  <a:pt x="74" y="404"/>
                  <a:pt x="62" y="401"/>
                  <a:pt x="51" y="394"/>
                </a:cubicBezTo>
                <a:cubicBezTo>
                  <a:pt x="39" y="388"/>
                  <a:pt x="31" y="377"/>
                  <a:pt x="26" y="361"/>
                </a:cubicBezTo>
                <a:cubicBezTo>
                  <a:pt x="25" y="358"/>
                  <a:pt x="25" y="352"/>
                  <a:pt x="25" y="344"/>
                </a:cubicBezTo>
                <a:lnTo>
                  <a:pt x="25" y="333"/>
                </a:lnTo>
                <a:lnTo>
                  <a:pt x="47" y="244"/>
                </a:lnTo>
                <a:cubicBezTo>
                  <a:pt x="61" y="185"/>
                  <a:pt x="69" y="155"/>
                  <a:pt x="69" y="155"/>
                </a:cubicBezTo>
                <a:cubicBezTo>
                  <a:pt x="69" y="154"/>
                  <a:pt x="59" y="153"/>
                  <a:pt x="37" y="153"/>
                </a:cubicBezTo>
                <a:lnTo>
                  <a:pt x="4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6" name=""/>
          <p:cNvSpPr/>
          <p:nvPr/>
        </p:nvSpPr>
        <p:spPr>
          <a:xfrm>
            <a:off x="1108440" y="407664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0"/>
                </a:moveTo>
                <a:lnTo>
                  <a:pt x="5" y="0"/>
                </a:lnTo>
                <a:cubicBezTo>
                  <a:pt x="7" y="0"/>
                  <a:pt x="9" y="0"/>
                  <a:pt x="12" y="0"/>
                </a:cubicBezTo>
                <a:lnTo>
                  <a:pt x="20" y="0"/>
                </a:lnTo>
                <a:lnTo>
                  <a:pt x="38" y="15"/>
                </a:lnTo>
                <a:cubicBezTo>
                  <a:pt x="77" y="51"/>
                  <a:pt x="106" y="95"/>
                  <a:pt x="124" y="149"/>
                </a:cubicBezTo>
                <a:cubicBezTo>
                  <a:pt x="143" y="202"/>
                  <a:pt x="152" y="258"/>
                  <a:pt x="152" y="316"/>
                </a:cubicBezTo>
                <a:cubicBezTo>
                  <a:pt x="152" y="344"/>
                  <a:pt x="149" y="373"/>
                  <a:pt x="145" y="400"/>
                </a:cubicBezTo>
                <a:cubicBezTo>
                  <a:pt x="141" y="426"/>
                  <a:pt x="136" y="449"/>
                  <a:pt x="131" y="467"/>
                </a:cubicBezTo>
                <a:cubicBezTo>
                  <a:pt x="125" y="486"/>
                  <a:pt x="117" y="504"/>
                  <a:pt x="107" y="523"/>
                </a:cubicBezTo>
                <a:cubicBezTo>
                  <a:pt x="97" y="541"/>
                  <a:pt x="89" y="555"/>
                  <a:pt x="83" y="565"/>
                </a:cubicBezTo>
                <a:cubicBezTo>
                  <a:pt x="77" y="575"/>
                  <a:pt x="69" y="586"/>
                  <a:pt x="57" y="597"/>
                </a:cubicBezTo>
                <a:cubicBezTo>
                  <a:pt x="46" y="609"/>
                  <a:pt x="39" y="616"/>
                  <a:pt x="37" y="618"/>
                </a:cubicBezTo>
                <a:cubicBezTo>
                  <a:pt x="35" y="620"/>
                  <a:pt x="30" y="624"/>
                  <a:pt x="23" y="630"/>
                </a:cubicBezTo>
                <a:cubicBezTo>
                  <a:pt x="21" y="632"/>
                  <a:pt x="21" y="632"/>
                  <a:pt x="20" y="633"/>
                </a:cubicBezTo>
                <a:lnTo>
                  <a:pt x="12" y="633"/>
                </a:lnTo>
                <a:cubicBezTo>
                  <a:pt x="8" y="633"/>
                  <a:pt x="6" y="633"/>
                  <a:pt x="5" y="633"/>
                </a:cubicBezTo>
                <a:cubicBezTo>
                  <a:pt x="3" y="633"/>
                  <a:pt x="2" y="632"/>
                  <a:pt x="1" y="631"/>
                </a:cubicBezTo>
                <a:cubicBezTo>
                  <a:pt x="1" y="630"/>
                  <a:pt x="0" y="628"/>
                  <a:pt x="0" y="625"/>
                </a:cubicBezTo>
                <a:cubicBezTo>
                  <a:pt x="0" y="625"/>
                  <a:pt x="2" y="622"/>
                  <a:pt x="6" y="617"/>
                </a:cubicBezTo>
                <a:cubicBezTo>
                  <a:pt x="73" y="549"/>
                  <a:pt x="105" y="449"/>
                  <a:pt x="105" y="316"/>
                </a:cubicBezTo>
                <a:cubicBezTo>
                  <a:pt x="105" y="183"/>
                  <a:pt x="73" y="83"/>
                  <a:pt x="6" y="15"/>
                </a:cubicBezTo>
                <a:cubicBezTo>
                  <a:pt x="2" y="10"/>
                  <a:pt x="0" y="8"/>
                  <a:pt x="0" y="7"/>
                </a:cubicBezTo>
                <a:cubicBezTo>
                  <a:pt x="0" y="4"/>
                  <a:pt x="1" y="2"/>
                  <a:pt x="3" y="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7" name=""/>
          <p:cNvSpPr txBox="1"/>
          <p:nvPr/>
        </p:nvSpPr>
        <p:spPr>
          <a:xfrm>
            <a:off x="1153800" y="3790080"/>
            <a:ext cx="855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Сезонность. Задается через преобразование Фурье (ряды Фурье) для учета периодичности.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8" name=""/>
          <p:cNvSpPr/>
          <p:nvPr/>
        </p:nvSpPr>
        <p:spPr>
          <a:xfrm>
            <a:off x="759600" y="4377600"/>
            <a:ext cx="140400" cy="155880"/>
          </a:xfrm>
          <a:custGeom>
            <a:avLst/>
            <a:gdLst/>
            <a:ahLst/>
            <a:rect l="0" t="0" r="r" b="b"/>
            <a:pathLst>
              <a:path w="390" h="433">
                <a:moveTo>
                  <a:pt x="125" y="29"/>
                </a:moveTo>
                <a:cubicBezTo>
                  <a:pt x="111" y="29"/>
                  <a:pt x="103" y="28"/>
                  <a:pt x="102" y="26"/>
                </a:cubicBezTo>
                <a:cubicBezTo>
                  <a:pt x="102" y="25"/>
                  <a:pt x="102" y="24"/>
                  <a:pt x="102" y="21"/>
                </a:cubicBezTo>
                <a:cubicBezTo>
                  <a:pt x="102" y="11"/>
                  <a:pt x="104" y="4"/>
                  <a:pt x="109" y="0"/>
                </a:cubicBezTo>
                <a:cubicBezTo>
                  <a:pt x="109" y="0"/>
                  <a:pt x="113" y="0"/>
                  <a:pt x="118" y="0"/>
                </a:cubicBezTo>
                <a:cubicBezTo>
                  <a:pt x="141" y="1"/>
                  <a:pt x="168" y="2"/>
                  <a:pt x="198" y="2"/>
                </a:cubicBezTo>
                <a:cubicBezTo>
                  <a:pt x="258" y="2"/>
                  <a:pt x="292" y="1"/>
                  <a:pt x="301" y="0"/>
                </a:cubicBezTo>
                <a:lnTo>
                  <a:pt x="308" y="0"/>
                </a:lnTo>
                <a:cubicBezTo>
                  <a:pt x="311" y="2"/>
                  <a:pt x="312" y="4"/>
                  <a:pt x="312" y="5"/>
                </a:cubicBezTo>
                <a:cubicBezTo>
                  <a:pt x="312" y="7"/>
                  <a:pt x="312" y="11"/>
                  <a:pt x="311" y="17"/>
                </a:cubicBezTo>
                <a:cubicBezTo>
                  <a:pt x="309" y="23"/>
                  <a:pt x="307" y="27"/>
                  <a:pt x="305" y="29"/>
                </a:cubicBezTo>
                <a:lnTo>
                  <a:pt x="281" y="29"/>
                </a:lnTo>
                <a:cubicBezTo>
                  <a:pt x="252" y="29"/>
                  <a:pt x="235" y="31"/>
                  <a:pt x="230" y="35"/>
                </a:cubicBezTo>
                <a:cubicBezTo>
                  <a:pt x="227" y="36"/>
                  <a:pt x="224" y="42"/>
                  <a:pt x="221" y="52"/>
                </a:cubicBezTo>
                <a:cubicBezTo>
                  <a:pt x="218" y="62"/>
                  <a:pt x="204" y="118"/>
                  <a:pt x="179" y="220"/>
                </a:cubicBezTo>
                <a:cubicBezTo>
                  <a:pt x="172" y="247"/>
                  <a:pt x="165" y="277"/>
                  <a:pt x="157" y="307"/>
                </a:cubicBezTo>
                <a:cubicBezTo>
                  <a:pt x="150" y="338"/>
                  <a:pt x="144" y="361"/>
                  <a:pt x="140" y="377"/>
                </a:cubicBezTo>
                <a:lnTo>
                  <a:pt x="135" y="400"/>
                </a:lnTo>
                <a:cubicBezTo>
                  <a:pt x="135" y="401"/>
                  <a:pt x="136" y="402"/>
                  <a:pt x="140" y="402"/>
                </a:cubicBezTo>
                <a:cubicBezTo>
                  <a:pt x="144" y="402"/>
                  <a:pt x="156" y="403"/>
                  <a:pt x="178" y="403"/>
                </a:cubicBezTo>
                <a:lnTo>
                  <a:pt x="188" y="403"/>
                </a:lnTo>
                <a:cubicBezTo>
                  <a:pt x="202" y="403"/>
                  <a:pt x="213" y="403"/>
                  <a:pt x="221" y="403"/>
                </a:cubicBezTo>
                <a:cubicBezTo>
                  <a:pt x="229" y="402"/>
                  <a:pt x="239" y="401"/>
                  <a:pt x="252" y="398"/>
                </a:cubicBezTo>
                <a:cubicBezTo>
                  <a:pt x="264" y="396"/>
                  <a:pt x="275" y="392"/>
                  <a:pt x="283" y="387"/>
                </a:cubicBezTo>
                <a:cubicBezTo>
                  <a:pt x="292" y="382"/>
                  <a:pt x="301" y="375"/>
                  <a:pt x="311" y="365"/>
                </a:cubicBezTo>
                <a:cubicBezTo>
                  <a:pt x="321" y="356"/>
                  <a:pt x="330" y="345"/>
                  <a:pt x="337" y="331"/>
                </a:cubicBezTo>
                <a:cubicBezTo>
                  <a:pt x="344" y="318"/>
                  <a:pt x="351" y="304"/>
                  <a:pt x="356" y="288"/>
                </a:cubicBezTo>
                <a:cubicBezTo>
                  <a:pt x="362" y="273"/>
                  <a:pt x="366" y="264"/>
                  <a:pt x="367" y="262"/>
                </a:cubicBezTo>
                <a:cubicBezTo>
                  <a:pt x="369" y="261"/>
                  <a:pt x="373" y="260"/>
                  <a:pt x="378" y="260"/>
                </a:cubicBezTo>
                <a:lnTo>
                  <a:pt x="386" y="260"/>
                </a:lnTo>
                <a:cubicBezTo>
                  <a:pt x="389" y="264"/>
                  <a:pt x="390" y="266"/>
                  <a:pt x="390" y="267"/>
                </a:cubicBezTo>
                <a:cubicBezTo>
                  <a:pt x="390" y="268"/>
                  <a:pt x="386" y="280"/>
                  <a:pt x="377" y="304"/>
                </a:cubicBezTo>
                <a:cubicBezTo>
                  <a:pt x="369" y="328"/>
                  <a:pt x="360" y="353"/>
                  <a:pt x="349" y="380"/>
                </a:cubicBezTo>
                <a:cubicBezTo>
                  <a:pt x="339" y="407"/>
                  <a:pt x="334" y="422"/>
                  <a:pt x="333" y="427"/>
                </a:cubicBezTo>
                <a:cubicBezTo>
                  <a:pt x="332" y="429"/>
                  <a:pt x="331" y="430"/>
                  <a:pt x="331" y="431"/>
                </a:cubicBezTo>
                <a:cubicBezTo>
                  <a:pt x="330" y="431"/>
                  <a:pt x="326" y="432"/>
                  <a:pt x="320" y="432"/>
                </a:cubicBezTo>
                <a:cubicBezTo>
                  <a:pt x="315" y="433"/>
                  <a:pt x="305" y="434"/>
                  <a:pt x="293" y="433"/>
                </a:cubicBezTo>
                <a:cubicBezTo>
                  <a:pt x="289" y="433"/>
                  <a:pt x="273" y="433"/>
                  <a:pt x="245" y="433"/>
                </a:cubicBezTo>
                <a:cubicBezTo>
                  <a:pt x="218" y="433"/>
                  <a:pt x="192" y="433"/>
                  <a:pt x="167" y="432"/>
                </a:cubicBezTo>
                <a:lnTo>
                  <a:pt x="54" y="432"/>
                </a:lnTo>
                <a:cubicBezTo>
                  <a:pt x="18" y="432"/>
                  <a:pt x="0" y="430"/>
                  <a:pt x="0" y="426"/>
                </a:cubicBezTo>
                <a:cubicBezTo>
                  <a:pt x="0" y="423"/>
                  <a:pt x="1" y="420"/>
                  <a:pt x="1" y="417"/>
                </a:cubicBezTo>
                <a:cubicBezTo>
                  <a:pt x="4" y="409"/>
                  <a:pt x="6" y="405"/>
                  <a:pt x="8" y="404"/>
                </a:cubicBezTo>
                <a:cubicBezTo>
                  <a:pt x="9" y="404"/>
                  <a:pt x="13" y="403"/>
                  <a:pt x="17" y="403"/>
                </a:cubicBezTo>
                <a:lnTo>
                  <a:pt x="21" y="403"/>
                </a:lnTo>
                <a:cubicBezTo>
                  <a:pt x="33" y="403"/>
                  <a:pt x="46" y="403"/>
                  <a:pt x="60" y="402"/>
                </a:cubicBezTo>
                <a:cubicBezTo>
                  <a:pt x="66" y="400"/>
                  <a:pt x="70" y="398"/>
                  <a:pt x="72" y="394"/>
                </a:cubicBezTo>
                <a:cubicBezTo>
                  <a:pt x="73" y="392"/>
                  <a:pt x="88" y="334"/>
                  <a:pt x="117" y="218"/>
                </a:cubicBezTo>
                <a:cubicBezTo>
                  <a:pt x="147" y="102"/>
                  <a:pt x="161" y="41"/>
                  <a:pt x="161" y="35"/>
                </a:cubicBezTo>
                <a:cubicBezTo>
                  <a:pt x="161" y="32"/>
                  <a:pt x="149" y="30"/>
                  <a:pt x="125" y="2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299" name=""/>
          <p:cNvSpPr/>
          <p:nvPr/>
        </p:nvSpPr>
        <p:spPr>
          <a:xfrm>
            <a:off x="928800" y="43621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0" y="317"/>
                </a:moveTo>
                <a:cubicBezTo>
                  <a:pt x="0" y="288"/>
                  <a:pt x="2" y="261"/>
                  <a:pt x="6" y="235"/>
                </a:cubicBezTo>
                <a:cubicBezTo>
                  <a:pt x="10" y="209"/>
                  <a:pt x="15" y="185"/>
                  <a:pt x="21" y="166"/>
                </a:cubicBezTo>
                <a:cubicBezTo>
                  <a:pt x="26" y="147"/>
                  <a:pt x="34" y="129"/>
                  <a:pt x="44" y="110"/>
                </a:cubicBezTo>
                <a:cubicBezTo>
                  <a:pt x="54" y="92"/>
                  <a:pt x="62" y="78"/>
                  <a:pt x="69" y="68"/>
                </a:cubicBezTo>
                <a:cubicBezTo>
                  <a:pt x="75" y="58"/>
                  <a:pt x="84" y="47"/>
                  <a:pt x="96" y="35"/>
                </a:cubicBezTo>
                <a:cubicBezTo>
                  <a:pt x="107" y="23"/>
                  <a:pt x="114" y="16"/>
                  <a:pt x="117" y="14"/>
                </a:cubicBezTo>
                <a:cubicBezTo>
                  <a:pt x="119" y="11"/>
                  <a:pt x="124" y="7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2"/>
                  <a:pt x="141" y="19"/>
                </a:cubicBezTo>
                <a:cubicBezTo>
                  <a:pt x="134" y="27"/>
                  <a:pt x="125" y="38"/>
                  <a:pt x="115" y="53"/>
                </a:cubicBezTo>
                <a:cubicBezTo>
                  <a:pt x="105" y="68"/>
                  <a:pt x="95" y="86"/>
                  <a:pt x="84" y="107"/>
                </a:cubicBezTo>
                <a:cubicBezTo>
                  <a:pt x="74" y="129"/>
                  <a:pt x="65" y="158"/>
                  <a:pt x="57" y="194"/>
                </a:cubicBezTo>
                <a:cubicBezTo>
                  <a:pt x="50" y="232"/>
                  <a:pt x="46" y="273"/>
                  <a:pt x="46" y="317"/>
                </a:cubicBezTo>
                <a:cubicBezTo>
                  <a:pt x="46" y="362"/>
                  <a:pt x="50" y="403"/>
                  <a:pt x="57" y="439"/>
                </a:cubicBezTo>
                <a:cubicBezTo>
                  <a:pt x="65" y="475"/>
                  <a:pt x="74" y="504"/>
                  <a:pt x="84" y="527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5"/>
                  <a:pt x="134" y="606"/>
                  <a:pt x="141" y="615"/>
                </a:cubicBezTo>
                <a:cubicBezTo>
                  <a:pt x="148" y="623"/>
                  <a:pt x="152" y="627"/>
                  <a:pt x="152" y="628"/>
                </a:cubicBezTo>
                <a:cubicBezTo>
                  <a:pt x="152" y="632"/>
                  <a:pt x="149" y="634"/>
                  <a:pt x="142" y="634"/>
                </a:cubicBezTo>
                <a:lnTo>
                  <a:pt x="141" y="634"/>
                </a:lnTo>
                <a:lnTo>
                  <a:pt x="132" y="634"/>
                </a:lnTo>
                <a:lnTo>
                  <a:pt x="115" y="618"/>
                </a:lnTo>
                <a:cubicBezTo>
                  <a:pt x="75" y="583"/>
                  <a:pt x="45" y="538"/>
                  <a:pt x="27" y="484"/>
                </a:cubicBezTo>
                <a:cubicBezTo>
                  <a:pt x="9" y="431"/>
                  <a:pt x="0" y="375"/>
                  <a:pt x="0" y="317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0" name=""/>
          <p:cNvSpPr/>
          <p:nvPr/>
        </p:nvSpPr>
        <p:spPr>
          <a:xfrm>
            <a:off x="1000080" y="4390560"/>
            <a:ext cx="71280" cy="145080"/>
          </a:xfrm>
          <a:custGeom>
            <a:avLst/>
            <a:gdLst/>
            <a:ahLst/>
            <a:rect l="0" t="0" r="r" b="b"/>
            <a:pathLst>
              <a:path w="198" h="403">
                <a:moveTo>
                  <a:pt x="5" y="153"/>
                </a:moveTo>
                <a:cubicBezTo>
                  <a:pt x="2" y="150"/>
                  <a:pt x="0" y="148"/>
                  <a:pt x="0" y="147"/>
                </a:cubicBezTo>
                <a:cubicBezTo>
                  <a:pt x="0" y="145"/>
                  <a:pt x="1" y="142"/>
                  <a:pt x="2" y="137"/>
                </a:cubicBezTo>
                <a:cubicBezTo>
                  <a:pt x="3" y="132"/>
                  <a:pt x="5" y="129"/>
                  <a:pt x="5" y="128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5" y="124"/>
                  <a:pt x="43" y="124"/>
                </a:cubicBezTo>
                <a:lnTo>
                  <a:pt x="78" y="124"/>
                </a:lnTo>
                <a:lnTo>
                  <a:pt x="90" y="73"/>
                </a:lnTo>
                <a:cubicBezTo>
                  <a:pt x="91" y="69"/>
                  <a:pt x="93" y="62"/>
                  <a:pt x="94" y="54"/>
                </a:cubicBezTo>
                <a:cubicBezTo>
                  <a:pt x="96" y="47"/>
                  <a:pt x="97" y="41"/>
                  <a:pt x="99" y="38"/>
                </a:cubicBezTo>
                <a:cubicBezTo>
                  <a:pt x="100" y="34"/>
                  <a:pt x="101" y="30"/>
                  <a:pt x="102" y="25"/>
                </a:cubicBezTo>
                <a:cubicBezTo>
                  <a:pt x="104" y="20"/>
                  <a:pt x="105" y="16"/>
                  <a:pt x="108" y="14"/>
                </a:cubicBezTo>
                <a:cubicBezTo>
                  <a:pt x="110" y="12"/>
                  <a:pt x="112" y="10"/>
                  <a:pt x="114" y="7"/>
                </a:cubicBezTo>
                <a:cubicBezTo>
                  <a:pt x="116" y="4"/>
                  <a:pt x="119" y="2"/>
                  <a:pt x="123" y="1"/>
                </a:cubicBezTo>
                <a:cubicBezTo>
                  <a:pt x="126" y="0"/>
                  <a:pt x="130" y="0"/>
                  <a:pt x="134" y="0"/>
                </a:cubicBezTo>
                <a:cubicBezTo>
                  <a:pt x="142" y="0"/>
                  <a:pt x="147" y="3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2"/>
                  <a:pt x="149" y="48"/>
                </a:cubicBezTo>
                <a:cubicBezTo>
                  <a:pt x="145" y="66"/>
                  <a:pt x="141" y="83"/>
                  <a:pt x="136" y="99"/>
                </a:cubicBezTo>
                <a:lnTo>
                  <a:pt x="130" y="123"/>
                </a:lnTo>
                <a:cubicBezTo>
                  <a:pt x="130" y="124"/>
                  <a:pt x="140" y="124"/>
                  <a:pt x="161" y="124"/>
                </a:cubicBezTo>
                <a:lnTo>
                  <a:pt x="193" y="124"/>
                </a:lnTo>
                <a:cubicBezTo>
                  <a:pt x="196" y="127"/>
                  <a:pt x="198" y="129"/>
                  <a:pt x="198" y="131"/>
                </a:cubicBezTo>
                <a:cubicBezTo>
                  <a:pt x="198" y="140"/>
                  <a:pt x="195" y="148"/>
                  <a:pt x="190" y="153"/>
                </a:cubicBezTo>
                <a:lnTo>
                  <a:pt x="122" y="153"/>
                </a:lnTo>
                <a:lnTo>
                  <a:pt x="99" y="245"/>
                </a:lnTo>
                <a:cubicBezTo>
                  <a:pt x="83" y="312"/>
                  <a:pt x="75" y="348"/>
                  <a:pt x="75" y="354"/>
                </a:cubicBezTo>
                <a:cubicBezTo>
                  <a:pt x="75" y="371"/>
                  <a:pt x="80" y="380"/>
                  <a:pt x="92" y="380"/>
                </a:cubicBezTo>
                <a:cubicBezTo>
                  <a:pt x="106" y="380"/>
                  <a:pt x="121" y="373"/>
                  <a:pt x="135" y="359"/>
                </a:cubicBezTo>
                <a:cubicBezTo>
                  <a:pt x="149" y="344"/>
                  <a:pt x="160" y="327"/>
                  <a:pt x="168" y="305"/>
                </a:cubicBezTo>
                <a:cubicBezTo>
                  <a:pt x="169" y="303"/>
                  <a:pt x="170" y="301"/>
                  <a:pt x="171" y="301"/>
                </a:cubicBezTo>
                <a:cubicBezTo>
                  <a:pt x="173" y="301"/>
                  <a:pt x="176" y="300"/>
                  <a:pt x="181" y="300"/>
                </a:cubicBezTo>
                <a:lnTo>
                  <a:pt x="183" y="300"/>
                </a:lnTo>
                <a:cubicBezTo>
                  <a:pt x="190" y="300"/>
                  <a:pt x="193" y="301"/>
                  <a:pt x="193" y="305"/>
                </a:cubicBezTo>
                <a:cubicBezTo>
                  <a:pt x="193" y="306"/>
                  <a:pt x="192" y="309"/>
                  <a:pt x="191" y="312"/>
                </a:cubicBezTo>
                <a:cubicBezTo>
                  <a:pt x="189" y="319"/>
                  <a:pt x="185" y="327"/>
                  <a:pt x="180" y="336"/>
                </a:cubicBezTo>
                <a:cubicBezTo>
                  <a:pt x="174" y="346"/>
                  <a:pt x="167" y="356"/>
                  <a:pt x="158" y="366"/>
                </a:cubicBezTo>
                <a:cubicBezTo>
                  <a:pt x="149" y="377"/>
                  <a:pt x="138" y="386"/>
                  <a:pt x="126" y="393"/>
                </a:cubicBezTo>
                <a:cubicBezTo>
                  <a:pt x="113" y="400"/>
                  <a:pt x="100" y="403"/>
                  <a:pt x="87" y="403"/>
                </a:cubicBezTo>
                <a:cubicBezTo>
                  <a:pt x="75" y="403"/>
                  <a:pt x="62" y="400"/>
                  <a:pt x="50" y="394"/>
                </a:cubicBezTo>
                <a:cubicBezTo>
                  <a:pt x="39" y="388"/>
                  <a:pt x="31" y="377"/>
                  <a:pt x="26" y="361"/>
                </a:cubicBezTo>
                <a:cubicBezTo>
                  <a:pt x="25" y="358"/>
                  <a:pt x="24" y="352"/>
                  <a:pt x="24" y="344"/>
                </a:cubicBezTo>
                <a:lnTo>
                  <a:pt x="24" y="333"/>
                </a:lnTo>
                <a:lnTo>
                  <a:pt x="46" y="244"/>
                </a:lnTo>
                <a:cubicBezTo>
                  <a:pt x="61" y="185"/>
                  <a:pt x="70" y="155"/>
                  <a:pt x="70" y="154"/>
                </a:cubicBezTo>
                <a:cubicBezTo>
                  <a:pt x="70" y="154"/>
                  <a:pt x="58" y="153"/>
                  <a:pt x="37" y="153"/>
                </a:cubicBezTo>
                <a:lnTo>
                  <a:pt x="5" y="153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1" name=""/>
          <p:cNvSpPr/>
          <p:nvPr/>
        </p:nvSpPr>
        <p:spPr>
          <a:xfrm>
            <a:off x="1090440" y="4362120"/>
            <a:ext cx="54720" cy="228240"/>
          </a:xfrm>
          <a:custGeom>
            <a:avLst/>
            <a:gdLst/>
            <a:ahLst/>
            <a:rect l="0" t="0" r="r" b="b"/>
            <a:pathLst>
              <a:path w="152" h="634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8" y="16"/>
                </a:lnTo>
                <a:cubicBezTo>
                  <a:pt x="78" y="51"/>
                  <a:pt x="107" y="96"/>
                  <a:pt x="125" y="150"/>
                </a:cubicBezTo>
                <a:cubicBezTo>
                  <a:pt x="143" y="203"/>
                  <a:pt x="152" y="260"/>
                  <a:pt x="152" y="317"/>
                </a:cubicBezTo>
                <a:cubicBezTo>
                  <a:pt x="152" y="346"/>
                  <a:pt x="150" y="374"/>
                  <a:pt x="146" y="400"/>
                </a:cubicBezTo>
                <a:cubicBezTo>
                  <a:pt x="142" y="427"/>
                  <a:pt x="137" y="449"/>
                  <a:pt x="131" y="468"/>
                </a:cubicBezTo>
                <a:cubicBezTo>
                  <a:pt x="126" y="486"/>
                  <a:pt x="118" y="505"/>
                  <a:pt x="108" y="524"/>
                </a:cubicBezTo>
                <a:cubicBezTo>
                  <a:pt x="98" y="542"/>
                  <a:pt x="90" y="556"/>
                  <a:pt x="84" y="566"/>
                </a:cubicBezTo>
                <a:cubicBezTo>
                  <a:pt x="78" y="576"/>
                  <a:pt x="70" y="586"/>
                  <a:pt x="57" y="598"/>
                </a:cubicBezTo>
                <a:cubicBezTo>
                  <a:pt x="46" y="610"/>
                  <a:pt x="39" y="617"/>
                  <a:pt x="37" y="619"/>
                </a:cubicBezTo>
                <a:cubicBezTo>
                  <a:pt x="35" y="621"/>
                  <a:pt x="30" y="625"/>
                  <a:pt x="22" y="631"/>
                </a:cubicBezTo>
                <a:cubicBezTo>
                  <a:pt x="21" y="632"/>
                  <a:pt x="20" y="633"/>
                  <a:pt x="20" y="634"/>
                </a:cubicBezTo>
                <a:lnTo>
                  <a:pt x="12" y="634"/>
                </a:lnTo>
                <a:cubicBezTo>
                  <a:pt x="9" y="634"/>
                  <a:pt x="7" y="634"/>
                  <a:pt x="5" y="634"/>
                </a:cubicBezTo>
                <a:cubicBezTo>
                  <a:pt x="4" y="634"/>
                  <a:pt x="3" y="633"/>
                  <a:pt x="2" y="632"/>
                </a:cubicBezTo>
                <a:cubicBezTo>
                  <a:pt x="1" y="630"/>
                  <a:pt x="1" y="628"/>
                  <a:pt x="0" y="626"/>
                </a:cubicBezTo>
                <a:cubicBezTo>
                  <a:pt x="1" y="626"/>
                  <a:pt x="3" y="623"/>
                  <a:pt x="7" y="618"/>
                </a:cubicBezTo>
                <a:cubicBezTo>
                  <a:pt x="74" y="550"/>
                  <a:pt x="106" y="450"/>
                  <a:pt x="106" y="317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5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2" name=""/>
          <p:cNvSpPr txBox="1"/>
          <p:nvPr/>
        </p:nvSpPr>
        <p:spPr>
          <a:xfrm>
            <a:off x="1179720" y="4075920"/>
            <a:ext cx="6258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Эффект праздников/событий. Пользователь задает даты событий.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3" name=""/>
          <p:cNvSpPr/>
          <p:nvPr/>
        </p:nvSpPr>
        <p:spPr>
          <a:xfrm>
            <a:off x="9291600" y="443844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6" y="38"/>
                  <a:pt x="146" y="55"/>
                </a:cubicBezTo>
                <a:cubicBezTo>
                  <a:pt x="145" y="63"/>
                  <a:pt x="145" y="68"/>
                  <a:pt x="144" y="68"/>
                </a:cubicBezTo>
                <a:cubicBezTo>
                  <a:pt x="144" y="70"/>
                  <a:pt x="141" y="79"/>
                  <a:pt x="133" y="97"/>
                </a:cubicBezTo>
                <a:cubicBezTo>
                  <a:pt x="126" y="116"/>
                  <a:pt x="119" y="136"/>
                  <a:pt x="112" y="160"/>
                </a:cubicBezTo>
                <a:cubicBezTo>
                  <a:pt x="105" y="183"/>
                  <a:pt x="102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3"/>
                </a:cubicBezTo>
                <a:cubicBezTo>
                  <a:pt x="148" y="263"/>
                  <a:pt x="157" y="261"/>
                  <a:pt x="166" y="256"/>
                </a:cubicBezTo>
                <a:cubicBezTo>
                  <a:pt x="174" y="252"/>
                  <a:pt x="181" y="247"/>
                  <a:pt x="185" y="242"/>
                </a:cubicBezTo>
                <a:cubicBezTo>
                  <a:pt x="190" y="237"/>
                  <a:pt x="196" y="230"/>
                  <a:pt x="202" y="221"/>
                </a:cubicBezTo>
                <a:cubicBezTo>
                  <a:pt x="202" y="221"/>
                  <a:pt x="204" y="216"/>
                  <a:pt x="206" y="208"/>
                </a:cubicBezTo>
                <a:cubicBezTo>
                  <a:pt x="208" y="200"/>
                  <a:pt x="211" y="188"/>
                  <a:pt x="214" y="171"/>
                </a:cubicBezTo>
                <a:cubicBezTo>
                  <a:pt x="218" y="154"/>
                  <a:pt x="222" y="138"/>
                  <a:pt x="226" y="123"/>
                </a:cubicBezTo>
                <a:cubicBezTo>
                  <a:pt x="243" y="60"/>
                  <a:pt x="251" y="27"/>
                  <a:pt x="253" y="24"/>
                </a:cubicBezTo>
                <a:cubicBezTo>
                  <a:pt x="259" y="13"/>
                  <a:pt x="268" y="7"/>
                  <a:pt x="280" y="7"/>
                </a:cubicBezTo>
                <a:cubicBezTo>
                  <a:pt x="286" y="7"/>
                  <a:pt x="290" y="9"/>
                  <a:pt x="293" y="11"/>
                </a:cubicBezTo>
                <a:cubicBezTo>
                  <a:pt x="297" y="14"/>
                  <a:pt x="299" y="17"/>
                  <a:pt x="300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9"/>
                </a:cubicBezTo>
                <a:cubicBezTo>
                  <a:pt x="250" y="242"/>
                  <a:pt x="238" y="287"/>
                  <a:pt x="235" y="295"/>
                </a:cubicBezTo>
                <a:cubicBezTo>
                  <a:pt x="224" y="330"/>
                  <a:pt x="203" y="358"/>
                  <a:pt x="174" y="379"/>
                </a:cubicBezTo>
                <a:cubicBezTo>
                  <a:pt x="145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1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4" y="368"/>
                  <a:pt x="60" y="370"/>
                </a:cubicBezTo>
                <a:cubicBezTo>
                  <a:pt x="55" y="372"/>
                  <a:pt x="52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5" y="386"/>
                  <a:pt x="101" y="386"/>
                  <a:pt x="105" y="385"/>
                </a:cubicBezTo>
                <a:cubicBezTo>
                  <a:pt x="119" y="381"/>
                  <a:pt x="131" y="373"/>
                  <a:pt x="144" y="361"/>
                </a:cubicBezTo>
                <a:cubicBezTo>
                  <a:pt x="156" y="349"/>
                  <a:pt x="165" y="336"/>
                  <a:pt x="171" y="322"/>
                </a:cubicBezTo>
                <a:cubicBezTo>
                  <a:pt x="178" y="308"/>
                  <a:pt x="183" y="296"/>
                  <a:pt x="186" y="286"/>
                </a:cubicBezTo>
                <a:cubicBezTo>
                  <a:pt x="189" y="277"/>
                  <a:pt x="191" y="270"/>
                  <a:pt x="191" y="267"/>
                </a:cubicBezTo>
                <a:lnTo>
                  <a:pt x="187" y="270"/>
                </a:lnTo>
                <a:cubicBezTo>
                  <a:pt x="185" y="271"/>
                  <a:pt x="181" y="274"/>
                  <a:pt x="175" y="277"/>
                </a:cubicBezTo>
                <a:cubicBezTo>
                  <a:pt x="170" y="280"/>
                  <a:pt x="164" y="282"/>
                  <a:pt x="159" y="284"/>
                </a:cubicBezTo>
                <a:cubicBezTo>
                  <a:pt x="150" y="286"/>
                  <a:pt x="142" y="287"/>
                  <a:pt x="133" y="287"/>
                </a:cubicBezTo>
                <a:cubicBezTo>
                  <a:pt x="114" y="287"/>
                  <a:pt x="97" y="283"/>
                  <a:pt x="82" y="274"/>
                </a:cubicBezTo>
                <a:cubicBezTo>
                  <a:pt x="67" y="264"/>
                  <a:pt x="58" y="249"/>
                  <a:pt x="53" y="229"/>
                </a:cubicBezTo>
                <a:cubicBezTo>
                  <a:pt x="52" y="226"/>
                  <a:pt x="52" y="219"/>
                  <a:pt x="52" y="209"/>
                </a:cubicBezTo>
                <a:cubicBezTo>
                  <a:pt x="52" y="185"/>
                  <a:pt x="60" y="154"/>
                  <a:pt x="74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4" name=""/>
          <p:cNvSpPr/>
          <p:nvPr/>
        </p:nvSpPr>
        <p:spPr>
          <a:xfrm>
            <a:off x="9408960" y="4472640"/>
            <a:ext cx="50400" cy="102600"/>
          </a:xfrm>
          <a:custGeom>
            <a:avLst/>
            <a:gdLst/>
            <a:ahLst/>
            <a:rect l="0" t="0" r="r" b="b"/>
            <a:pathLst>
              <a:path w="140" h="285">
                <a:moveTo>
                  <a:pt x="3" y="107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2"/>
                  <a:pt x="1" y="99"/>
                  <a:pt x="2" y="96"/>
                </a:cubicBezTo>
                <a:cubicBezTo>
                  <a:pt x="3" y="92"/>
                  <a:pt x="3" y="90"/>
                  <a:pt x="4" y="89"/>
                </a:cubicBezTo>
                <a:cubicBezTo>
                  <a:pt x="4" y="88"/>
                  <a:pt x="6" y="87"/>
                  <a:pt x="8" y="87"/>
                </a:cubicBezTo>
                <a:cubicBezTo>
                  <a:pt x="10" y="87"/>
                  <a:pt x="18" y="87"/>
                  <a:pt x="31" y="87"/>
                </a:cubicBezTo>
                <a:lnTo>
                  <a:pt x="54" y="87"/>
                </a:lnTo>
                <a:lnTo>
                  <a:pt x="63" y="51"/>
                </a:lnTo>
                <a:cubicBezTo>
                  <a:pt x="64" y="48"/>
                  <a:pt x="65" y="43"/>
                  <a:pt x="67" y="38"/>
                </a:cubicBezTo>
                <a:cubicBezTo>
                  <a:pt x="68" y="33"/>
                  <a:pt x="69" y="29"/>
                  <a:pt x="70" y="26"/>
                </a:cubicBezTo>
                <a:cubicBezTo>
                  <a:pt x="71" y="24"/>
                  <a:pt x="72" y="21"/>
                  <a:pt x="73" y="17"/>
                </a:cubicBezTo>
                <a:cubicBezTo>
                  <a:pt x="74" y="14"/>
                  <a:pt x="75" y="11"/>
                  <a:pt x="76" y="10"/>
                </a:cubicBezTo>
                <a:cubicBezTo>
                  <a:pt x="78" y="8"/>
                  <a:pt x="79" y="7"/>
                  <a:pt x="81" y="4"/>
                </a:cubicBezTo>
                <a:cubicBezTo>
                  <a:pt x="82" y="2"/>
                  <a:pt x="84" y="1"/>
                  <a:pt x="87" y="0"/>
                </a:cubicBezTo>
                <a:cubicBezTo>
                  <a:pt x="90" y="0"/>
                  <a:pt x="92" y="0"/>
                  <a:pt x="95" y="0"/>
                </a:cubicBezTo>
                <a:cubicBezTo>
                  <a:pt x="101" y="0"/>
                  <a:pt x="104" y="1"/>
                  <a:pt x="106" y="4"/>
                </a:cubicBezTo>
                <a:cubicBezTo>
                  <a:pt x="108" y="7"/>
                  <a:pt x="109" y="10"/>
                  <a:pt x="109" y="13"/>
                </a:cubicBezTo>
                <a:cubicBezTo>
                  <a:pt x="109" y="15"/>
                  <a:pt x="108" y="22"/>
                  <a:pt x="105" y="34"/>
                </a:cubicBezTo>
                <a:cubicBezTo>
                  <a:pt x="103" y="46"/>
                  <a:pt x="100" y="58"/>
                  <a:pt x="96" y="69"/>
                </a:cubicBezTo>
                <a:lnTo>
                  <a:pt x="92" y="86"/>
                </a:lnTo>
                <a:cubicBezTo>
                  <a:pt x="92" y="86"/>
                  <a:pt x="99" y="87"/>
                  <a:pt x="114" y="87"/>
                </a:cubicBezTo>
                <a:lnTo>
                  <a:pt x="137" y="87"/>
                </a:lnTo>
                <a:cubicBezTo>
                  <a:pt x="139" y="89"/>
                  <a:pt x="140" y="90"/>
                  <a:pt x="140" y="92"/>
                </a:cubicBezTo>
                <a:cubicBezTo>
                  <a:pt x="140" y="98"/>
                  <a:pt x="138" y="103"/>
                  <a:pt x="134" y="107"/>
                </a:cubicBezTo>
                <a:lnTo>
                  <a:pt x="87" y="107"/>
                </a:lnTo>
                <a:lnTo>
                  <a:pt x="71" y="172"/>
                </a:lnTo>
                <a:cubicBezTo>
                  <a:pt x="58" y="221"/>
                  <a:pt x="52" y="246"/>
                  <a:pt x="52" y="250"/>
                </a:cubicBezTo>
                <a:cubicBezTo>
                  <a:pt x="52" y="262"/>
                  <a:pt x="56" y="269"/>
                  <a:pt x="64" y="269"/>
                </a:cubicBezTo>
                <a:cubicBezTo>
                  <a:pt x="76" y="269"/>
                  <a:pt x="86" y="264"/>
                  <a:pt x="96" y="254"/>
                </a:cubicBezTo>
                <a:cubicBezTo>
                  <a:pt x="105" y="243"/>
                  <a:pt x="113" y="231"/>
                  <a:pt x="119" y="216"/>
                </a:cubicBezTo>
                <a:cubicBezTo>
                  <a:pt x="120" y="213"/>
                  <a:pt x="121" y="212"/>
                  <a:pt x="122" y="212"/>
                </a:cubicBezTo>
                <a:cubicBezTo>
                  <a:pt x="122" y="212"/>
                  <a:pt x="125" y="211"/>
                  <a:pt x="128" y="211"/>
                </a:cubicBezTo>
                <a:lnTo>
                  <a:pt x="130" y="211"/>
                </a:lnTo>
                <a:cubicBezTo>
                  <a:pt x="134" y="211"/>
                  <a:pt x="137" y="212"/>
                  <a:pt x="137" y="216"/>
                </a:cubicBezTo>
                <a:cubicBezTo>
                  <a:pt x="137" y="216"/>
                  <a:pt x="136" y="218"/>
                  <a:pt x="135" y="221"/>
                </a:cubicBezTo>
                <a:cubicBezTo>
                  <a:pt x="134" y="226"/>
                  <a:pt x="131" y="231"/>
                  <a:pt x="127" y="238"/>
                </a:cubicBezTo>
                <a:cubicBezTo>
                  <a:pt x="123" y="244"/>
                  <a:pt x="118" y="251"/>
                  <a:pt x="112" y="259"/>
                </a:cubicBezTo>
                <a:cubicBezTo>
                  <a:pt x="106" y="266"/>
                  <a:pt x="98" y="273"/>
                  <a:pt x="89" y="278"/>
                </a:cubicBezTo>
                <a:cubicBezTo>
                  <a:pt x="80" y="283"/>
                  <a:pt x="71" y="285"/>
                  <a:pt x="61" y="285"/>
                </a:cubicBezTo>
                <a:cubicBezTo>
                  <a:pt x="52" y="285"/>
                  <a:pt x="44" y="283"/>
                  <a:pt x="36" y="279"/>
                </a:cubicBezTo>
                <a:cubicBezTo>
                  <a:pt x="28" y="274"/>
                  <a:pt x="22" y="266"/>
                  <a:pt x="18" y="255"/>
                </a:cubicBezTo>
                <a:cubicBezTo>
                  <a:pt x="18" y="253"/>
                  <a:pt x="17" y="249"/>
                  <a:pt x="17" y="243"/>
                </a:cubicBezTo>
                <a:lnTo>
                  <a:pt x="17" y="235"/>
                </a:lnTo>
                <a:lnTo>
                  <a:pt x="33" y="172"/>
                </a:lnTo>
                <a:cubicBezTo>
                  <a:pt x="43" y="130"/>
                  <a:pt x="49" y="108"/>
                  <a:pt x="49" y="108"/>
                </a:cubicBezTo>
                <a:cubicBezTo>
                  <a:pt x="49" y="108"/>
                  <a:pt x="41" y="107"/>
                  <a:pt x="26" y="107"/>
                </a:cubicBezTo>
                <a:lnTo>
                  <a:pt x="3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5" name=""/>
          <p:cNvSpPr/>
          <p:nvPr/>
        </p:nvSpPr>
        <p:spPr>
          <a:xfrm>
            <a:off x="9477720" y="4529880"/>
            <a:ext cx="98280" cy="6840"/>
          </a:xfrm>
          <a:custGeom>
            <a:avLst/>
            <a:gdLst/>
            <a:ahLst/>
            <a:rect l="0" t="0" r="r" b="b"/>
            <a:pathLst>
              <a:path w="273" h="19">
                <a:moveTo>
                  <a:pt x="0" y="15"/>
                </a:moveTo>
                <a:cubicBezTo>
                  <a:pt x="0" y="15"/>
                  <a:pt x="0" y="13"/>
                  <a:pt x="0" y="10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3" y="5"/>
                  <a:pt x="273" y="10"/>
                </a:cubicBezTo>
                <a:cubicBezTo>
                  <a:pt x="273" y="13"/>
                  <a:pt x="271" y="16"/>
                  <a:pt x="267" y="19"/>
                </a:cubicBezTo>
                <a:lnTo>
                  <a:pt x="6" y="19"/>
                </a:lnTo>
                <a:cubicBezTo>
                  <a:pt x="2" y="16"/>
                  <a:pt x="0" y="13"/>
                  <a:pt x="0" y="10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6" name=""/>
          <p:cNvSpPr/>
          <p:nvPr/>
        </p:nvSpPr>
        <p:spPr>
          <a:xfrm>
            <a:off x="9602640" y="4466160"/>
            <a:ext cx="55800" cy="107280"/>
          </a:xfrm>
          <a:custGeom>
            <a:avLst/>
            <a:gdLst/>
            <a:ahLst/>
            <a:rect l="0" t="0" r="r" b="b"/>
            <a:pathLst>
              <a:path w="155" h="298">
                <a:moveTo>
                  <a:pt x="59" y="39"/>
                </a:moveTo>
                <a:lnTo>
                  <a:pt x="53" y="41"/>
                </a:lnTo>
                <a:cubicBezTo>
                  <a:pt x="49" y="43"/>
                  <a:pt x="43" y="44"/>
                  <a:pt x="35" y="46"/>
                </a:cubicBezTo>
                <a:cubicBezTo>
                  <a:pt x="28" y="47"/>
                  <a:pt x="18" y="48"/>
                  <a:pt x="8" y="49"/>
                </a:cubicBezTo>
                <a:lnTo>
                  <a:pt x="0" y="49"/>
                </a:lnTo>
                <a:lnTo>
                  <a:pt x="0" y="28"/>
                </a:lnTo>
                <a:lnTo>
                  <a:pt x="8" y="28"/>
                </a:lnTo>
                <a:cubicBezTo>
                  <a:pt x="22" y="28"/>
                  <a:pt x="36" y="25"/>
                  <a:pt x="48" y="22"/>
                </a:cubicBezTo>
                <a:cubicBezTo>
                  <a:pt x="60" y="18"/>
                  <a:pt x="69" y="14"/>
                  <a:pt x="73" y="11"/>
                </a:cubicBezTo>
                <a:cubicBezTo>
                  <a:pt x="78" y="8"/>
                  <a:pt x="82" y="4"/>
                  <a:pt x="86" y="1"/>
                </a:cubicBezTo>
                <a:cubicBezTo>
                  <a:pt x="86" y="0"/>
                  <a:pt x="88" y="0"/>
                  <a:pt x="91" y="0"/>
                </a:cubicBezTo>
                <a:cubicBezTo>
                  <a:pt x="94" y="0"/>
                  <a:pt x="96" y="1"/>
                  <a:pt x="99" y="2"/>
                </a:cubicBezTo>
                <a:lnTo>
                  <a:pt x="99" y="136"/>
                </a:lnTo>
                <a:lnTo>
                  <a:pt x="99" y="271"/>
                </a:lnTo>
                <a:cubicBezTo>
                  <a:pt x="101" y="273"/>
                  <a:pt x="103" y="275"/>
                  <a:pt x="105" y="275"/>
                </a:cubicBezTo>
                <a:cubicBezTo>
                  <a:pt x="106" y="276"/>
                  <a:pt x="110" y="276"/>
                  <a:pt x="115" y="277"/>
                </a:cubicBezTo>
                <a:cubicBezTo>
                  <a:pt x="121" y="277"/>
                  <a:pt x="130" y="278"/>
                  <a:pt x="143" y="278"/>
                </a:cubicBezTo>
                <a:lnTo>
                  <a:pt x="155" y="278"/>
                </a:lnTo>
                <a:lnTo>
                  <a:pt x="155" y="298"/>
                </a:lnTo>
                <a:lnTo>
                  <a:pt x="150" y="298"/>
                </a:lnTo>
                <a:cubicBezTo>
                  <a:pt x="144" y="297"/>
                  <a:pt x="120" y="297"/>
                  <a:pt x="79" y="297"/>
                </a:cubicBezTo>
                <a:cubicBezTo>
                  <a:pt x="38" y="297"/>
                  <a:pt x="14" y="297"/>
                  <a:pt x="8" y="298"/>
                </a:cubicBezTo>
                <a:lnTo>
                  <a:pt x="2" y="298"/>
                </a:lnTo>
                <a:lnTo>
                  <a:pt x="2" y="278"/>
                </a:lnTo>
                <a:lnTo>
                  <a:pt x="14" y="278"/>
                </a:lnTo>
                <a:cubicBezTo>
                  <a:pt x="20" y="278"/>
                  <a:pt x="27" y="278"/>
                  <a:pt x="32" y="278"/>
                </a:cubicBezTo>
                <a:cubicBezTo>
                  <a:pt x="37" y="278"/>
                  <a:pt x="40" y="278"/>
                  <a:pt x="43" y="277"/>
                </a:cubicBezTo>
                <a:cubicBezTo>
                  <a:pt x="46" y="277"/>
                  <a:pt x="48" y="277"/>
                  <a:pt x="50" y="276"/>
                </a:cubicBezTo>
                <a:cubicBezTo>
                  <a:pt x="52" y="275"/>
                  <a:pt x="53" y="275"/>
                  <a:pt x="54" y="275"/>
                </a:cubicBezTo>
                <a:cubicBezTo>
                  <a:pt x="54" y="275"/>
                  <a:pt x="55" y="274"/>
                  <a:pt x="56" y="273"/>
                </a:cubicBezTo>
                <a:cubicBezTo>
                  <a:pt x="58" y="271"/>
                  <a:pt x="59" y="271"/>
                  <a:pt x="59" y="271"/>
                </a:cubicBezTo>
                <a:lnTo>
                  <a:pt x="59" y="39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7" name=""/>
          <p:cNvSpPr/>
          <p:nvPr/>
        </p:nvSpPr>
        <p:spPr>
          <a:xfrm>
            <a:off x="9698760" y="451152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4" y="19"/>
                  <a:pt x="10" y="11"/>
                </a:cubicBezTo>
                <a:cubicBezTo>
                  <a:pt x="17" y="4"/>
                  <a:pt x="26" y="0"/>
                  <a:pt x="38" y="0"/>
                </a:cubicBezTo>
                <a:cubicBezTo>
                  <a:pt x="49" y="0"/>
                  <a:pt x="60" y="5"/>
                  <a:pt x="69" y="16"/>
                </a:cubicBezTo>
                <a:cubicBezTo>
                  <a:pt x="80" y="26"/>
                  <a:pt x="84" y="45"/>
                  <a:pt x="85" y="71"/>
                </a:cubicBezTo>
                <a:cubicBezTo>
                  <a:pt x="85" y="86"/>
                  <a:pt x="83" y="101"/>
                  <a:pt x="79" y="115"/>
                </a:cubicBezTo>
                <a:cubicBezTo>
                  <a:pt x="74" y="129"/>
                  <a:pt x="70" y="141"/>
                  <a:pt x="65" y="151"/>
                </a:cubicBezTo>
                <a:cubicBezTo>
                  <a:pt x="60" y="162"/>
                  <a:pt x="54" y="170"/>
                  <a:pt x="48" y="177"/>
                </a:cubicBezTo>
                <a:cubicBezTo>
                  <a:pt x="43" y="185"/>
                  <a:pt x="37" y="190"/>
                  <a:pt x="33" y="194"/>
                </a:cubicBezTo>
                <a:cubicBezTo>
                  <a:pt x="29" y="199"/>
                  <a:pt x="26" y="201"/>
                  <a:pt x="25" y="200"/>
                </a:cubicBezTo>
                <a:cubicBezTo>
                  <a:pt x="23" y="200"/>
                  <a:pt x="21" y="198"/>
                  <a:pt x="17" y="194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3" y="181"/>
                  <a:pt x="18" y="176"/>
                </a:cubicBezTo>
                <a:cubicBezTo>
                  <a:pt x="23" y="171"/>
                  <a:pt x="28" y="165"/>
                  <a:pt x="34" y="157"/>
                </a:cubicBezTo>
                <a:cubicBezTo>
                  <a:pt x="40" y="150"/>
                  <a:pt x="45" y="139"/>
                  <a:pt x="50" y="126"/>
                </a:cubicBezTo>
                <a:cubicBezTo>
                  <a:pt x="55" y="112"/>
                  <a:pt x="59" y="96"/>
                  <a:pt x="60" y="78"/>
                </a:cubicBezTo>
                <a:lnTo>
                  <a:pt x="60" y="71"/>
                </a:lnTo>
                <a:cubicBezTo>
                  <a:pt x="59" y="72"/>
                  <a:pt x="58" y="72"/>
                  <a:pt x="57" y="73"/>
                </a:cubicBezTo>
                <a:cubicBezTo>
                  <a:pt x="55" y="73"/>
                  <a:pt x="54" y="74"/>
                  <a:pt x="53" y="75"/>
                </a:cubicBezTo>
                <a:cubicBezTo>
                  <a:pt x="52" y="75"/>
                  <a:pt x="50" y="76"/>
                  <a:pt x="47" y="76"/>
                </a:cubicBezTo>
                <a:cubicBezTo>
                  <a:pt x="45" y="76"/>
                  <a:pt x="42" y="76"/>
                  <a:pt x="40" y="77"/>
                </a:cubicBezTo>
                <a:cubicBezTo>
                  <a:pt x="28" y="77"/>
                  <a:pt x="19" y="73"/>
                  <a:pt x="12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8" name=""/>
          <p:cNvSpPr/>
          <p:nvPr/>
        </p:nvSpPr>
        <p:spPr>
          <a:xfrm>
            <a:off x="9786960" y="4438440"/>
            <a:ext cx="108720" cy="147600"/>
          </a:xfrm>
          <a:custGeom>
            <a:avLst/>
            <a:gdLst/>
            <a:ahLst/>
            <a:rect l="0" t="0" r="r" b="b"/>
            <a:pathLst>
              <a:path w="302" h="410">
                <a:moveTo>
                  <a:pt x="0" y="98"/>
                </a:moveTo>
                <a:cubicBezTo>
                  <a:pt x="0" y="92"/>
                  <a:pt x="4" y="82"/>
                  <a:pt x="10" y="68"/>
                </a:cubicBezTo>
                <a:cubicBezTo>
                  <a:pt x="16" y="53"/>
                  <a:pt x="26" y="38"/>
                  <a:pt x="40" y="23"/>
                </a:cubicBezTo>
                <a:cubicBezTo>
                  <a:pt x="54" y="7"/>
                  <a:pt x="70" y="0"/>
                  <a:pt x="87" y="0"/>
                </a:cubicBezTo>
                <a:cubicBezTo>
                  <a:pt x="104" y="0"/>
                  <a:pt x="118" y="5"/>
                  <a:pt x="129" y="15"/>
                </a:cubicBezTo>
                <a:cubicBezTo>
                  <a:pt x="139" y="24"/>
                  <a:pt x="145" y="38"/>
                  <a:pt x="145" y="55"/>
                </a:cubicBezTo>
                <a:cubicBezTo>
                  <a:pt x="144" y="63"/>
                  <a:pt x="144" y="68"/>
                  <a:pt x="143" y="68"/>
                </a:cubicBezTo>
                <a:cubicBezTo>
                  <a:pt x="143" y="70"/>
                  <a:pt x="140" y="79"/>
                  <a:pt x="133" y="97"/>
                </a:cubicBezTo>
                <a:cubicBezTo>
                  <a:pt x="126" y="116"/>
                  <a:pt x="120" y="136"/>
                  <a:pt x="112" y="160"/>
                </a:cubicBezTo>
                <a:cubicBezTo>
                  <a:pt x="105" y="183"/>
                  <a:pt x="102" y="201"/>
                  <a:pt x="102" y="214"/>
                </a:cubicBezTo>
                <a:cubicBezTo>
                  <a:pt x="102" y="232"/>
                  <a:pt x="105" y="245"/>
                  <a:pt x="111" y="252"/>
                </a:cubicBezTo>
                <a:cubicBezTo>
                  <a:pt x="117" y="259"/>
                  <a:pt x="126" y="263"/>
                  <a:pt x="138" y="263"/>
                </a:cubicBezTo>
                <a:cubicBezTo>
                  <a:pt x="147" y="263"/>
                  <a:pt x="156" y="261"/>
                  <a:pt x="165" y="256"/>
                </a:cubicBezTo>
                <a:cubicBezTo>
                  <a:pt x="173" y="252"/>
                  <a:pt x="180" y="247"/>
                  <a:pt x="184" y="242"/>
                </a:cubicBezTo>
                <a:cubicBezTo>
                  <a:pt x="189" y="237"/>
                  <a:pt x="195" y="230"/>
                  <a:pt x="202" y="221"/>
                </a:cubicBezTo>
                <a:cubicBezTo>
                  <a:pt x="202" y="221"/>
                  <a:pt x="203" y="216"/>
                  <a:pt x="205" y="208"/>
                </a:cubicBezTo>
                <a:cubicBezTo>
                  <a:pt x="207" y="200"/>
                  <a:pt x="210" y="188"/>
                  <a:pt x="214" y="171"/>
                </a:cubicBezTo>
                <a:cubicBezTo>
                  <a:pt x="217" y="154"/>
                  <a:pt x="221" y="138"/>
                  <a:pt x="226" y="123"/>
                </a:cubicBezTo>
                <a:cubicBezTo>
                  <a:pt x="242" y="60"/>
                  <a:pt x="250" y="27"/>
                  <a:pt x="252" y="24"/>
                </a:cubicBezTo>
                <a:cubicBezTo>
                  <a:pt x="258" y="13"/>
                  <a:pt x="268" y="7"/>
                  <a:pt x="280" y="7"/>
                </a:cubicBezTo>
                <a:cubicBezTo>
                  <a:pt x="286" y="7"/>
                  <a:pt x="290" y="9"/>
                  <a:pt x="294" y="11"/>
                </a:cubicBezTo>
                <a:cubicBezTo>
                  <a:pt x="297" y="14"/>
                  <a:pt x="299" y="17"/>
                  <a:pt x="301" y="19"/>
                </a:cubicBezTo>
                <a:cubicBezTo>
                  <a:pt x="302" y="21"/>
                  <a:pt x="302" y="23"/>
                  <a:pt x="302" y="25"/>
                </a:cubicBezTo>
                <a:cubicBezTo>
                  <a:pt x="302" y="30"/>
                  <a:pt x="291" y="74"/>
                  <a:pt x="271" y="159"/>
                </a:cubicBezTo>
                <a:cubicBezTo>
                  <a:pt x="249" y="242"/>
                  <a:pt x="237" y="287"/>
                  <a:pt x="234" y="295"/>
                </a:cubicBezTo>
                <a:cubicBezTo>
                  <a:pt x="223" y="330"/>
                  <a:pt x="202" y="358"/>
                  <a:pt x="173" y="379"/>
                </a:cubicBezTo>
                <a:cubicBezTo>
                  <a:pt x="144" y="399"/>
                  <a:pt x="115" y="410"/>
                  <a:pt x="86" y="410"/>
                </a:cubicBezTo>
                <a:cubicBezTo>
                  <a:pt x="67" y="410"/>
                  <a:pt x="50" y="405"/>
                  <a:pt x="36" y="396"/>
                </a:cubicBezTo>
                <a:cubicBezTo>
                  <a:pt x="22" y="387"/>
                  <a:pt x="14" y="373"/>
                  <a:pt x="14" y="354"/>
                </a:cubicBezTo>
                <a:cubicBezTo>
                  <a:pt x="14" y="345"/>
                  <a:pt x="16" y="337"/>
                  <a:pt x="19" y="331"/>
                </a:cubicBezTo>
                <a:cubicBezTo>
                  <a:pt x="22" y="325"/>
                  <a:pt x="26" y="320"/>
                  <a:pt x="31" y="317"/>
                </a:cubicBezTo>
                <a:cubicBezTo>
                  <a:pt x="36" y="314"/>
                  <a:pt x="40" y="312"/>
                  <a:pt x="43" y="311"/>
                </a:cubicBezTo>
                <a:cubicBezTo>
                  <a:pt x="47" y="310"/>
                  <a:pt x="50" y="309"/>
                  <a:pt x="54" y="309"/>
                </a:cubicBezTo>
                <a:cubicBezTo>
                  <a:pt x="73" y="309"/>
                  <a:pt x="82" y="318"/>
                  <a:pt x="82" y="336"/>
                </a:cubicBezTo>
                <a:cubicBezTo>
                  <a:pt x="82" y="344"/>
                  <a:pt x="79" y="351"/>
                  <a:pt x="74" y="358"/>
                </a:cubicBezTo>
                <a:cubicBezTo>
                  <a:pt x="69" y="364"/>
                  <a:pt x="65" y="368"/>
                  <a:pt x="60" y="370"/>
                </a:cubicBezTo>
                <a:cubicBezTo>
                  <a:pt x="55" y="372"/>
                  <a:pt x="53" y="373"/>
                  <a:pt x="52" y="373"/>
                </a:cubicBezTo>
                <a:lnTo>
                  <a:pt x="50" y="374"/>
                </a:lnTo>
                <a:cubicBezTo>
                  <a:pt x="51" y="376"/>
                  <a:pt x="55" y="379"/>
                  <a:pt x="62" y="382"/>
                </a:cubicBezTo>
                <a:cubicBezTo>
                  <a:pt x="69" y="385"/>
                  <a:pt x="76" y="386"/>
                  <a:pt x="83" y="386"/>
                </a:cubicBezTo>
                <a:lnTo>
                  <a:pt x="88" y="386"/>
                </a:lnTo>
                <a:cubicBezTo>
                  <a:pt x="96" y="386"/>
                  <a:pt x="101" y="386"/>
                  <a:pt x="105" y="385"/>
                </a:cubicBezTo>
                <a:cubicBezTo>
                  <a:pt x="119" y="381"/>
                  <a:pt x="132" y="373"/>
                  <a:pt x="143" y="361"/>
                </a:cubicBezTo>
                <a:cubicBezTo>
                  <a:pt x="155" y="349"/>
                  <a:pt x="164" y="336"/>
                  <a:pt x="171" y="322"/>
                </a:cubicBezTo>
                <a:cubicBezTo>
                  <a:pt x="177" y="308"/>
                  <a:pt x="182" y="296"/>
                  <a:pt x="185" y="286"/>
                </a:cubicBezTo>
                <a:cubicBezTo>
                  <a:pt x="188" y="277"/>
                  <a:pt x="190" y="270"/>
                  <a:pt x="190" y="267"/>
                </a:cubicBezTo>
                <a:lnTo>
                  <a:pt x="186" y="270"/>
                </a:lnTo>
                <a:cubicBezTo>
                  <a:pt x="184" y="271"/>
                  <a:pt x="180" y="274"/>
                  <a:pt x="174" y="277"/>
                </a:cubicBezTo>
                <a:cubicBezTo>
                  <a:pt x="169" y="280"/>
                  <a:pt x="163" y="282"/>
                  <a:pt x="158" y="284"/>
                </a:cubicBezTo>
                <a:cubicBezTo>
                  <a:pt x="149" y="286"/>
                  <a:pt x="141" y="287"/>
                  <a:pt x="133" y="287"/>
                </a:cubicBezTo>
                <a:cubicBezTo>
                  <a:pt x="114" y="287"/>
                  <a:pt x="97" y="283"/>
                  <a:pt x="82" y="274"/>
                </a:cubicBezTo>
                <a:cubicBezTo>
                  <a:pt x="67" y="264"/>
                  <a:pt x="58" y="249"/>
                  <a:pt x="53" y="229"/>
                </a:cubicBezTo>
                <a:cubicBezTo>
                  <a:pt x="53" y="226"/>
                  <a:pt x="52" y="219"/>
                  <a:pt x="52" y="209"/>
                </a:cubicBezTo>
                <a:cubicBezTo>
                  <a:pt x="52" y="185"/>
                  <a:pt x="60" y="154"/>
                  <a:pt x="74" y="114"/>
                </a:cubicBezTo>
                <a:cubicBezTo>
                  <a:pt x="89" y="75"/>
                  <a:pt x="97" y="50"/>
                  <a:pt x="97" y="40"/>
                </a:cubicBezTo>
                <a:cubicBezTo>
                  <a:pt x="97" y="39"/>
                  <a:pt x="97" y="39"/>
                  <a:pt x="97" y="39"/>
                </a:cubicBezTo>
                <a:cubicBezTo>
                  <a:pt x="97" y="35"/>
                  <a:pt x="97" y="32"/>
                  <a:pt x="97" y="31"/>
                </a:cubicBezTo>
                <a:cubicBezTo>
                  <a:pt x="97" y="30"/>
                  <a:pt x="96" y="28"/>
                  <a:pt x="94" y="27"/>
                </a:cubicBezTo>
                <a:cubicBezTo>
                  <a:pt x="92" y="25"/>
                  <a:pt x="90" y="24"/>
                  <a:pt x="87" y="24"/>
                </a:cubicBezTo>
                <a:lnTo>
                  <a:pt x="85" y="24"/>
                </a:lnTo>
                <a:cubicBezTo>
                  <a:pt x="75" y="24"/>
                  <a:pt x="66" y="28"/>
                  <a:pt x="58" y="36"/>
                </a:cubicBezTo>
                <a:cubicBezTo>
                  <a:pt x="50" y="44"/>
                  <a:pt x="44" y="53"/>
                  <a:pt x="39" y="62"/>
                </a:cubicBezTo>
                <a:cubicBezTo>
                  <a:pt x="34" y="71"/>
                  <a:pt x="31" y="80"/>
                  <a:pt x="28" y="89"/>
                </a:cubicBezTo>
                <a:cubicBezTo>
                  <a:pt x="26" y="97"/>
                  <a:pt x="24" y="102"/>
                  <a:pt x="23" y="102"/>
                </a:cubicBezTo>
                <a:cubicBezTo>
                  <a:pt x="22" y="103"/>
                  <a:pt x="19" y="104"/>
                  <a:pt x="13" y="104"/>
                </a:cubicBezTo>
                <a:lnTo>
                  <a:pt x="4" y="104"/>
                </a:lnTo>
                <a:cubicBezTo>
                  <a:pt x="2" y="101"/>
                  <a:pt x="0" y="99"/>
                  <a:pt x="0" y="98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09" name=""/>
          <p:cNvSpPr/>
          <p:nvPr/>
        </p:nvSpPr>
        <p:spPr>
          <a:xfrm>
            <a:off x="9904320" y="4472640"/>
            <a:ext cx="50400" cy="102600"/>
          </a:xfrm>
          <a:custGeom>
            <a:avLst/>
            <a:gdLst/>
            <a:ahLst/>
            <a:rect l="0" t="0" r="r" b="b"/>
            <a:pathLst>
              <a:path w="140" h="285">
                <a:moveTo>
                  <a:pt x="3" y="107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2"/>
                  <a:pt x="1" y="99"/>
                  <a:pt x="2" y="96"/>
                </a:cubicBezTo>
                <a:cubicBezTo>
                  <a:pt x="3" y="92"/>
                  <a:pt x="3" y="90"/>
                  <a:pt x="4" y="89"/>
                </a:cubicBezTo>
                <a:cubicBezTo>
                  <a:pt x="4" y="88"/>
                  <a:pt x="6" y="87"/>
                  <a:pt x="8" y="87"/>
                </a:cubicBezTo>
                <a:cubicBezTo>
                  <a:pt x="10" y="87"/>
                  <a:pt x="18" y="87"/>
                  <a:pt x="31" y="87"/>
                </a:cubicBezTo>
                <a:lnTo>
                  <a:pt x="54" y="87"/>
                </a:lnTo>
                <a:lnTo>
                  <a:pt x="63" y="51"/>
                </a:lnTo>
                <a:cubicBezTo>
                  <a:pt x="64" y="48"/>
                  <a:pt x="65" y="43"/>
                  <a:pt x="66" y="38"/>
                </a:cubicBezTo>
                <a:cubicBezTo>
                  <a:pt x="67" y="33"/>
                  <a:pt x="68" y="29"/>
                  <a:pt x="69" y="26"/>
                </a:cubicBezTo>
                <a:cubicBezTo>
                  <a:pt x="70" y="24"/>
                  <a:pt x="71" y="21"/>
                  <a:pt x="72" y="17"/>
                </a:cubicBezTo>
                <a:cubicBezTo>
                  <a:pt x="73" y="14"/>
                  <a:pt x="74" y="11"/>
                  <a:pt x="75" y="10"/>
                </a:cubicBezTo>
                <a:cubicBezTo>
                  <a:pt x="77" y="8"/>
                  <a:pt x="78" y="7"/>
                  <a:pt x="81" y="4"/>
                </a:cubicBezTo>
                <a:cubicBezTo>
                  <a:pt x="82" y="2"/>
                  <a:pt x="84" y="1"/>
                  <a:pt x="87" y="0"/>
                </a:cubicBezTo>
                <a:cubicBezTo>
                  <a:pt x="90" y="0"/>
                  <a:pt x="93" y="0"/>
                  <a:pt x="95" y="0"/>
                </a:cubicBezTo>
                <a:cubicBezTo>
                  <a:pt x="101" y="0"/>
                  <a:pt x="104" y="1"/>
                  <a:pt x="106" y="4"/>
                </a:cubicBezTo>
                <a:cubicBezTo>
                  <a:pt x="108" y="7"/>
                  <a:pt x="109" y="10"/>
                  <a:pt x="109" y="13"/>
                </a:cubicBezTo>
                <a:cubicBezTo>
                  <a:pt x="109" y="15"/>
                  <a:pt x="108" y="22"/>
                  <a:pt x="105" y="34"/>
                </a:cubicBezTo>
                <a:cubicBezTo>
                  <a:pt x="103" y="46"/>
                  <a:pt x="100" y="58"/>
                  <a:pt x="97" y="69"/>
                </a:cubicBezTo>
                <a:lnTo>
                  <a:pt x="92" y="86"/>
                </a:lnTo>
                <a:cubicBezTo>
                  <a:pt x="92" y="86"/>
                  <a:pt x="100" y="87"/>
                  <a:pt x="114" y="87"/>
                </a:cubicBezTo>
                <a:lnTo>
                  <a:pt x="137" y="87"/>
                </a:lnTo>
                <a:cubicBezTo>
                  <a:pt x="139" y="89"/>
                  <a:pt x="140" y="90"/>
                  <a:pt x="140" y="92"/>
                </a:cubicBezTo>
                <a:cubicBezTo>
                  <a:pt x="140" y="98"/>
                  <a:pt x="138" y="103"/>
                  <a:pt x="135" y="107"/>
                </a:cubicBezTo>
                <a:lnTo>
                  <a:pt x="87" y="107"/>
                </a:lnTo>
                <a:lnTo>
                  <a:pt x="70" y="172"/>
                </a:lnTo>
                <a:cubicBezTo>
                  <a:pt x="58" y="221"/>
                  <a:pt x="52" y="246"/>
                  <a:pt x="52" y="250"/>
                </a:cubicBezTo>
                <a:cubicBezTo>
                  <a:pt x="52" y="262"/>
                  <a:pt x="56" y="269"/>
                  <a:pt x="64" y="269"/>
                </a:cubicBezTo>
                <a:cubicBezTo>
                  <a:pt x="75" y="269"/>
                  <a:pt x="86" y="264"/>
                  <a:pt x="96" y="254"/>
                </a:cubicBezTo>
                <a:cubicBezTo>
                  <a:pt x="105" y="243"/>
                  <a:pt x="113" y="231"/>
                  <a:pt x="119" y="216"/>
                </a:cubicBezTo>
                <a:cubicBezTo>
                  <a:pt x="120" y="213"/>
                  <a:pt x="121" y="212"/>
                  <a:pt x="122" y="212"/>
                </a:cubicBezTo>
                <a:cubicBezTo>
                  <a:pt x="122" y="212"/>
                  <a:pt x="125" y="211"/>
                  <a:pt x="128" y="211"/>
                </a:cubicBezTo>
                <a:lnTo>
                  <a:pt x="130" y="211"/>
                </a:lnTo>
                <a:cubicBezTo>
                  <a:pt x="135" y="211"/>
                  <a:pt x="137" y="212"/>
                  <a:pt x="137" y="216"/>
                </a:cubicBezTo>
                <a:cubicBezTo>
                  <a:pt x="137" y="216"/>
                  <a:pt x="136" y="218"/>
                  <a:pt x="135" y="221"/>
                </a:cubicBezTo>
                <a:cubicBezTo>
                  <a:pt x="134" y="226"/>
                  <a:pt x="131" y="231"/>
                  <a:pt x="127" y="238"/>
                </a:cubicBezTo>
                <a:cubicBezTo>
                  <a:pt x="123" y="244"/>
                  <a:pt x="118" y="251"/>
                  <a:pt x="112" y="259"/>
                </a:cubicBezTo>
                <a:cubicBezTo>
                  <a:pt x="106" y="266"/>
                  <a:pt x="98" y="273"/>
                  <a:pt x="89" y="278"/>
                </a:cubicBezTo>
                <a:cubicBezTo>
                  <a:pt x="79" y="283"/>
                  <a:pt x="70" y="285"/>
                  <a:pt x="61" y="285"/>
                </a:cubicBezTo>
                <a:cubicBezTo>
                  <a:pt x="52" y="285"/>
                  <a:pt x="44" y="283"/>
                  <a:pt x="36" y="279"/>
                </a:cubicBezTo>
                <a:cubicBezTo>
                  <a:pt x="28" y="274"/>
                  <a:pt x="22" y="266"/>
                  <a:pt x="18" y="255"/>
                </a:cubicBezTo>
                <a:cubicBezTo>
                  <a:pt x="18" y="253"/>
                  <a:pt x="17" y="249"/>
                  <a:pt x="17" y="243"/>
                </a:cubicBezTo>
                <a:lnTo>
                  <a:pt x="17" y="235"/>
                </a:lnTo>
                <a:lnTo>
                  <a:pt x="33" y="172"/>
                </a:lnTo>
                <a:cubicBezTo>
                  <a:pt x="43" y="130"/>
                  <a:pt x="49" y="108"/>
                  <a:pt x="49" y="108"/>
                </a:cubicBezTo>
                <a:cubicBezTo>
                  <a:pt x="49" y="108"/>
                  <a:pt x="41" y="107"/>
                  <a:pt x="26" y="107"/>
                </a:cubicBezTo>
                <a:lnTo>
                  <a:pt x="3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0" name=""/>
          <p:cNvSpPr/>
          <p:nvPr/>
        </p:nvSpPr>
        <p:spPr>
          <a:xfrm>
            <a:off x="9973080" y="4529880"/>
            <a:ext cx="98280" cy="6840"/>
          </a:xfrm>
          <a:custGeom>
            <a:avLst/>
            <a:gdLst/>
            <a:ahLst/>
            <a:rect l="0" t="0" r="r" b="b"/>
            <a:pathLst>
              <a:path w="273" h="19">
                <a:moveTo>
                  <a:pt x="0" y="15"/>
                </a:moveTo>
                <a:cubicBezTo>
                  <a:pt x="0" y="15"/>
                  <a:pt x="0" y="13"/>
                  <a:pt x="0" y="10"/>
                </a:cubicBezTo>
                <a:cubicBezTo>
                  <a:pt x="0" y="5"/>
                  <a:pt x="2" y="2"/>
                  <a:pt x="6" y="0"/>
                </a:cubicBezTo>
                <a:lnTo>
                  <a:pt x="267" y="0"/>
                </a:lnTo>
                <a:cubicBezTo>
                  <a:pt x="271" y="2"/>
                  <a:pt x="273" y="5"/>
                  <a:pt x="273" y="10"/>
                </a:cubicBezTo>
                <a:cubicBezTo>
                  <a:pt x="273" y="13"/>
                  <a:pt x="271" y="16"/>
                  <a:pt x="267" y="19"/>
                </a:cubicBezTo>
                <a:lnTo>
                  <a:pt x="6" y="19"/>
                </a:lnTo>
                <a:cubicBezTo>
                  <a:pt x="2" y="16"/>
                  <a:pt x="0" y="13"/>
                  <a:pt x="0" y="10"/>
                </a:cubicBezTo>
                <a:lnTo>
                  <a:pt x="0" y="15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1" name=""/>
          <p:cNvSpPr/>
          <p:nvPr/>
        </p:nvSpPr>
        <p:spPr>
          <a:xfrm>
            <a:off x="10092600" y="4466160"/>
            <a:ext cx="65160" cy="107280"/>
          </a:xfrm>
          <a:custGeom>
            <a:avLst/>
            <a:gdLst/>
            <a:ahLst/>
            <a:rect l="0" t="0" r="r" b="b"/>
            <a:pathLst>
              <a:path w="181" h="298">
                <a:moveTo>
                  <a:pt x="28" y="106"/>
                </a:moveTo>
                <a:cubicBezTo>
                  <a:pt x="20" y="106"/>
                  <a:pt x="13" y="103"/>
                  <a:pt x="8" y="98"/>
                </a:cubicBezTo>
                <a:cubicBezTo>
                  <a:pt x="4" y="92"/>
                  <a:pt x="0" y="86"/>
                  <a:pt x="0" y="78"/>
                </a:cubicBezTo>
                <a:cubicBezTo>
                  <a:pt x="0" y="57"/>
                  <a:pt x="9" y="38"/>
                  <a:pt x="25" y="23"/>
                </a:cubicBezTo>
                <a:cubicBezTo>
                  <a:pt x="41" y="7"/>
                  <a:pt x="60" y="0"/>
                  <a:pt x="84" y="0"/>
                </a:cubicBezTo>
                <a:cubicBezTo>
                  <a:pt x="111" y="0"/>
                  <a:pt x="134" y="8"/>
                  <a:pt x="152" y="25"/>
                </a:cubicBezTo>
                <a:cubicBezTo>
                  <a:pt x="170" y="41"/>
                  <a:pt x="179" y="63"/>
                  <a:pt x="181" y="90"/>
                </a:cubicBezTo>
                <a:cubicBezTo>
                  <a:pt x="181" y="102"/>
                  <a:pt x="177" y="115"/>
                  <a:pt x="171" y="126"/>
                </a:cubicBezTo>
                <a:cubicBezTo>
                  <a:pt x="165" y="138"/>
                  <a:pt x="158" y="148"/>
                  <a:pt x="149" y="157"/>
                </a:cubicBezTo>
                <a:cubicBezTo>
                  <a:pt x="141" y="165"/>
                  <a:pt x="129" y="176"/>
                  <a:pt x="113" y="190"/>
                </a:cubicBezTo>
                <a:cubicBezTo>
                  <a:pt x="103" y="199"/>
                  <a:pt x="88" y="213"/>
                  <a:pt x="69" y="232"/>
                </a:cubicBezTo>
                <a:lnTo>
                  <a:pt x="42" y="257"/>
                </a:lnTo>
                <a:lnTo>
                  <a:pt x="76" y="257"/>
                </a:lnTo>
                <a:cubicBezTo>
                  <a:pt x="123" y="257"/>
                  <a:pt x="148" y="256"/>
                  <a:pt x="151" y="255"/>
                </a:cubicBezTo>
                <a:cubicBezTo>
                  <a:pt x="153" y="254"/>
                  <a:pt x="157" y="241"/>
                  <a:pt x="162" y="214"/>
                </a:cubicBezTo>
                <a:lnTo>
                  <a:pt x="162" y="213"/>
                </a:lnTo>
                <a:lnTo>
                  <a:pt x="181" y="213"/>
                </a:lnTo>
                <a:lnTo>
                  <a:pt x="181" y="214"/>
                </a:lnTo>
                <a:cubicBezTo>
                  <a:pt x="179" y="215"/>
                  <a:pt x="177" y="230"/>
                  <a:pt x="174" y="256"/>
                </a:cubicBezTo>
                <a:cubicBezTo>
                  <a:pt x="170" y="282"/>
                  <a:pt x="168" y="296"/>
                  <a:pt x="167" y="297"/>
                </a:cubicBezTo>
                <a:lnTo>
                  <a:pt x="167" y="298"/>
                </a:lnTo>
                <a:lnTo>
                  <a:pt x="0" y="298"/>
                </a:lnTo>
                <a:lnTo>
                  <a:pt x="0" y="290"/>
                </a:lnTo>
                <a:lnTo>
                  <a:pt x="0" y="284"/>
                </a:lnTo>
                <a:cubicBezTo>
                  <a:pt x="0" y="282"/>
                  <a:pt x="2" y="280"/>
                  <a:pt x="4" y="278"/>
                </a:cubicBezTo>
                <a:cubicBezTo>
                  <a:pt x="6" y="275"/>
                  <a:pt x="10" y="270"/>
                  <a:pt x="17" y="262"/>
                </a:cubicBezTo>
                <a:cubicBezTo>
                  <a:pt x="26" y="253"/>
                  <a:pt x="33" y="244"/>
                  <a:pt x="40" y="237"/>
                </a:cubicBezTo>
                <a:cubicBezTo>
                  <a:pt x="42" y="234"/>
                  <a:pt x="47" y="229"/>
                  <a:pt x="55" y="221"/>
                </a:cubicBezTo>
                <a:cubicBezTo>
                  <a:pt x="62" y="212"/>
                  <a:pt x="67" y="206"/>
                  <a:pt x="70" y="203"/>
                </a:cubicBezTo>
                <a:cubicBezTo>
                  <a:pt x="73" y="200"/>
                  <a:pt x="77" y="195"/>
                  <a:pt x="83" y="188"/>
                </a:cubicBezTo>
                <a:cubicBezTo>
                  <a:pt x="89" y="181"/>
                  <a:pt x="93" y="176"/>
                  <a:pt x="96" y="173"/>
                </a:cubicBezTo>
                <a:cubicBezTo>
                  <a:pt x="98" y="170"/>
                  <a:pt x="101" y="165"/>
                  <a:pt x="106" y="160"/>
                </a:cubicBezTo>
                <a:cubicBezTo>
                  <a:pt x="110" y="154"/>
                  <a:pt x="113" y="149"/>
                  <a:pt x="115" y="145"/>
                </a:cubicBezTo>
                <a:cubicBezTo>
                  <a:pt x="117" y="142"/>
                  <a:pt x="119" y="137"/>
                  <a:pt x="122" y="132"/>
                </a:cubicBezTo>
                <a:cubicBezTo>
                  <a:pt x="125" y="128"/>
                  <a:pt x="127" y="123"/>
                  <a:pt x="128" y="118"/>
                </a:cubicBezTo>
                <a:cubicBezTo>
                  <a:pt x="129" y="113"/>
                  <a:pt x="130" y="109"/>
                  <a:pt x="131" y="105"/>
                </a:cubicBezTo>
                <a:cubicBezTo>
                  <a:pt x="132" y="101"/>
                  <a:pt x="132" y="96"/>
                  <a:pt x="132" y="90"/>
                </a:cubicBezTo>
                <a:cubicBezTo>
                  <a:pt x="132" y="71"/>
                  <a:pt x="127" y="55"/>
                  <a:pt x="117" y="41"/>
                </a:cubicBezTo>
                <a:cubicBezTo>
                  <a:pt x="107" y="28"/>
                  <a:pt x="92" y="21"/>
                  <a:pt x="74" y="21"/>
                </a:cubicBezTo>
                <a:cubicBezTo>
                  <a:pt x="64" y="21"/>
                  <a:pt x="55" y="23"/>
                  <a:pt x="48" y="28"/>
                </a:cubicBezTo>
                <a:cubicBezTo>
                  <a:pt x="40" y="33"/>
                  <a:pt x="35" y="38"/>
                  <a:pt x="32" y="43"/>
                </a:cubicBezTo>
                <a:cubicBezTo>
                  <a:pt x="29" y="48"/>
                  <a:pt x="28" y="51"/>
                  <a:pt x="28" y="52"/>
                </a:cubicBezTo>
                <a:lnTo>
                  <a:pt x="30" y="52"/>
                </a:lnTo>
                <a:cubicBezTo>
                  <a:pt x="35" y="52"/>
                  <a:pt x="41" y="54"/>
                  <a:pt x="46" y="58"/>
                </a:cubicBezTo>
                <a:cubicBezTo>
                  <a:pt x="52" y="62"/>
                  <a:pt x="55" y="69"/>
                  <a:pt x="55" y="79"/>
                </a:cubicBezTo>
                <a:cubicBezTo>
                  <a:pt x="55" y="86"/>
                  <a:pt x="53" y="92"/>
                  <a:pt x="48" y="98"/>
                </a:cubicBezTo>
                <a:cubicBezTo>
                  <a:pt x="43" y="103"/>
                  <a:pt x="36" y="105"/>
                  <a:pt x="28" y="10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2" name=""/>
          <p:cNvSpPr/>
          <p:nvPr/>
        </p:nvSpPr>
        <p:spPr>
          <a:xfrm>
            <a:off x="10194120" y="4511520"/>
            <a:ext cx="30600" cy="72000"/>
          </a:xfrm>
          <a:custGeom>
            <a:avLst/>
            <a:gdLst/>
            <a:ahLst/>
            <a:rect l="0" t="0" r="r" b="b"/>
            <a:pathLst>
              <a:path w="85" h="200">
                <a:moveTo>
                  <a:pt x="0" y="54"/>
                </a:moveTo>
                <a:cubicBezTo>
                  <a:pt x="0" y="54"/>
                  <a:pt x="0" y="49"/>
                  <a:pt x="0" y="39"/>
                </a:cubicBezTo>
                <a:cubicBezTo>
                  <a:pt x="0" y="28"/>
                  <a:pt x="4" y="19"/>
                  <a:pt x="11" y="11"/>
                </a:cubicBezTo>
                <a:cubicBezTo>
                  <a:pt x="17" y="4"/>
                  <a:pt x="26" y="0"/>
                  <a:pt x="39" y="0"/>
                </a:cubicBezTo>
                <a:cubicBezTo>
                  <a:pt x="51" y="0"/>
                  <a:pt x="61" y="5"/>
                  <a:pt x="70" y="16"/>
                </a:cubicBezTo>
                <a:cubicBezTo>
                  <a:pt x="80" y="26"/>
                  <a:pt x="85" y="45"/>
                  <a:pt x="85" y="71"/>
                </a:cubicBezTo>
                <a:cubicBezTo>
                  <a:pt x="85" y="86"/>
                  <a:pt x="83" y="101"/>
                  <a:pt x="79" y="115"/>
                </a:cubicBezTo>
                <a:cubicBezTo>
                  <a:pt x="75" y="129"/>
                  <a:pt x="71" y="141"/>
                  <a:pt x="66" y="151"/>
                </a:cubicBezTo>
                <a:cubicBezTo>
                  <a:pt x="61" y="162"/>
                  <a:pt x="55" y="170"/>
                  <a:pt x="50" y="177"/>
                </a:cubicBezTo>
                <a:cubicBezTo>
                  <a:pt x="44" y="185"/>
                  <a:pt x="39" y="190"/>
                  <a:pt x="34" y="194"/>
                </a:cubicBezTo>
                <a:cubicBezTo>
                  <a:pt x="30" y="199"/>
                  <a:pt x="26" y="201"/>
                  <a:pt x="25" y="200"/>
                </a:cubicBezTo>
                <a:cubicBezTo>
                  <a:pt x="23" y="200"/>
                  <a:pt x="21" y="198"/>
                  <a:pt x="17" y="194"/>
                </a:cubicBezTo>
                <a:cubicBezTo>
                  <a:pt x="13" y="191"/>
                  <a:pt x="11" y="188"/>
                  <a:pt x="11" y="186"/>
                </a:cubicBezTo>
                <a:cubicBezTo>
                  <a:pt x="11" y="185"/>
                  <a:pt x="14" y="181"/>
                  <a:pt x="18" y="176"/>
                </a:cubicBezTo>
                <a:cubicBezTo>
                  <a:pt x="23" y="171"/>
                  <a:pt x="29" y="165"/>
                  <a:pt x="35" y="157"/>
                </a:cubicBezTo>
                <a:cubicBezTo>
                  <a:pt x="41" y="150"/>
                  <a:pt x="46" y="139"/>
                  <a:pt x="51" y="126"/>
                </a:cubicBezTo>
                <a:cubicBezTo>
                  <a:pt x="56" y="112"/>
                  <a:pt x="60" y="96"/>
                  <a:pt x="62" y="78"/>
                </a:cubicBezTo>
                <a:lnTo>
                  <a:pt x="62" y="71"/>
                </a:lnTo>
                <a:lnTo>
                  <a:pt x="61" y="71"/>
                </a:lnTo>
                <a:cubicBezTo>
                  <a:pt x="60" y="72"/>
                  <a:pt x="59" y="72"/>
                  <a:pt x="58" y="73"/>
                </a:cubicBezTo>
                <a:cubicBezTo>
                  <a:pt x="56" y="73"/>
                  <a:pt x="55" y="74"/>
                  <a:pt x="54" y="75"/>
                </a:cubicBezTo>
                <a:cubicBezTo>
                  <a:pt x="53" y="75"/>
                  <a:pt x="51" y="76"/>
                  <a:pt x="48" y="76"/>
                </a:cubicBezTo>
                <a:cubicBezTo>
                  <a:pt x="46" y="76"/>
                  <a:pt x="43" y="76"/>
                  <a:pt x="41" y="77"/>
                </a:cubicBezTo>
                <a:cubicBezTo>
                  <a:pt x="29" y="77"/>
                  <a:pt x="19" y="73"/>
                  <a:pt x="12" y="66"/>
                </a:cubicBezTo>
                <a:lnTo>
                  <a:pt x="0" y="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3" name=""/>
          <p:cNvSpPr/>
          <p:nvPr/>
        </p:nvSpPr>
        <p:spPr>
          <a:xfrm>
            <a:off x="10295640" y="45118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7"/>
                  <a:pt x="3" y="19"/>
                  <a:pt x="10" y="11"/>
                </a:cubicBezTo>
                <a:cubicBezTo>
                  <a:pt x="18" y="3"/>
                  <a:pt x="28" y="0"/>
                  <a:pt x="38" y="0"/>
                </a:cubicBezTo>
                <a:cubicBezTo>
                  <a:pt x="49" y="0"/>
                  <a:pt x="57" y="3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8"/>
                  <a:pt x="73" y="58"/>
                  <a:pt x="66" y="65"/>
                </a:cubicBezTo>
                <a:cubicBezTo>
                  <a:pt x="59" y="73"/>
                  <a:pt x="50" y="77"/>
                  <a:pt x="39" y="77"/>
                </a:cubicBezTo>
                <a:cubicBezTo>
                  <a:pt x="28" y="77"/>
                  <a:pt x="19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4" name=""/>
          <p:cNvSpPr/>
          <p:nvPr/>
        </p:nvSpPr>
        <p:spPr>
          <a:xfrm>
            <a:off x="10396800" y="45118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7"/>
                  <a:pt x="3" y="19"/>
                  <a:pt x="10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9" y="0"/>
                  <a:pt x="58" y="3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8"/>
                  <a:pt x="74" y="58"/>
                  <a:pt x="66" y="65"/>
                </a:cubicBezTo>
                <a:cubicBezTo>
                  <a:pt x="59" y="73"/>
                  <a:pt x="50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5" name=""/>
          <p:cNvSpPr/>
          <p:nvPr/>
        </p:nvSpPr>
        <p:spPr>
          <a:xfrm>
            <a:off x="10497960" y="4511880"/>
            <a:ext cx="27720" cy="27720"/>
          </a:xfrm>
          <a:custGeom>
            <a:avLst/>
            <a:gdLst/>
            <a:ahLst/>
            <a:rect l="0" t="0" r="r" b="b"/>
            <a:pathLst>
              <a:path w="77" h="77">
                <a:moveTo>
                  <a:pt x="0" y="39"/>
                </a:moveTo>
                <a:cubicBezTo>
                  <a:pt x="0" y="27"/>
                  <a:pt x="3" y="19"/>
                  <a:pt x="11" y="11"/>
                </a:cubicBezTo>
                <a:cubicBezTo>
                  <a:pt x="18" y="3"/>
                  <a:pt x="27" y="0"/>
                  <a:pt x="38" y="0"/>
                </a:cubicBezTo>
                <a:cubicBezTo>
                  <a:pt x="48" y="0"/>
                  <a:pt x="57" y="3"/>
                  <a:pt x="65" y="10"/>
                </a:cubicBezTo>
                <a:cubicBezTo>
                  <a:pt x="73" y="17"/>
                  <a:pt x="77" y="26"/>
                  <a:pt x="77" y="38"/>
                </a:cubicBezTo>
                <a:cubicBezTo>
                  <a:pt x="77" y="48"/>
                  <a:pt x="74" y="58"/>
                  <a:pt x="67" y="65"/>
                </a:cubicBezTo>
                <a:cubicBezTo>
                  <a:pt x="58" y="73"/>
                  <a:pt x="49" y="77"/>
                  <a:pt x="38" y="77"/>
                </a:cubicBezTo>
                <a:cubicBezTo>
                  <a:pt x="27" y="77"/>
                  <a:pt x="18" y="73"/>
                  <a:pt x="11" y="66"/>
                </a:cubicBezTo>
                <a:cubicBezTo>
                  <a:pt x="4" y="59"/>
                  <a:pt x="0" y="50"/>
                  <a:pt x="0" y="3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6" name=""/>
          <p:cNvSpPr txBox="1"/>
          <p:nvPr/>
        </p:nvSpPr>
        <p:spPr>
          <a:xfrm>
            <a:off x="1162080" y="4361400"/>
            <a:ext cx="8160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Авторегрессионная компонента. Моделирует зависимость от своих собственных лагов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7" name=""/>
          <p:cNvSpPr txBox="1"/>
          <p:nvPr/>
        </p:nvSpPr>
        <p:spPr>
          <a:xfrm>
            <a:off x="10541880" y="4361400"/>
            <a:ext cx="21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) 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"/>
          <p:cNvSpPr/>
          <p:nvPr/>
        </p:nvSpPr>
        <p:spPr>
          <a:xfrm>
            <a:off x="759600" y="4949640"/>
            <a:ext cx="163440" cy="155160"/>
          </a:xfrm>
          <a:custGeom>
            <a:avLst/>
            <a:gdLst/>
            <a:ahLst/>
            <a:rect l="0" t="0" r="r" b="b"/>
            <a:pathLst>
              <a:path w="454" h="431">
                <a:moveTo>
                  <a:pt x="10" y="430"/>
                </a:moveTo>
                <a:cubicBezTo>
                  <a:pt x="3" y="430"/>
                  <a:pt x="0" y="428"/>
                  <a:pt x="0" y="424"/>
                </a:cubicBezTo>
                <a:cubicBezTo>
                  <a:pt x="0" y="423"/>
                  <a:pt x="0" y="420"/>
                  <a:pt x="1" y="415"/>
                </a:cubicBezTo>
                <a:cubicBezTo>
                  <a:pt x="3" y="408"/>
                  <a:pt x="5" y="405"/>
                  <a:pt x="7" y="404"/>
                </a:cubicBezTo>
                <a:cubicBezTo>
                  <a:pt x="8" y="403"/>
                  <a:pt x="13" y="402"/>
                  <a:pt x="21" y="402"/>
                </a:cubicBezTo>
                <a:cubicBezTo>
                  <a:pt x="32" y="402"/>
                  <a:pt x="45" y="401"/>
                  <a:pt x="59" y="400"/>
                </a:cubicBezTo>
                <a:cubicBezTo>
                  <a:pt x="65" y="399"/>
                  <a:pt x="69" y="396"/>
                  <a:pt x="71" y="392"/>
                </a:cubicBezTo>
                <a:cubicBezTo>
                  <a:pt x="72" y="390"/>
                  <a:pt x="87" y="331"/>
                  <a:pt x="116" y="215"/>
                </a:cubicBezTo>
                <a:cubicBezTo>
                  <a:pt x="145" y="98"/>
                  <a:pt x="160" y="39"/>
                  <a:pt x="160" y="37"/>
                </a:cubicBezTo>
                <a:cubicBezTo>
                  <a:pt x="160" y="34"/>
                  <a:pt x="159" y="32"/>
                  <a:pt x="158" y="32"/>
                </a:cubicBezTo>
                <a:cubicBezTo>
                  <a:pt x="154" y="31"/>
                  <a:pt x="143" y="30"/>
                  <a:pt x="124" y="29"/>
                </a:cubicBezTo>
                <a:lnTo>
                  <a:pt x="104" y="29"/>
                </a:lnTo>
                <a:cubicBezTo>
                  <a:pt x="102" y="27"/>
                  <a:pt x="101" y="25"/>
                  <a:pt x="101" y="24"/>
                </a:cubicBezTo>
                <a:cubicBezTo>
                  <a:pt x="101" y="23"/>
                  <a:pt x="101" y="20"/>
                  <a:pt x="102" y="13"/>
                </a:cubicBezTo>
                <a:cubicBezTo>
                  <a:pt x="104" y="6"/>
                  <a:pt x="106" y="2"/>
                  <a:pt x="108" y="0"/>
                </a:cubicBezTo>
                <a:lnTo>
                  <a:pt x="450" y="0"/>
                </a:lnTo>
                <a:cubicBezTo>
                  <a:pt x="453" y="2"/>
                  <a:pt x="454" y="4"/>
                  <a:pt x="454" y="7"/>
                </a:cubicBezTo>
                <a:cubicBezTo>
                  <a:pt x="454" y="9"/>
                  <a:pt x="452" y="33"/>
                  <a:pt x="446" y="78"/>
                </a:cubicBezTo>
                <a:cubicBezTo>
                  <a:pt x="441" y="123"/>
                  <a:pt x="438" y="146"/>
                  <a:pt x="437" y="147"/>
                </a:cubicBezTo>
                <a:cubicBezTo>
                  <a:pt x="437" y="150"/>
                  <a:pt x="432" y="152"/>
                  <a:pt x="425" y="152"/>
                </a:cubicBezTo>
                <a:lnTo>
                  <a:pt x="417" y="152"/>
                </a:lnTo>
                <a:cubicBezTo>
                  <a:pt x="414" y="150"/>
                  <a:pt x="413" y="147"/>
                  <a:pt x="413" y="144"/>
                </a:cubicBezTo>
                <a:cubicBezTo>
                  <a:pt x="413" y="143"/>
                  <a:pt x="413" y="138"/>
                  <a:pt x="415" y="128"/>
                </a:cubicBezTo>
                <a:cubicBezTo>
                  <a:pt x="416" y="119"/>
                  <a:pt x="416" y="108"/>
                  <a:pt x="416" y="95"/>
                </a:cubicBezTo>
                <a:cubicBezTo>
                  <a:pt x="416" y="82"/>
                  <a:pt x="415" y="72"/>
                  <a:pt x="412" y="64"/>
                </a:cubicBezTo>
                <a:cubicBezTo>
                  <a:pt x="409" y="56"/>
                  <a:pt x="405" y="49"/>
                  <a:pt x="400" y="44"/>
                </a:cubicBezTo>
                <a:cubicBezTo>
                  <a:pt x="395" y="39"/>
                  <a:pt x="387" y="36"/>
                  <a:pt x="376" y="34"/>
                </a:cubicBezTo>
                <a:cubicBezTo>
                  <a:pt x="365" y="33"/>
                  <a:pt x="354" y="31"/>
                  <a:pt x="343" y="30"/>
                </a:cubicBezTo>
                <a:cubicBezTo>
                  <a:pt x="332" y="29"/>
                  <a:pt x="317" y="28"/>
                  <a:pt x="298" y="29"/>
                </a:cubicBezTo>
                <a:lnTo>
                  <a:pt x="283" y="29"/>
                </a:lnTo>
                <a:cubicBezTo>
                  <a:pt x="249" y="30"/>
                  <a:pt x="230" y="30"/>
                  <a:pt x="228" y="31"/>
                </a:cubicBezTo>
                <a:cubicBezTo>
                  <a:pt x="226" y="32"/>
                  <a:pt x="225" y="34"/>
                  <a:pt x="224" y="36"/>
                </a:cubicBezTo>
                <a:cubicBezTo>
                  <a:pt x="224" y="37"/>
                  <a:pt x="216" y="64"/>
                  <a:pt x="202" y="119"/>
                </a:cubicBezTo>
                <a:lnTo>
                  <a:pt x="182" y="202"/>
                </a:lnTo>
                <a:lnTo>
                  <a:pt x="217" y="202"/>
                </a:lnTo>
                <a:cubicBezTo>
                  <a:pt x="218" y="202"/>
                  <a:pt x="223" y="202"/>
                  <a:pt x="232" y="202"/>
                </a:cubicBezTo>
                <a:cubicBezTo>
                  <a:pt x="240" y="202"/>
                  <a:pt x="246" y="201"/>
                  <a:pt x="249" y="201"/>
                </a:cubicBezTo>
                <a:cubicBezTo>
                  <a:pt x="253" y="200"/>
                  <a:pt x="257" y="200"/>
                  <a:pt x="263" y="199"/>
                </a:cubicBezTo>
                <a:cubicBezTo>
                  <a:pt x="269" y="198"/>
                  <a:pt x="274" y="197"/>
                  <a:pt x="278" y="195"/>
                </a:cubicBezTo>
                <a:cubicBezTo>
                  <a:pt x="283" y="191"/>
                  <a:pt x="286" y="189"/>
                  <a:pt x="289" y="186"/>
                </a:cubicBezTo>
                <a:cubicBezTo>
                  <a:pt x="295" y="181"/>
                  <a:pt x="299" y="174"/>
                  <a:pt x="303" y="165"/>
                </a:cubicBezTo>
                <a:cubicBezTo>
                  <a:pt x="307" y="156"/>
                  <a:pt x="310" y="148"/>
                  <a:pt x="311" y="141"/>
                </a:cubicBezTo>
                <a:cubicBezTo>
                  <a:pt x="313" y="134"/>
                  <a:pt x="314" y="130"/>
                  <a:pt x="314" y="130"/>
                </a:cubicBezTo>
                <a:cubicBezTo>
                  <a:pt x="316" y="128"/>
                  <a:pt x="320" y="127"/>
                  <a:pt x="326" y="127"/>
                </a:cubicBezTo>
                <a:lnTo>
                  <a:pt x="334" y="127"/>
                </a:lnTo>
                <a:cubicBezTo>
                  <a:pt x="337" y="129"/>
                  <a:pt x="338" y="131"/>
                  <a:pt x="338" y="133"/>
                </a:cubicBezTo>
                <a:cubicBezTo>
                  <a:pt x="338" y="134"/>
                  <a:pt x="332" y="162"/>
                  <a:pt x="319" y="217"/>
                </a:cubicBezTo>
                <a:cubicBezTo>
                  <a:pt x="306" y="271"/>
                  <a:pt x="299" y="298"/>
                  <a:pt x="297" y="300"/>
                </a:cubicBezTo>
                <a:cubicBezTo>
                  <a:pt x="296" y="303"/>
                  <a:pt x="292" y="305"/>
                  <a:pt x="285" y="305"/>
                </a:cubicBezTo>
                <a:lnTo>
                  <a:pt x="277" y="305"/>
                </a:lnTo>
                <a:cubicBezTo>
                  <a:pt x="274" y="302"/>
                  <a:pt x="273" y="300"/>
                  <a:pt x="273" y="297"/>
                </a:cubicBezTo>
                <a:cubicBezTo>
                  <a:pt x="273" y="296"/>
                  <a:pt x="274" y="291"/>
                  <a:pt x="276" y="283"/>
                </a:cubicBezTo>
                <a:cubicBezTo>
                  <a:pt x="278" y="275"/>
                  <a:pt x="279" y="267"/>
                  <a:pt x="279" y="258"/>
                </a:cubicBezTo>
                <a:cubicBezTo>
                  <a:pt x="279" y="246"/>
                  <a:pt x="275" y="238"/>
                  <a:pt x="266" y="235"/>
                </a:cubicBezTo>
                <a:cubicBezTo>
                  <a:pt x="258" y="232"/>
                  <a:pt x="239" y="231"/>
                  <a:pt x="210" y="231"/>
                </a:cubicBezTo>
                <a:lnTo>
                  <a:pt x="175" y="231"/>
                </a:lnTo>
                <a:lnTo>
                  <a:pt x="155" y="311"/>
                </a:lnTo>
                <a:cubicBezTo>
                  <a:pt x="142" y="363"/>
                  <a:pt x="135" y="391"/>
                  <a:pt x="135" y="393"/>
                </a:cubicBezTo>
                <a:cubicBezTo>
                  <a:pt x="135" y="399"/>
                  <a:pt x="154" y="402"/>
                  <a:pt x="191" y="402"/>
                </a:cubicBezTo>
                <a:lnTo>
                  <a:pt x="207" y="402"/>
                </a:lnTo>
                <a:cubicBezTo>
                  <a:pt x="209" y="404"/>
                  <a:pt x="211" y="406"/>
                  <a:pt x="211" y="406"/>
                </a:cubicBezTo>
                <a:cubicBezTo>
                  <a:pt x="211" y="407"/>
                  <a:pt x="210" y="411"/>
                  <a:pt x="209" y="419"/>
                </a:cubicBezTo>
                <a:cubicBezTo>
                  <a:pt x="208" y="424"/>
                  <a:pt x="206" y="428"/>
                  <a:pt x="203" y="431"/>
                </a:cubicBezTo>
                <a:lnTo>
                  <a:pt x="192" y="431"/>
                </a:lnTo>
                <a:cubicBezTo>
                  <a:pt x="175" y="430"/>
                  <a:pt x="143" y="430"/>
                  <a:pt x="97" y="430"/>
                </a:cubicBezTo>
                <a:cubicBezTo>
                  <a:pt x="70" y="430"/>
                  <a:pt x="49" y="430"/>
                  <a:pt x="34" y="430"/>
                </a:cubicBezTo>
                <a:cubicBezTo>
                  <a:pt x="20" y="430"/>
                  <a:pt x="12" y="430"/>
                  <a:pt x="10" y="43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19" name=""/>
          <p:cNvSpPr/>
          <p:nvPr/>
        </p:nvSpPr>
        <p:spPr>
          <a:xfrm>
            <a:off x="944280" y="4933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0" y="316"/>
                </a:moveTo>
                <a:cubicBezTo>
                  <a:pt x="0" y="287"/>
                  <a:pt x="2" y="259"/>
                  <a:pt x="6" y="233"/>
                </a:cubicBezTo>
                <a:cubicBezTo>
                  <a:pt x="10" y="207"/>
                  <a:pt x="15" y="184"/>
                  <a:pt x="22" y="166"/>
                </a:cubicBezTo>
                <a:cubicBezTo>
                  <a:pt x="27" y="147"/>
                  <a:pt x="35" y="128"/>
                  <a:pt x="45" y="110"/>
                </a:cubicBezTo>
                <a:cubicBezTo>
                  <a:pt x="55" y="92"/>
                  <a:pt x="63" y="78"/>
                  <a:pt x="69" y="68"/>
                </a:cubicBezTo>
                <a:cubicBezTo>
                  <a:pt x="75" y="57"/>
                  <a:pt x="84" y="46"/>
                  <a:pt x="96" y="35"/>
                </a:cubicBezTo>
                <a:cubicBezTo>
                  <a:pt x="107" y="23"/>
                  <a:pt x="114" y="16"/>
                  <a:pt x="117" y="13"/>
                </a:cubicBezTo>
                <a:cubicBezTo>
                  <a:pt x="119" y="11"/>
                  <a:pt x="124" y="6"/>
                  <a:pt x="132" y="0"/>
                </a:cubicBezTo>
                <a:lnTo>
                  <a:pt x="141" y="0"/>
                </a:lnTo>
                <a:lnTo>
                  <a:pt x="143" y="0"/>
                </a:lnTo>
                <a:cubicBezTo>
                  <a:pt x="149" y="0"/>
                  <a:pt x="152" y="2"/>
                  <a:pt x="152" y="6"/>
                </a:cubicBezTo>
                <a:cubicBezTo>
                  <a:pt x="152" y="7"/>
                  <a:pt x="148" y="11"/>
                  <a:pt x="141" y="19"/>
                </a:cubicBezTo>
                <a:cubicBezTo>
                  <a:pt x="134" y="26"/>
                  <a:pt x="125" y="38"/>
                  <a:pt x="115" y="52"/>
                </a:cubicBezTo>
                <a:cubicBezTo>
                  <a:pt x="105" y="67"/>
                  <a:pt x="95" y="85"/>
                  <a:pt x="84" y="107"/>
                </a:cubicBezTo>
                <a:cubicBezTo>
                  <a:pt x="74" y="128"/>
                  <a:pt x="65" y="157"/>
                  <a:pt x="58" y="194"/>
                </a:cubicBezTo>
                <a:cubicBezTo>
                  <a:pt x="51" y="231"/>
                  <a:pt x="47" y="271"/>
                  <a:pt x="47" y="316"/>
                </a:cubicBezTo>
                <a:cubicBezTo>
                  <a:pt x="47" y="361"/>
                  <a:pt x="51" y="401"/>
                  <a:pt x="58" y="437"/>
                </a:cubicBezTo>
                <a:cubicBezTo>
                  <a:pt x="65" y="474"/>
                  <a:pt x="74" y="503"/>
                  <a:pt x="84" y="526"/>
                </a:cubicBezTo>
                <a:cubicBezTo>
                  <a:pt x="94" y="549"/>
                  <a:pt x="104" y="567"/>
                  <a:pt x="115" y="581"/>
                </a:cubicBezTo>
                <a:cubicBezTo>
                  <a:pt x="125" y="594"/>
                  <a:pt x="134" y="606"/>
                  <a:pt x="141" y="614"/>
                </a:cubicBezTo>
                <a:cubicBezTo>
                  <a:pt x="148" y="622"/>
                  <a:pt x="152" y="627"/>
                  <a:pt x="152" y="627"/>
                </a:cubicBezTo>
                <a:cubicBezTo>
                  <a:pt x="152" y="631"/>
                  <a:pt x="149" y="633"/>
                  <a:pt x="142" y="633"/>
                </a:cubicBezTo>
                <a:lnTo>
                  <a:pt x="141" y="633"/>
                </a:lnTo>
                <a:lnTo>
                  <a:pt x="132" y="633"/>
                </a:lnTo>
                <a:lnTo>
                  <a:pt x="115" y="618"/>
                </a:lnTo>
                <a:cubicBezTo>
                  <a:pt x="75" y="582"/>
                  <a:pt x="46" y="537"/>
                  <a:pt x="28" y="483"/>
                </a:cubicBezTo>
                <a:cubicBezTo>
                  <a:pt x="9" y="429"/>
                  <a:pt x="0" y="374"/>
                  <a:pt x="0" y="316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0" name=""/>
          <p:cNvSpPr/>
          <p:nvPr/>
        </p:nvSpPr>
        <p:spPr>
          <a:xfrm>
            <a:off x="1015560" y="4961880"/>
            <a:ext cx="71280" cy="145440"/>
          </a:xfrm>
          <a:custGeom>
            <a:avLst/>
            <a:gdLst/>
            <a:ahLst/>
            <a:rect l="0" t="0" r="r" b="b"/>
            <a:pathLst>
              <a:path w="198" h="404">
                <a:moveTo>
                  <a:pt x="5" y="154"/>
                </a:moveTo>
                <a:cubicBezTo>
                  <a:pt x="2" y="151"/>
                  <a:pt x="0" y="149"/>
                  <a:pt x="0" y="147"/>
                </a:cubicBezTo>
                <a:cubicBezTo>
                  <a:pt x="0" y="146"/>
                  <a:pt x="1" y="142"/>
                  <a:pt x="2" y="137"/>
                </a:cubicBezTo>
                <a:cubicBezTo>
                  <a:pt x="3" y="132"/>
                  <a:pt x="5" y="129"/>
                  <a:pt x="5" y="128"/>
                </a:cubicBezTo>
                <a:cubicBezTo>
                  <a:pt x="6" y="126"/>
                  <a:pt x="8" y="125"/>
                  <a:pt x="11" y="125"/>
                </a:cubicBezTo>
                <a:cubicBezTo>
                  <a:pt x="14" y="125"/>
                  <a:pt x="26" y="125"/>
                  <a:pt x="44" y="125"/>
                </a:cubicBezTo>
                <a:lnTo>
                  <a:pt x="78" y="125"/>
                </a:lnTo>
                <a:lnTo>
                  <a:pt x="90" y="73"/>
                </a:lnTo>
                <a:cubicBezTo>
                  <a:pt x="91" y="68"/>
                  <a:pt x="93" y="62"/>
                  <a:pt x="94" y="55"/>
                </a:cubicBezTo>
                <a:cubicBezTo>
                  <a:pt x="96" y="47"/>
                  <a:pt x="97" y="42"/>
                  <a:pt x="99" y="38"/>
                </a:cubicBezTo>
                <a:cubicBezTo>
                  <a:pt x="100" y="35"/>
                  <a:pt x="101" y="31"/>
                  <a:pt x="102" y="26"/>
                </a:cubicBezTo>
                <a:cubicBezTo>
                  <a:pt x="104" y="21"/>
                  <a:pt x="105" y="17"/>
                  <a:pt x="108" y="15"/>
                </a:cubicBezTo>
                <a:cubicBezTo>
                  <a:pt x="110" y="13"/>
                  <a:pt x="112" y="10"/>
                  <a:pt x="114" y="7"/>
                </a:cubicBezTo>
                <a:cubicBezTo>
                  <a:pt x="116" y="4"/>
                  <a:pt x="119" y="2"/>
                  <a:pt x="123" y="2"/>
                </a:cubicBezTo>
                <a:cubicBezTo>
                  <a:pt x="126" y="1"/>
                  <a:pt x="130" y="0"/>
                  <a:pt x="134" y="0"/>
                </a:cubicBezTo>
                <a:cubicBezTo>
                  <a:pt x="142" y="1"/>
                  <a:pt x="147" y="3"/>
                  <a:pt x="150" y="7"/>
                </a:cubicBezTo>
                <a:cubicBezTo>
                  <a:pt x="153" y="11"/>
                  <a:pt x="154" y="15"/>
                  <a:pt x="154" y="19"/>
                </a:cubicBezTo>
                <a:cubicBezTo>
                  <a:pt x="154" y="22"/>
                  <a:pt x="152" y="32"/>
                  <a:pt x="149" y="49"/>
                </a:cubicBezTo>
                <a:cubicBezTo>
                  <a:pt x="145" y="66"/>
                  <a:pt x="141" y="82"/>
                  <a:pt x="136" y="100"/>
                </a:cubicBezTo>
                <a:lnTo>
                  <a:pt x="130" y="123"/>
                </a:lnTo>
                <a:cubicBezTo>
                  <a:pt x="130" y="124"/>
                  <a:pt x="140" y="125"/>
                  <a:pt x="161" y="125"/>
                </a:cubicBezTo>
                <a:lnTo>
                  <a:pt x="193" y="125"/>
                </a:lnTo>
                <a:cubicBezTo>
                  <a:pt x="196" y="128"/>
                  <a:pt x="198" y="130"/>
                  <a:pt x="198" y="132"/>
                </a:cubicBezTo>
                <a:cubicBezTo>
                  <a:pt x="198" y="141"/>
                  <a:pt x="195" y="148"/>
                  <a:pt x="190" y="154"/>
                </a:cubicBezTo>
                <a:lnTo>
                  <a:pt x="122" y="154"/>
                </a:lnTo>
                <a:lnTo>
                  <a:pt x="99" y="245"/>
                </a:lnTo>
                <a:cubicBezTo>
                  <a:pt x="83" y="313"/>
                  <a:pt x="75" y="349"/>
                  <a:pt x="75" y="354"/>
                </a:cubicBezTo>
                <a:cubicBezTo>
                  <a:pt x="75" y="372"/>
                  <a:pt x="80" y="381"/>
                  <a:pt x="92" y="381"/>
                </a:cubicBezTo>
                <a:cubicBezTo>
                  <a:pt x="106" y="381"/>
                  <a:pt x="121" y="373"/>
                  <a:pt x="135" y="359"/>
                </a:cubicBezTo>
                <a:cubicBezTo>
                  <a:pt x="149" y="345"/>
                  <a:pt x="160" y="327"/>
                  <a:pt x="168" y="306"/>
                </a:cubicBezTo>
                <a:cubicBezTo>
                  <a:pt x="169" y="303"/>
                  <a:pt x="170" y="302"/>
                  <a:pt x="171" y="302"/>
                </a:cubicBezTo>
                <a:cubicBezTo>
                  <a:pt x="173" y="301"/>
                  <a:pt x="176" y="301"/>
                  <a:pt x="181" y="300"/>
                </a:cubicBezTo>
                <a:lnTo>
                  <a:pt x="183" y="300"/>
                </a:lnTo>
                <a:cubicBezTo>
                  <a:pt x="190" y="300"/>
                  <a:pt x="193" y="302"/>
                  <a:pt x="193" y="305"/>
                </a:cubicBezTo>
                <a:cubicBezTo>
                  <a:pt x="193" y="307"/>
                  <a:pt x="192" y="309"/>
                  <a:pt x="191" y="313"/>
                </a:cubicBezTo>
                <a:cubicBezTo>
                  <a:pt x="189" y="320"/>
                  <a:pt x="185" y="328"/>
                  <a:pt x="180" y="337"/>
                </a:cubicBezTo>
                <a:cubicBezTo>
                  <a:pt x="174" y="346"/>
                  <a:pt x="167" y="356"/>
                  <a:pt x="158" y="367"/>
                </a:cubicBezTo>
                <a:cubicBezTo>
                  <a:pt x="149" y="377"/>
                  <a:pt x="138" y="386"/>
                  <a:pt x="126" y="393"/>
                </a:cubicBezTo>
                <a:cubicBezTo>
                  <a:pt x="113" y="400"/>
                  <a:pt x="100" y="404"/>
                  <a:pt x="87" y="404"/>
                </a:cubicBezTo>
                <a:cubicBezTo>
                  <a:pt x="75" y="404"/>
                  <a:pt x="63" y="401"/>
                  <a:pt x="51" y="394"/>
                </a:cubicBezTo>
                <a:cubicBezTo>
                  <a:pt x="40" y="388"/>
                  <a:pt x="32" y="377"/>
                  <a:pt x="27" y="362"/>
                </a:cubicBezTo>
                <a:cubicBezTo>
                  <a:pt x="26" y="358"/>
                  <a:pt x="25" y="353"/>
                  <a:pt x="25" y="345"/>
                </a:cubicBezTo>
                <a:lnTo>
                  <a:pt x="25" y="333"/>
                </a:lnTo>
                <a:lnTo>
                  <a:pt x="47" y="245"/>
                </a:lnTo>
                <a:cubicBezTo>
                  <a:pt x="62" y="185"/>
                  <a:pt x="70" y="155"/>
                  <a:pt x="70" y="155"/>
                </a:cubicBezTo>
                <a:cubicBezTo>
                  <a:pt x="70" y="154"/>
                  <a:pt x="59" y="154"/>
                  <a:pt x="38" y="154"/>
                </a:cubicBezTo>
                <a:lnTo>
                  <a:pt x="5" y="154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1" name=""/>
          <p:cNvSpPr/>
          <p:nvPr/>
        </p:nvSpPr>
        <p:spPr>
          <a:xfrm>
            <a:off x="1105920" y="4933800"/>
            <a:ext cx="54720" cy="227880"/>
          </a:xfrm>
          <a:custGeom>
            <a:avLst/>
            <a:gdLst/>
            <a:ahLst/>
            <a:rect l="0" t="0" r="r" b="b"/>
            <a:pathLst>
              <a:path w="152" h="633">
                <a:moveTo>
                  <a:pt x="3" y="1"/>
                </a:moveTo>
                <a:lnTo>
                  <a:pt x="6" y="0"/>
                </a:lnTo>
                <a:cubicBezTo>
                  <a:pt x="8" y="0"/>
                  <a:pt x="10" y="0"/>
                  <a:pt x="12" y="0"/>
                </a:cubicBezTo>
                <a:lnTo>
                  <a:pt x="20" y="0"/>
                </a:lnTo>
                <a:lnTo>
                  <a:pt x="39" y="15"/>
                </a:lnTo>
                <a:cubicBezTo>
                  <a:pt x="78" y="51"/>
                  <a:pt x="107" y="96"/>
                  <a:pt x="125" y="149"/>
                </a:cubicBezTo>
                <a:cubicBezTo>
                  <a:pt x="143" y="203"/>
                  <a:pt x="152" y="258"/>
                  <a:pt x="152" y="316"/>
                </a:cubicBezTo>
                <a:cubicBezTo>
                  <a:pt x="152" y="345"/>
                  <a:pt x="150" y="372"/>
                  <a:pt x="146" y="399"/>
                </a:cubicBezTo>
                <a:cubicBezTo>
                  <a:pt x="142" y="425"/>
                  <a:pt x="137" y="448"/>
                  <a:pt x="131" y="466"/>
                </a:cubicBezTo>
                <a:cubicBezTo>
                  <a:pt x="126" y="485"/>
                  <a:pt x="118" y="503"/>
                  <a:pt x="108" y="523"/>
                </a:cubicBezTo>
                <a:cubicBezTo>
                  <a:pt x="98" y="542"/>
                  <a:pt x="90" y="556"/>
                  <a:pt x="84" y="565"/>
                </a:cubicBezTo>
                <a:cubicBezTo>
                  <a:pt x="78" y="575"/>
                  <a:pt x="70" y="586"/>
                  <a:pt x="58" y="598"/>
                </a:cubicBezTo>
                <a:cubicBezTo>
                  <a:pt x="47" y="609"/>
                  <a:pt x="40" y="616"/>
                  <a:pt x="38" y="618"/>
                </a:cubicBezTo>
                <a:cubicBezTo>
                  <a:pt x="36" y="621"/>
                  <a:pt x="31" y="625"/>
                  <a:pt x="22" y="630"/>
                </a:cubicBezTo>
                <a:cubicBezTo>
                  <a:pt x="21" y="632"/>
                  <a:pt x="20" y="633"/>
                  <a:pt x="20" y="633"/>
                </a:cubicBezTo>
                <a:lnTo>
                  <a:pt x="12" y="633"/>
                </a:lnTo>
                <a:cubicBezTo>
                  <a:pt x="9" y="633"/>
                  <a:pt x="7" y="633"/>
                  <a:pt x="5" y="633"/>
                </a:cubicBezTo>
                <a:cubicBezTo>
                  <a:pt x="4" y="633"/>
                  <a:pt x="3" y="632"/>
                  <a:pt x="2" y="631"/>
                </a:cubicBezTo>
                <a:cubicBezTo>
                  <a:pt x="1" y="630"/>
                  <a:pt x="1" y="628"/>
                  <a:pt x="0" y="625"/>
                </a:cubicBezTo>
                <a:cubicBezTo>
                  <a:pt x="1" y="625"/>
                  <a:pt x="3" y="622"/>
                  <a:pt x="7" y="617"/>
                </a:cubicBezTo>
                <a:cubicBezTo>
                  <a:pt x="74" y="549"/>
                  <a:pt x="106" y="448"/>
                  <a:pt x="106" y="316"/>
                </a:cubicBezTo>
                <a:cubicBezTo>
                  <a:pt x="106" y="184"/>
                  <a:pt x="74" y="84"/>
                  <a:pt x="7" y="16"/>
                </a:cubicBezTo>
                <a:cubicBezTo>
                  <a:pt x="3" y="11"/>
                  <a:pt x="1" y="8"/>
                  <a:pt x="0" y="8"/>
                </a:cubicBezTo>
                <a:cubicBezTo>
                  <a:pt x="0" y="4"/>
                  <a:pt x="1" y="2"/>
                  <a:pt x="3" y="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2" name=""/>
          <p:cNvSpPr txBox="1"/>
          <p:nvPr/>
        </p:nvSpPr>
        <p:spPr>
          <a:xfrm>
            <a:off x="747720" y="4647240"/>
            <a:ext cx="2672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помощью AR-Net (нейросеть).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3" name=""/>
          <p:cNvSpPr txBox="1"/>
          <p:nvPr/>
        </p:nvSpPr>
        <p:spPr>
          <a:xfrm>
            <a:off x="1177560" y="4933080"/>
            <a:ext cx="9675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Ковариаты (дополнительные признаки). Может использовать будущие известные (e.g., промо-акции) или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4" name=""/>
          <p:cNvSpPr/>
          <p:nvPr/>
        </p:nvSpPr>
        <p:spPr>
          <a:xfrm>
            <a:off x="761400" y="5581440"/>
            <a:ext cx="78120" cy="100800"/>
          </a:xfrm>
          <a:custGeom>
            <a:avLst/>
            <a:gdLst/>
            <a:ahLst/>
            <a:rect l="0" t="0" r="r" b="b"/>
            <a:pathLst>
              <a:path w="217" h="280">
                <a:moveTo>
                  <a:pt x="118" y="280"/>
                </a:moveTo>
                <a:cubicBezTo>
                  <a:pt x="85" y="280"/>
                  <a:pt x="58" y="269"/>
                  <a:pt x="35" y="247"/>
                </a:cubicBezTo>
                <a:cubicBezTo>
                  <a:pt x="12" y="225"/>
                  <a:pt x="0" y="197"/>
                  <a:pt x="0" y="162"/>
                </a:cubicBezTo>
                <a:cubicBezTo>
                  <a:pt x="0" y="125"/>
                  <a:pt x="10" y="94"/>
                  <a:pt x="30" y="69"/>
                </a:cubicBezTo>
                <a:cubicBezTo>
                  <a:pt x="44" y="50"/>
                  <a:pt x="62" y="34"/>
                  <a:pt x="84" y="22"/>
                </a:cubicBezTo>
                <a:cubicBezTo>
                  <a:pt x="106" y="10"/>
                  <a:pt x="130" y="3"/>
                  <a:pt x="157" y="1"/>
                </a:cubicBezTo>
                <a:cubicBezTo>
                  <a:pt x="158" y="0"/>
                  <a:pt x="167" y="0"/>
                  <a:pt x="184" y="0"/>
                </a:cubicBezTo>
                <a:lnTo>
                  <a:pt x="208" y="0"/>
                </a:lnTo>
                <a:cubicBezTo>
                  <a:pt x="214" y="2"/>
                  <a:pt x="217" y="6"/>
                  <a:pt x="217" y="13"/>
                </a:cubicBezTo>
                <a:cubicBezTo>
                  <a:pt x="217" y="24"/>
                  <a:pt x="209" y="29"/>
                  <a:pt x="191" y="29"/>
                </a:cubicBezTo>
                <a:lnTo>
                  <a:pt x="181" y="29"/>
                </a:lnTo>
                <a:lnTo>
                  <a:pt x="173" y="29"/>
                </a:lnTo>
                <a:cubicBezTo>
                  <a:pt x="121" y="29"/>
                  <a:pt x="88" y="52"/>
                  <a:pt x="72" y="97"/>
                </a:cubicBezTo>
                <a:lnTo>
                  <a:pt x="70" y="105"/>
                </a:lnTo>
                <a:lnTo>
                  <a:pt x="182" y="105"/>
                </a:lnTo>
                <a:cubicBezTo>
                  <a:pt x="188" y="109"/>
                  <a:pt x="191" y="113"/>
                  <a:pt x="191" y="117"/>
                </a:cubicBezTo>
                <a:cubicBezTo>
                  <a:pt x="191" y="125"/>
                  <a:pt x="186" y="130"/>
                  <a:pt x="178" y="134"/>
                </a:cubicBezTo>
                <a:lnTo>
                  <a:pt x="62" y="134"/>
                </a:lnTo>
                <a:lnTo>
                  <a:pt x="62" y="135"/>
                </a:lnTo>
                <a:cubicBezTo>
                  <a:pt x="58" y="148"/>
                  <a:pt x="56" y="164"/>
                  <a:pt x="56" y="182"/>
                </a:cubicBezTo>
                <a:cubicBezTo>
                  <a:pt x="56" y="210"/>
                  <a:pt x="62" y="229"/>
                  <a:pt x="76" y="240"/>
                </a:cubicBezTo>
                <a:cubicBezTo>
                  <a:pt x="89" y="250"/>
                  <a:pt x="104" y="256"/>
                  <a:pt x="121" y="256"/>
                </a:cubicBezTo>
                <a:cubicBezTo>
                  <a:pt x="132" y="256"/>
                  <a:pt x="143" y="254"/>
                  <a:pt x="155" y="250"/>
                </a:cubicBezTo>
                <a:cubicBezTo>
                  <a:pt x="166" y="245"/>
                  <a:pt x="175" y="241"/>
                  <a:pt x="182" y="236"/>
                </a:cubicBezTo>
                <a:cubicBezTo>
                  <a:pt x="189" y="232"/>
                  <a:pt x="192" y="229"/>
                  <a:pt x="193" y="229"/>
                </a:cubicBezTo>
                <a:cubicBezTo>
                  <a:pt x="195" y="229"/>
                  <a:pt x="198" y="232"/>
                  <a:pt x="199" y="236"/>
                </a:cubicBezTo>
                <a:cubicBezTo>
                  <a:pt x="201" y="240"/>
                  <a:pt x="202" y="244"/>
                  <a:pt x="202" y="248"/>
                </a:cubicBezTo>
                <a:cubicBezTo>
                  <a:pt x="202" y="249"/>
                  <a:pt x="202" y="250"/>
                  <a:pt x="201" y="250"/>
                </a:cubicBezTo>
                <a:cubicBezTo>
                  <a:pt x="200" y="252"/>
                  <a:pt x="196" y="255"/>
                  <a:pt x="189" y="259"/>
                </a:cubicBezTo>
                <a:cubicBezTo>
                  <a:pt x="182" y="264"/>
                  <a:pt x="171" y="269"/>
                  <a:pt x="158" y="273"/>
                </a:cubicBezTo>
                <a:cubicBezTo>
                  <a:pt x="144" y="278"/>
                  <a:pt x="131" y="280"/>
                  <a:pt x="118" y="2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5" name=""/>
          <p:cNvSpPr/>
          <p:nvPr/>
        </p:nvSpPr>
        <p:spPr>
          <a:xfrm>
            <a:off x="855360" y="5613120"/>
            <a:ext cx="50400" cy="102600"/>
          </a:xfrm>
          <a:custGeom>
            <a:avLst/>
            <a:gdLst/>
            <a:ahLst/>
            <a:rect l="0" t="0" r="r" b="b"/>
            <a:pathLst>
              <a:path w="140" h="285">
                <a:moveTo>
                  <a:pt x="3" y="107"/>
                </a:moveTo>
                <a:cubicBezTo>
                  <a:pt x="1" y="105"/>
                  <a:pt x="0" y="104"/>
                  <a:pt x="0" y="103"/>
                </a:cubicBezTo>
                <a:cubicBezTo>
                  <a:pt x="0" y="102"/>
                  <a:pt x="0" y="99"/>
                  <a:pt x="1" y="96"/>
                </a:cubicBezTo>
                <a:cubicBezTo>
                  <a:pt x="2" y="92"/>
                  <a:pt x="3" y="90"/>
                  <a:pt x="3" y="89"/>
                </a:cubicBezTo>
                <a:cubicBezTo>
                  <a:pt x="4" y="88"/>
                  <a:pt x="5" y="87"/>
                  <a:pt x="7" y="87"/>
                </a:cubicBezTo>
                <a:cubicBezTo>
                  <a:pt x="9" y="87"/>
                  <a:pt x="17" y="87"/>
                  <a:pt x="30" y="87"/>
                </a:cubicBezTo>
                <a:lnTo>
                  <a:pt x="55" y="87"/>
                </a:lnTo>
                <a:lnTo>
                  <a:pt x="63" y="51"/>
                </a:lnTo>
                <a:cubicBezTo>
                  <a:pt x="64" y="48"/>
                  <a:pt x="65" y="43"/>
                  <a:pt x="66" y="38"/>
                </a:cubicBezTo>
                <a:cubicBezTo>
                  <a:pt x="68" y="33"/>
                  <a:pt x="69" y="29"/>
                  <a:pt x="69" y="26"/>
                </a:cubicBezTo>
                <a:cubicBezTo>
                  <a:pt x="70" y="24"/>
                  <a:pt x="71" y="21"/>
                  <a:pt x="72" y="17"/>
                </a:cubicBezTo>
                <a:cubicBezTo>
                  <a:pt x="73" y="14"/>
                  <a:pt x="74" y="11"/>
                  <a:pt x="76" y="10"/>
                </a:cubicBezTo>
                <a:cubicBezTo>
                  <a:pt x="77" y="8"/>
                  <a:pt x="79" y="7"/>
                  <a:pt x="80" y="4"/>
                </a:cubicBezTo>
                <a:cubicBezTo>
                  <a:pt x="82" y="2"/>
                  <a:pt x="84" y="1"/>
                  <a:pt x="86" y="0"/>
                </a:cubicBezTo>
                <a:cubicBezTo>
                  <a:pt x="89" y="0"/>
                  <a:pt x="92" y="0"/>
                  <a:pt x="94" y="0"/>
                </a:cubicBezTo>
                <a:cubicBezTo>
                  <a:pt x="100" y="0"/>
                  <a:pt x="104" y="1"/>
                  <a:pt x="106" y="4"/>
                </a:cubicBezTo>
                <a:cubicBezTo>
                  <a:pt x="108" y="7"/>
                  <a:pt x="109" y="10"/>
                  <a:pt x="109" y="13"/>
                </a:cubicBezTo>
                <a:cubicBezTo>
                  <a:pt x="109" y="15"/>
                  <a:pt x="107" y="22"/>
                  <a:pt x="105" y="34"/>
                </a:cubicBezTo>
                <a:cubicBezTo>
                  <a:pt x="102" y="46"/>
                  <a:pt x="99" y="58"/>
                  <a:pt x="96" y="69"/>
                </a:cubicBezTo>
                <a:lnTo>
                  <a:pt x="91" y="86"/>
                </a:lnTo>
                <a:cubicBezTo>
                  <a:pt x="91" y="86"/>
                  <a:pt x="99" y="87"/>
                  <a:pt x="114" y="87"/>
                </a:cubicBezTo>
                <a:lnTo>
                  <a:pt x="136" y="87"/>
                </a:lnTo>
                <a:cubicBezTo>
                  <a:pt x="139" y="89"/>
                  <a:pt x="140" y="90"/>
                  <a:pt x="140" y="92"/>
                </a:cubicBezTo>
                <a:cubicBezTo>
                  <a:pt x="140" y="98"/>
                  <a:pt x="138" y="103"/>
                  <a:pt x="134" y="107"/>
                </a:cubicBezTo>
                <a:lnTo>
                  <a:pt x="86" y="107"/>
                </a:lnTo>
                <a:lnTo>
                  <a:pt x="70" y="173"/>
                </a:lnTo>
                <a:cubicBezTo>
                  <a:pt x="58" y="221"/>
                  <a:pt x="52" y="246"/>
                  <a:pt x="52" y="250"/>
                </a:cubicBezTo>
                <a:cubicBezTo>
                  <a:pt x="52" y="262"/>
                  <a:pt x="57" y="269"/>
                  <a:pt x="65" y="269"/>
                </a:cubicBezTo>
                <a:cubicBezTo>
                  <a:pt x="75" y="269"/>
                  <a:pt x="85" y="264"/>
                  <a:pt x="95" y="253"/>
                </a:cubicBezTo>
                <a:cubicBezTo>
                  <a:pt x="105" y="243"/>
                  <a:pt x="113" y="231"/>
                  <a:pt x="119" y="216"/>
                </a:cubicBezTo>
                <a:cubicBezTo>
                  <a:pt x="119" y="214"/>
                  <a:pt x="120" y="213"/>
                  <a:pt x="121" y="213"/>
                </a:cubicBezTo>
                <a:cubicBezTo>
                  <a:pt x="122" y="212"/>
                  <a:pt x="124" y="212"/>
                  <a:pt x="128" y="212"/>
                </a:cubicBezTo>
                <a:lnTo>
                  <a:pt x="129" y="212"/>
                </a:lnTo>
                <a:cubicBezTo>
                  <a:pt x="134" y="212"/>
                  <a:pt x="136" y="213"/>
                  <a:pt x="136" y="215"/>
                </a:cubicBezTo>
                <a:cubicBezTo>
                  <a:pt x="136" y="216"/>
                  <a:pt x="136" y="218"/>
                  <a:pt x="135" y="221"/>
                </a:cubicBezTo>
                <a:cubicBezTo>
                  <a:pt x="133" y="226"/>
                  <a:pt x="131" y="231"/>
                  <a:pt x="127" y="238"/>
                </a:cubicBezTo>
                <a:cubicBezTo>
                  <a:pt x="123" y="244"/>
                  <a:pt x="118" y="251"/>
                  <a:pt x="111" y="259"/>
                </a:cubicBezTo>
                <a:cubicBezTo>
                  <a:pt x="105" y="266"/>
                  <a:pt x="98" y="272"/>
                  <a:pt x="89" y="278"/>
                </a:cubicBezTo>
                <a:cubicBezTo>
                  <a:pt x="80" y="283"/>
                  <a:pt x="71" y="285"/>
                  <a:pt x="61" y="285"/>
                </a:cubicBezTo>
                <a:cubicBezTo>
                  <a:pt x="52" y="285"/>
                  <a:pt x="44" y="283"/>
                  <a:pt x="35" y="278"/>
                </a:cubicBezTo>
                <a:cubicBezTo>
                  <a:pt x="27" y="274"/>
                  <a:pt x="21" y="266"/>
                  <a:pt x="18" y="255"/>
                </a:cubicBezTo>
                <a:cubicBezTo>
                  <a:pt x="17" y="253"/>
                  <a:pt x="17" y="249"/>
                  <a:pt x="17" y="243"/>
                </a:cubicBezTo>
                <a:lnTo>
                  <a:pt x="17" y="235"/>
                </a:lnTo>
                <a:lnTo>
                  <a:pt x="32" y="173"/>
                </a:lnTo>
                <a:cubicBezTo>
                  <a:pt x="44" y="130"/>
                  <a:pt x="49" y="108"/>
                  <a:pt x="49" y="108"/>
                </a:cubicBezTo>
                <a:cubicBezTo>
                  <a:pt x="49" y="108"/>
                  <a:pt x="42" y="107"/>
                  <a:pt x="26" y="107"/>
                </a:cubicBezTo>
                <a:lnTo>
                  <a:pt x="3" y="107"/>
                </a:ln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26" name=""/>
          <p:cNvSpPr txBox="1"/>
          <p:nvPr/>
        </p:nvSpPr>
        <p:spPr>
          <a:xfrm>
            <a:off x="747720" y="5218920"/>
            <a:ext cx="1731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прошлые признаки.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7" name=""/>
          <p:cNvSpPr txBox="1"/>
          <p:nvPr/>
        </p:nvSpPr>
        <p:spPr>
          <a:xfrm>
            <a:off x="916920" y="5504400"/>
            <a:ext cx="5235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Шум. Ошибка модели, которую невозможно объяснить.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4" name=""/>
          <p:cNvSpPr txBox="1"/>
          <p:nvPr/>
        </p:nvSpPr>
        <p:spPr>
          <a:xfrm>
            <a:off x="747720" y="1096200"/>
            <a:ext cx="3061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5: Деревья и ансамбли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"/>
          <p:cNvSpPr txBox="1"/>
          <p:nvPr/>
        </p:nvSpPr>
        <p:spPr>
          <a:xfrm>
            <a:off x="747720" y="1585800"/>
            <a:ext cx="5307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Решающие деревья для временных рядов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6" name=""/>
          <p:cNvSpPr txBox="1"/>
          <p:nvPr/>
        </p:nvSpPr>
        <p:spPr>
          <a:xfrm>
            <a:off x="747720" y="2151720"/>
            <a:ext cx="678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Идея: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Превратить прогнозирование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временного ряда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в задачу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регрессии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7" name=""/>
          <p:cNvSpPr/>
          <p:nvPr/>
        </p:nvSpPr>
        <p:spPr>
          <a:xfrm>
            <a:off x="952200" y="3114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38" name=""/>
          <p:cNvSpPr txBox="1"/>
          <p:nvPr/>
        </p:nvSpPr>
        <p:spPr>
          <a:xfrm>
            <a:off x="747720" y="2589840"/>
            <a:ext cx="261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Какие признаки создавать?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"/>
          <p:cNvSpPr/>
          <p:nvPr/>
        </p:nvSpPr>
        <p:spPr>
          <a:xfrm>
            <a:off x="3076560" y="3028680"/>
            <a:ext cx="609840" cy="248040"/>
          </a:xfrm>
          <a:custGeom>
            <a:avLst/>
            <a:gdLst/>
            <a:ahLst/>
            <a:rect l="0" t="0" r="r" b="b"/>
            <a:pathLst>
              <a:path w="1694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6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3" y="39"/>
                  <a:pt x="61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1535" y="0"/>
                </a:lnTo>
                <a:cubicBezTo>
                  <a:pt x="1546" y="0"/>
                  <a:pt x="1556" y="1"/>
                  <a:pt x="1566" y="3"/>
                </a:cubicBezTo>
                <a:cubicBezTo>
                  <a:pt x="1576" y="5"/>
                  <a:pt x="1586" y="8"/>
                  <a:pt x="1596" y="12"/>
                </a:cubicBezTo>
                <a:cubicBezTo>
                  <a:pt x="1606" y="16"/>
                  <a:pt x="1615" y="21"/>
                  <a:pt x="1623" y="27"/>
                </a:cubicBezTo>
                <a:cubicBezTo>
                  <a:pt x="1632" y="33"/>
                  <a:pt x="1640" y="39"/>
                  <a:pt x="1647" y="47"/>
                </a:cubicBezTo>
                <a:cubicBezTo>
                  <a:pt x="1655" y="54"/>
                  <a:pt x="1661" y="62"/>
                  <a:pt x="1667" y="71"/>
                </a:cubicBezTo>
                <a:cubicBezTo>
                  <a:pt x="1673" y="79"/>
                  <a:pt x="1678" y="89"/>
                  <a:pt x="1682" y="98"/>
                </a:cubicBezTo>
                <a:cubicBezTo>
                  <a:pt x="1686" y="108"/>
                  <a:pt x="1689" y="118"/>
                  <a:pt x="1691" y="128"/>
                </a:cubicBezTo>
                <a:cubicBezTo>
                  <a:pt x="1693" y="138"/>
                  <a:pt x="1694" y="149"/>
                  <a:pt x="1694" y="159"/>
                </a:cubicBezTo>
                <a:lnTo>
                  <a:pt x="1694" y="530"/>
                </a:lnTo>
                <a:cubicBezTo>
                  <a:pt x="1694" y="541"/>
                  <a:pt x="1693" y="551"/>
                  <a:pt x="1691" y="561"/>
                </a:cubicBezTo>
                <a:cubicBezTo>
                  <a:pt x="1689" y="572"/>
                  <a:pt x="1686" y="582"/>
                  <a:pt x="1682" y="591"/>
                </a:cubicBezTo>
                <a:cubicBezTo>
                  <a:pt x="1678" y="601"/>
                  <a:pt x="1673" y="610"/>
                  <a:pt x="1667" y="619"/>
                </a:cubicBezTo>
                <a:cubicBezTo>
                  <a:pt x="1661" y="627"/>
                  <a:pt x="1655" y="635"/>
                  <a:pt x="1647" y="643"/>
                </a:cubicBezTo>
                <a:cubicBezTo>
                  <a:pt x="1640" y="650"/>
                  <a:pt x="1632" y="657"/>
                  <a:pt x="1623" y="662"/>
                </a:cubicBezTo>
                <a:cubicBezTo>
                  <a:pt x="1615" y="668"/>
                  <a:pt x="1606" y="673"/>
                  <a:pt x="1596" y="677"/>
                </a:cubicBezTo>
                <a:cubicBezTo>
                  <a:pt x="1586" y="681"/>
                  <a:pt x="1576" y="684"/>
                  <a:pt x="1566" y="686"/>
                </a:cubicBezTo>
                <a:cubicBezTo>
                  <a:pt x="1556" y="688"/>
                  <a:pt x="1546" y="689"/>
                  <a:pt x="1535" y="689"/>
                </a:cubicBezTo>
                <a:lnTo>
                  <a:pt x="158" y="689"/>
                </a:lnTo>
                <a:cubicBezTo>
                  <a:pt x="148" y="689"/>
                  <a:pt x="138" y="688"/>
                  <a:pt x="127" y="686"/>
                </a:cubicBezTo>
                <a:cubicBezTo>
                  <a:pt x="117" y="684"/>
                  <a:pt x="107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1" y="657"/>
                  <a:pt x="53" y="650"/>
                  <a:pt x="46" y="643"/>
                </a:cubicBezTo>
                <a:cubicBezTo>
                  <a:pt x="39" y="635"/>
                  <a:pt x="32" y="627"/>
                  <a:pt x="26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0" name=""/>
          <p:cNvSpPr txBox="1"/>
          <p:nvPr/>
        </p:nvSpPr>
        <p:spPr>
          <a:xfrm>
            <a:off x="1128600" y="3027960"/>
            <a:ext cx="1955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Лаги исходного ряда (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1" name=""/>
          <p:cNvSpPr txBox="1"/>
          <p:nvPr/>
        </p:nvSpPr>
        <p:spPr>
          <a:xfrm>
            <a:off x="3136680" y="305964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lag_1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2" name=""/>
          <p:cNvSpPr/>
          <p:nvPr/>
        </p:nvSpPr>
        <p:spPr>
          <a:xfrm>
            <a:off x="3790800" y="3028680"/>
            <a:ext cx="619560" cy="248040"/>
          </a:xfrm>
          <a:custGeom>
            <a:avLst/>
            <a:gdLst/>
            <a:ahLst/>
            <a:rect l="0" t="0" r="r" b="b"/>
            <a:pathLst>
              <a:path w="1721" h="689">
                <a:moveTo>
                  <a:pt x="0" y="530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79"/>
                  <a:pt x="27" y="71"/>
                </a:cubicBezTo>
                <a:cubicBezTo>
                  <a:pt x="32" y="62"/>
                  <a:pt x="39" y="54"/>
                  <a:pt x="46" y="47"/>
                </a:cubicBezTo>
                <a:cubicBezTo>
                  <a:pt x="54" y="39"/>
                  <a:pt x="62" y="33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8" y="8"/>
                  <a:pt x="117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1562" y="0"/>
                </a:lnTo>
                <a:cubicBezTo>
                  <a:pt x="1572" y="0"/>
                  <a:pt x="1583" y="1"/>
                  <a:pt x="1593" y="3"/>
                </a:cubicBezTo>
                <a:cubicBezTo>
                  <a:pt x="1603" y="5"/>
                  <a:pt x="1613" y="8"/>
                  <a:pt x="1623" y="12"/>
                </a:cubicBezTo>
                <a:cubicBezTo>
                  <a:pt x="1632" y="16"/>
                  <a:pt x="1641" y="21"/>
                  <a:pt x="1650" y="27"/>
                </a:cubicBezTo>
                <a:cubicBezTo>
                  <a:pt x="1659" y="33"/>
                  <a:pt x="1667" y="39"/>
                  <a:pt x="1674" y="47"/>
                </a:cubicBezTo>
                <a:cubicBezTo>
                  <a:pt x="1682" y="54"/>
                  <a:pt x="1688" y="62"/>
                  <a:pt x="1694" y="71"/>
                </a:cubicBezTo>
                <a:cubicBezTo>
                  <a:pt x="1700" y="79"/>
                  <a:pt x="1705" y="89"/>
                  <a:pt x="1709" y="98"/>
                </a:cubicBezTo>
                <a:cubicBezTo>
                  <a:pt x="1713" y="108"/>
                  <a:pt x="1716" y="118"/>
                  <a:pt x="1718" y="128"/>
                </a:cubicBezTo>
                <a:cubicBezTo>
                  <a:pt x="1720" y="138"/>
                  <a:pt x="1721" y="149"/>
                  <a:pt x="1721" y="159"/>
                </a:cubicBezTo>
                <a:lnTo>
                  <a:pt x="1721" y="530"/>
                </a:lnTo>
                <a:cubicBezTo>
                  <a:pt x="1721" y="541"/>
                  <a:pt x="1720" y="551"/>
                  <a:pt x="1718" y="561"/>
                </a:cubicBezTo>
                <a:cubicBezTo>
                  <a:pt x="1716" y="572"/>
                  <a:pt x="1713" y="582"/>
                  <a:pt x="1709" y="591"/>
                </a:cubicBezTo>
                <a:cubicBezTo>
                  <a:pt x="1705" y="601"/>
                  <a:pt x="1700" y="610"/>
                  <a:pt x="1694" y="619"/>
                </a:cubicBezTo>
                <a:cubicBezTo>
                  <a:pt x="1688" y="627"/>
                  <a:pt x="1682" y="635"/>
                  <a:pt x="1674" y="643"/>
                </a:cubicBezTo>
                <a:cubicBezTo>
                  <a:pt x="1667" y="650"/>
                  <a:pt x="1659" y="657"/>
                  <a:pt x="1650" y="662"/>
                </a:cubicBezTo>
                <a:cubicBezTo>
                  <a:pt x="1641" y="668"/>
                  <a:pt x="1632" y="673"/>
                  <a:pt x="1623" y="677"/>
                </a:cubicBezTo>
                <a:cubicBezTo>
                  <a:pt x="1613" y="681"/>
                  <a:pt x="1603" y="684"/>
                  <a:pt x="1593" y="686"/>
                </a:cubicBezTo>
                <a:cubicBezTo>
                  <a:pt x="1583" y="688"/>
                  <a:pt x="1572" y="689"/>
                  <a:pt x="1562" y="689"/>
                </a:cubicBez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7" y="684"/>
                  <a:pt x="108" y="681"/>
                  <a:pt x="98" y="677"/>
                </a:cubicBezTo>
                <a:cubicBezTo>
                  <a:pt x="88" y="673"/>
                  <a:pt x="79" y="668"/>
                  <a:pt x="70" y="662"/>
                </a:cubicBezTo>
                <a:cubicBezTo>
                  <a:pt x="62" y="657"/>
                  <a:pt x="54" y="650"/>
                  <a:pt x="46" y="643"/>
                </a:cubicBezTo>
                <a:cubicBezTo>
                  <a:pt x="39" y="635"/>
                  <a:pt x="32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3" name=""/>
          <p:cNvSpPr txBox="1"/>
          <p:nvPr/>
        </p:nvSpPr>
        <p:spPr>
          <a:xfrm>
            <a:off x="3687480" y="302796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4" name=""/>
          <p:cNvSpPr txBox="1"/>
          <p:nvPr/>
        </p:nvSpPr>
        <p:spPr>
          <a:xfrm>
            <a:off x="3858120" y="3059640"/>
            <a:ext cx="4852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lag_7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5" name=""/>
          <p:cNvSpPr/>
          <p:nvPr/>
        </p:nvSpPr>
        <p:spPr>
          <a:xfrm>
            <a:off x="95220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6" name=""/>
          <p:cNvSpPr txBox="1"/>
          <p:nvPr/>
        </p:nvSpPr>
        <p:spPr>
          <a:xfrm>
            <a:off x="4408560" y="3027960"/>
            <a:ext cx="381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...).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7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8" name=""/>
          <p:cNvSpPr txBox="1"/>
          <p:nvPr/>
        </p:nvSpPr>
        <p:spPr>
          <a:xfrm>
            <a:off x="1128600" y="3361320"/>
            <a:ext cx="336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Скользящие статистики: среднее, std.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9" name=""/>
          <p:cNvSpPr/>
          <p:nvPr/>
        </p:nvSpPr>
        <p:spPr>
          <a:xfrm>
            <a:off x="952200" y="41144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1"/>
                  <a:pt x="49" y="7"/>
                </a:cubicBezTo>
                <a:cubicBezTo>
                  <a:pt x="59" y="3"/>
                  <a:pt x="69" y="0"/>
                  <a:pt x="80" y="0"/>
                </a:cubicBezTo>
                <a:cubicBezTo>
                  <a:pt x="90" y="0"/>
                  <a:pt x="100" y="3"/>
                  <a:pt x="110" y="7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50" name=""/>
          <p:cNvSpPr txBox="1"/>
          <p:nvPr/>
        </p:nvSpPr>
        <p:spPr>
          <a:xfrm>
            <a:off x="1128600" y="3694680"/>
            <a:ext cx="3336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Признаки времени: час, день недели.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1" name=""/>
          <p:cNvSpPr txBox="1"/>
          <p:nvPr/>
        </p:nvSpPr>
        <p:spPr>
          <a:xfrm>
            <a:off x="1128600" y="4028040"/>
            <a:ext cx="271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Признаки событий: праздники.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2" name=""/>
          <p:cNvSpPr txBox="1"/>
          <p:nvPr/>
        </p:nvSpPr>
        <p:spPr>
          <a:xfrm>
            <a:off x="747720" y="4466160"/>
            <a:ext cx="9534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Важно помнить! У деревьев будут проблемы с предсказанием тренда. Поэтому, скорее всего, потребуется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3" name=""/>
          <p:cNvSpPr txBox="1"/>
          <p:nvPr/>
        </p:nvSpPr>
        <p:spPr>
          <a:xfrm>
            <a:off x="747720" y="4752000"/>
            <a:ext cx="324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использовать комбинацию моделей: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4" name=""/>
          <p:cNvSpPr txBox="1"/>
          <p:nvPr/>
        </p:nvSpPr>
        <p:spPr>
          <a:xfrm>
            <a:off x="916920" y="5190120"/>
            <a:ext cx="5801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Модель предсказания тренда (например, линейная регрессия)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5" name=""/>
          <p:cNvSpPr txBox="1"/>
          <p:nvPr/>
        </p:nvSpPr>
        <p:spPr>
          <a:xfrm>
            <a:off x="916920" y="5523480"/>
            <a:ext cx="5792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Модель предсказания остальных деталей ряда (XGBoost, etc.)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6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8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2" name=""/>
          <p:cNvSpPr txBox="1"/>
          <p:nvPr/>
        </p:nvSpPr>
        <p:spPr>
          <a:xfrm>
            <a:off x="747720" y="2181960"/>
            <a:ext cx="3865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7: Проблема холодного старта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3" name=""/>
          <p:cNvSpPr txBox="1"/>
          <p:nvPr/>
        </p:nvSpPr>
        <p:spPr>
          <a:xfrm>
            <a:off x="747720" y="2671560"/>
            <a:ext cx="51091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Что такое "Холодный старт" (Cold Start)?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4" name=""/>
          <p:cNvSpPr txBox="1"/>
          <p:nvPr/>
        </p:nvSpPr>
        <p:spPr>
          <a:xfrm>
            <a:off x="747720" y="3228120"/>
            <a:ext cx="842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Проблема: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Построить прогноз для объекта, по которому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очень мало исторических данных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5" name=""/>
          <p:cNvSpPr/>
          <p:nvPr/>
        </p:nvSpPr>
        <p:spPr>
          <a:xfrm>
            <a:off x="952200" y="41907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6" name=""/>
          <p:cNvSpPr txBox="1"/>
          <p:nvPr/>
        </p:nvSpPr>
        <p:spPr>
          <a:xfrm>
            <a:off x="747720" y="3666240"/>
            <a:ext cx="95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Примеры: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7" name=""/>
          <p:cNvSpPr/>
          <p:nvPr/>
        </p:nvSpPr>
        <p:spPr>
          <a:xfrm>
            <a:off x="952200" y="4524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68" name=""/>
          <p:cNvSpPr txBox="1"/>
          <p:nvPr/>
        </p:nvSpPr>
        <p:spPr>
          <a:xfrm>
            <a:off x="1128600" y="4104360"/>
            <a:ext cx="312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 спроса для нового товара.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9" name=""/>
          <p:cNvSpPr txBox="1"/>
          <p:nvPr/>
        </p:nvSpPr>
        <p:spPr>
          <a:xfrm>
            <a:off x="1128600" y="4437720"/>
            <a:ext cx="3385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 нагрузки для нового сервера.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0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2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"/>
          <p:cNvSpPr txBox="1"/>
          <p:nvPr/>
        </p:nvSpPr>
        <p:spPr>
          <a:xfrm>
            <a:off x="747720" y="1795320"/>
            <a:ext cx="24116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Стратегии решения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7" name=""/>
          <p:cNvSpPr/>
          <p:nvPr/>
        </p:nvSpPr>
        <p:spPr>
          <a:xfrm>
            <a:off x="1333440" y="27241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89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8" name=""/>
          <p:cNvSpPr txBox="1"/>
          <p:nvPr/>
        </p:nvSpPr>
        <p:spPr>
          <a:xfrm>
            <a:off x="916920" y="2351880"/>
            <a:ext cx="3313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Использование мета-признаков: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9" name=""/>
          <p:cNvSpPr/>
          <p:nvPr/>
        </p:nvSpPr>
        <p:spPr>
          <a:xfrm>
            <a:off x="1333440" y="305748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0" name=""/>
          <p:cNvSpPr txBox="1"/>
          <p:nvPr/>
        </p:nvSpPr>
        <p:spPr>
          <a:xfrm>
            <a:off x="1509840" y="2637360"/>
            <a:ext cx="668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Найти "похожие" объекты с богатой историей (по категории, цене, бренду).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1" name=""/>
          <p:cNvSpPr txBox="1"/>
          <p:nvPr/>
        </p:nvSpPr>
        <p:spPr>
          <a:xfrm>
            <a:off x="1509840" y="2970720"/>
            <a:ext cx="9487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Использовать их данные для прогноза (в точностью до масштаба - предсказывается траектория и каждый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2" name=""/>
          <p:cNvSpPr txBox="1"/>
          <p:nvPr/>
        </p:nvSpPr>
        <p:spPr>
          <a:xfrm>
            <a:off x="1509840" y="3256560"/>
            <a:ext cx="5499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отдельный продукт масштабируется домножением на число).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3" name=""/>
          <p:cNvSpPr/>
          <p:nvPr/>
        </p:nvSpPr>
        <p:spPr>
          <a:xfrm>
            <a:off x="1333440" y="3962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4" name=""/>
          <p:cNvSpPr txBox="1"/>
          <p:nvPr/>
        </p:nvSpPr>
        <p:spPr>
          <a:xfrm>
            <a:off x="916920" y="3589920"/>
            <a:ext cx="3435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Иерархическое прогнозирование: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5" name=""/>
          <p:cNvSpPr/>
          <p:nvPr/>
        </p:nvSpPr>
        <p:spPr>
          <a:xfrm>
            <a:off x="1333440" y="42955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6" name=""/>
          <p:cNvSpPr txBox="1"/>
          <p:nvPr/>
        </p:nvSpPr>
        <p:spPr>
          <a:xfrm>
            <a:off x="1509840" y="3875760"/>
            <a:ext cx="7410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Сделать прогноз на уровень категории (прогноз суммы всех товаров из категории).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7" name=""/>
          <p:cNvSpPr txBox="1"/>
          <p:nvPr/>
        </p:nvSpPr>
        <p:spPr>
          <a:xfrm>
            <a:off x="1509840" y="4209120"/>
            <a:ext cx="9004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Распределить прогноз по новым товарам - модель, предсказывающая долю продукта в категории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8" name=""/>
          <p:cNvSpPr/>
          <p:nvPr/>
        </p:nvSpPr>
        <p:spPr>
          <a:xfrm>
            <a:off x="1333440" y="49147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0"/>
                  <a:pt x="16" y="32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2"/>
                  <a:pt x="149" y="40"/>
                  <a:pt x="153" y="50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9" name=""/>
          <p:cNvSpPr txBox="1"/>
          <p:nvPr/>
        </p:nvSpPr>
        <p:spPr>
          <a:xfrm>
            <a:off x="1509840" y="4494960"/>
            <a:ext cx="2769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определённую дату (от 0 до 1).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"/>
          <p:cNvSpPr txBox="1"/>
          <p:nvPr/>
        </p:nvSpPr>
        <p:spPr>
          <a:xfrm>
            <a:off x="1509840" y="4828320"/>
            <a:ext cx="9324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 модели №1 умножается на прогноз модели №2 - получается прогноз для конкретного продукта.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7" name=""/>
          <p:cNvSpPr txBox="1"/>
          <p:nvPr/>
        </p:nvSpPr>
        <p:spPr>
          <a:xfrm>
            <a:off x="747720" y="2029680"/>
            <a:ext cx="44186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6: Кластеризация временных рядов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8" name=""/>
          <p:cNvSpPr txBox="1"/>
          <p:nvPr/>
        </p:nvSpPr>
        <p:spPr>
          <a:xfrm>
            <a:off x="747720" y="2475720"/>
            <a:ext cx="4466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Задача: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Найти группы похожих временных рядов.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"/>
          <p:cNvSpPr/>
          <p:nvPr/>
        </p:nvSpPr>
        <p:spPr>
          <a:xfrm>
            <a:off x="952200" y="34383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0" name=""/>
          <p:cNvSpPr txBox="1"/>
          <p:nvPr/>
        </p:nvSpPr>
        <p:spPr>
          <a:xfrm>
            <a:off x="747720" y="2913840"/>
            <a:ext cx="214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Основное применение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1" name=""/>
          <p:cNvSpPr/>
          <p:nvPr/>
        </p:nvSpPr>
        <p:spPr>
          <a:xfrm>
            <a:off x="952200" y="3771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2" name=""/>
          <p:cNvSpPr txBox="1"/>
          <p:nvPr/>
        </p:nvSpPr>
        <p:spPr>
          <a:xfrm>
            <a:off x="1128600" y="3351960"/>
            <a:ext cx="735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улучшать качество текущих предсказаний на основе найденных закономерностей.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"/>
          <p:cNvSpPr txBox="1"/>
          <p:nvPr/>
        </p:nvSpPr>
        <p:spPr>
          <a:xfrm>
            <a:off x="1128600" y="3685320"/>
            <a:ext cx="9972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решать проблему холодных стартов - когда выходит новый продукт, который по признакам похож на некоторые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4" name=""/>
          <p:cNvSpPr txBox="1"/>
          <p:nvPr/>
        </p:nvSpPr>
        <p:spPr>
          <a:xfrm>
            <a:off x="1128600" y="3970800"/>
            <a:ext cx="9949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прошлые запущенные продукты. Таким образом вместо отсутствия предсказаний мы получаем предсказание в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5" name=""/>
          <p:cNvSpPr/>
          <p:nvPr/>
        </p:nvSpPr>
        <p:spPr>
          <a:xfrm>
            <a:off x="952200" y="46767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50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50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06" name=""/>
          <p:cNvSpPr txBox="1"/>
          <p:nvPr/>
        </p:nvSpPr>
        <p:spPr>
          <a:xfrm>
            <a:off x="1128600" y="4256640"/>
            <a:ext cx="874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хорошем приближении, которое еще и будет обновляться в дальнейшем с поступлением данных.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7" name=""/>
          <p:cNvSpPr txBox="1"/>
          <p:nvPr/>
        </p:nvSpPr>
        <p:spPr>
          <a:xfrm>
            <a:off x="1128600" y="4590000"/>
            <a:ext cx="6690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получить понимание, какие категории можно объединять, а какие не стоит.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14" name="" descr=""/>
          <p:cNvPicPr/>
          <p:nvPr/>
        </p:nvPicPr>
        <p:blipFill>
          <a:blip r:embed="rId1"/>
          <a:stretch/>
        </p:blipFill>
        <p:spPr>
          <a:xfrm>
            <a:off x="6762600" y="57240"/>
            <a:ext cx="4762080" cy="6752880"/>
          </a:xfrm>
          <a:prstGeom prst="rect">
            <a:avLst/>
          </a:prstGeom>
          <a:ln w="0">
            <a:noFill/>
          </a:ln>
        </p:spPr>
      </p:pic>
      <p:sp>
        <p:nvSpPr>
          <p:cNvPr id="415" name=""/>
          <p:cNvSpPr txBox="1"/>
          <p:nvPr/>
        </p:nvSpPr>
        <p:spPr>
          <a:xfrm>
            <a:off x="747720" y="1652400"/>
            <a:ext cx="32529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Подходы к кластеризации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6" name=""/>
          <p:cNvSpPr/>
          <p:nvPr/>
        </p:nvSpPr>
        <p:spPr>
          <a:xfrm>
            <a:off x="1333440" y="258120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7" name=""/>
          <p:cNvSpPr txBox="1"/>
          <p:nvPr/>
        </p:nvSpPr>
        <p:spPr>
          <a:xfrm>
            <a:off x="916920" y="2208960"/>
            <a:ext cx="3774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На основе признаков (Feature-based):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8" name=""/>
          <p:cNvSpPr txBox="1"/>
          <p:nvPr/>
        </p:nvSpPr>
        <p:spPr>
          <a:xfrm>
            <a:off x="1509840" y="2494440"/>
            <a:ext cx="3204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Извлекают стат. признаки (среднее,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9" name=""/>
          <p:cNvSpPr/>
          <p:nvPr/>
        </p:nvSpPr>
        <p:spPr>
          <a:xfrm>
            <a:off x="1333440" y="32000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0" name=""/>
          <p:cNvSpPr txBox="1"/>
          <p:nvPr/>
        </p:nvSpPr>
        <p:spPr>
          <a:xfrm>
            <a:off x="1509840" y="2780280"/>
            <a:ext cx="104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дисперсия).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1" name=""/>
          <p:cNvSpPr txBox="1"/>
          <p:nvPr/>
        </p:nvSpPr>
        <p:spPr>
          <a:xfrm>
            <a:off x="1509840" y="3113640"/>
            <a:ext cx="298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Кластеризуют вектора (K-Means).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2" name=""/>
          <p:cNvSpPr/>
          <p:nvPr/>
        </p:nvSpPr>
        <p:spPr>
          <a:xfrm>
            <a:off x="1333440" y="38192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1"/>
                  <a:pt x="149" y="40"/>
                  <a:pt x="153" y="49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3" name=""/>
          <p:cNvSpPr txBox="1"/>
          <p:nvPr/>
        </p:nvSpPr>
        <p:spPr>
          <a:xfrm>
            <a:off x="916920" y="3447000"/>
            <a:ext cx="336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На основе формы (Shape-based):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4" name=""/>
          <p:cNvSpPr txBox="1"/>
          <p:nvPr/>
        </p:nvSpPr>
        <p:spPr>
          <a:xfrm>
            <a:off x="1509840" y="3732840"/>
            <a:ext cx="378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DTW (Dynamic Time Warping):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Учитывает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5" name=""/>
          <p:cNvSpPr txBox="1"/>
          <p:nvPr/>
        </p:nvSpPr>
        <p:spPr>
          <a:xfrm>
            <a:off x="1509840" y="4018680"/>
            <a:ext cx="349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временную динамику и фазовый сдвиг.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6" name=""/>
          <p:cNvSpPr/>
          <p:nvPr/>
        </p:nvSpPr>
        <p:spPr>
          <a:xfrm>
            <a:off x="1333440" y="47242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7" name=""/>
          <p:cNvSpPr txBox="1"/>
          <p:nvPr/>
        </p:nvSpPr>
        <p:spPr>
          <a:xfrm>
            <a:off x="916920" y="4352040"/>
            <a:ext cx="347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На основе моделей (Model-based):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8" name=""/>
          <p:cNvSpPr/>
          <p:nvPr/>
        </p:nvSpPr>
        <p:spPr>
          <a:xfrm>
            <a:off x="1333440" y="50576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1"/>
                  <a:pt x="153" y="111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1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9" name=""/>
          <p:cNvSpPr txBox="1"/>
          <p:nvPr/>
        </p:nvSpPr>
        <p:spPr>
          <a:xfrm>
            <a:off x="1509840" y="4637880"/>
            <a:ext cx="3800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Строят модель (ARIMA) для каждого ряда.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0" name=""/>
          <p:cNvSpPr txBox="1"/>
          <p:nvPr/>
        </p:nvSpPr>
        <p:spPr>
          <a:xfrm>
            <a:off x="1509840" y="4971240"/>
            <a:ext cx="315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Кластеризуют вектора параметров.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1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2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3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7" name=""/>
          <p:cNvSpPr/>
          <p:nvPr/>
        </p:nvSpPr>
        <p:spPr>
          <a:xfrm>
            <a:off x="752400" y="2628720"/>
            <a:ext cx="1657440" cy="410040"/>
          </a:xfrm>
          <a:custGeom>
            <a:avLst/>
            <a:gdLst/>
            <a:ahLst/>
            <a:rect l="0" t="0" r="r" b="b"/>
            <a:pathLst>
              <a:path w="4604" h="1139">
                <a:moveTo>
                  <a:pt x="0" y="0"/>
                </a:moveTo>
                <a:lnTo>
                  <a:pt x="4604" y="0"/>
                </a:lnTo>
                <a:lnTo>
                  <a:pt x="460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8" name=""/>
          <p:cNvSpPr/>
          <p:nvPr/>
        </p:nvSpPr>
        <p:spPr>
          <a:xfrm>
            <a:off x="2409480" y="2628720"/>
            <a:ext cx="2972160" cy="410040"/>
          </a:xfrm>
          <a:custGeom>
            <a:avLst/>
            <a:gdLst/>
            <a:ahLst/>
            <a:rect l="0" t="0" r="r" b="b"/>
            <a:pathLst>
              <a:path w="8256" h="1139">
                <a:moveTo>
                  <a:pt x="0" y="0"/>
                </a:moveTo>
                <a:lnTo>
                  <a:pt x="8256" y="0"/>
                </a:lnTo>
                <a:lnTo>
                  <a:pt x="825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9" name=""/>
          <p:cNvSpPr/>
          <p:nvPr/>
        </p:nvSpPr>
        <p:spPr>
          <a:xfrm>
            <a:off x="5381280" y="2628720"/>
            <a:ext cx="2381760" cy="410040"/>
          </a:xfrm>
          <a:custGeom>
            <a:avLst/>
            <a:gdLst/>
            <a:ahLst/>
            <a:rect l="0" t="0" r="r" b="b"/>
            <a:pathLst>
              <a:path w="6616" h="1139">
                <a:moveTo>
                  <a:pt x="0" y="0"/>
                </a:moveTo>
                <a:lnTo>
                  <a:pt x="6616" y="0"/>
                </a:lnTo>
                <a:lnTo>
                  <a:pt x="661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0" name=""/>
          <p:cNvSpPr/>
          <p:nvPr/>
        </p:nvSpPr>
        <p:spPr>
          <a:xfrm>
            <a:off x="7762680" y="2628720"/>
            <a:ext cx="3677040" cy="410040"/>
          </a:xfrm>
          <a:custGeom>
            <a:avLst/>
            <a:gdLst/>
            <a:ahLst/>
            <a:rect l="0" t="0" r="r" b="b"/>
            <a:pathLst>
              <a:path w="10214" h="1139">
                <a:moveTo>
                  <a:pt x="0" y="0"/>
                </a:moveTo>
                <a:lnTo>
                  <a:pt x="10214" y="0"/>
                </a:lnTo>
                <a:lnTo>
                  <a:pt x="1021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1" name=""/>
          <p:cNvSpPr/>
          <p:nvPr/>
        </p:nvSpPr>
        <p:spPr>
          <a:xfrm>
            <a:off x="752400" y="3038400"/>
            <a:ext cx="1657440" cy="695520"/>
          </a:xfrm>
          <a:custGeom>
            <a:avLst/>
            <a:gdLst/>
            <a:ahLst/>
            <a:rect l="0" t="0" r="r" b="b"/>
            <a:pathLst>
              <a:path w="4604" h="1932">
                <a:moveTo>
                  <a:pt x="0" y="0"/>
                </a:moveTo>
                <a:lnTo>
                  <a:pt x="4604" y="0"/>
                </a:lnTo>
                <a:lnTo>
                  <a:pt x="4604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2" name=""/>
          <p:cNvSpPr/>
          <p:nvPr/>
        </p:nvSpPr>
        <p:spPr>
          <a:xfrm>
            <a:off x="2409480" y="3038400"/>
            <a:ext cx="2972160" cy="695520"/>
          </a:xfrm>
          <a:custGeom>
            <a:avLst/>
            <a:gdLst/>
            <a:ahLst/>
            <a:rect l="0" t="0" r="r" b="b"/>
            <a:pathLst>
              <a:path w="8256" h="1932">
                <a:moveTo>
                  <a:pt x="0" y="0"/>
                </a:moveTo>
                <a:lnTo>
                  <a:pt x="8256" y="0"/>
                </a:lnTo>
                <a:lnTo>
                  <a:pt x="8256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3" name=""/>
          <p:cNvSpPr/>
          <p:nvPr/>
        </p:nvSpPr>
        <p:spPr>
          <a:xfrm>
            <a:off x="5381280" y="3038400"/>
            <a:ext cx="2381760" cy="695520"/>
          </a:xfrm>
          <a:custGeom>
            <a:avLst/>
            <a:gdLst/>
            <a:ahLst/>
            <a:rect l="0" t="0" r="r" b="b"/>
            <a:pathLst>
              <a:path w="6616" h="1932">
                <a:moveTo>
                  <a:pt x="0" y="0"/>
                </a:moveTo>
                <a:lnTo>
                  <a:pt x="6616" y="0"/>
                </a:lnTo>
                <a:lnTo>
                  <a:pt x="6616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4" name=""/>
          <p:cNvSpPr/>
          <p:nvPr/>
        </p:nvSpPr>
        <p:spPr>
          <a:xfrm>
            <a:off x="7762680" y="3038400"/>
            <a:ext cx="3677040" cy="695520"/>
          </a:xfrm>
          <a:custGeom>
            <a:avLst/>
            <a:gdLst/>
            <a:ahLst/>
            <a:rect l="0" t="0" r="r" b="b"/>
            <a:pathLst>
              <a:path w="10214" h="1932">
                <a:moveTo>
                  <a:pt x="0" y="0"/>
                </a:moveTo>
                <a:lnTo>
                  <a:pt x="10214" y="0"/>
                </a:lnTo>
                <a:lnTo>
                  <a:pt x="10214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5" name=""/>
          <p:cNvSpPr/>
          <p:nvPr/>
        </p:nvSpPr>
        <p:spPr>
          <a:xfrm>
            <a:off x="752400" y="3733560"/>
            <a:ext cx="1657440" cy="410040"/>
          </a:xfrm>
          <a:custGeom>
            <a:avLst/>
            <a:gdLst/>
            <a:ahLst/>
            <a:rect l="0" t="0" r="r" b="b"/>
            <a:pathLst>
              <a:path w="4604" h="1139">
                <a:moveTo>
                  <a:pt x="0" y="0"/>
                </a:moveTo>
                <a:lnTo>
                  <a:pt x="4604" y="0"/>
                </a:lnTo>
                <a:lnTo>
                  <a:pt x="460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6" name=""/>
          <p:cNvSpPr/>
          <p:nvPr/>
        </p:nvSpPr>
        <p:spPr>
          <a:xfrm>
            <a:off x="2409480" y="3733560"/>
            <a:ext cx="2972160" cy="410040"/>
          </a:xfrm>
          <a:custGeom>
            <a:avLst/>
            <a:gdLst/>
            <a:ahLst/>
            <a:rect l="0" t="0" r="r" b="b"/>
            <a:pathLst>
              <a:path w="8256" h="1139">
                <a:moveTo>
                  <a:pt x="0" y="0"/>
                </a:moveTo>
                <a:lnTo>
                  <a:pt x="8256" y="0"/>
                </a:lnTo>
                <a:lnTo>
                  <a:pt x="825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7" name=""/>
          <p:cNvSpPr/>
          <p:nvPr/>
        </p:nvSpPr>
        <p:spPr>
          <a:xfrm>
            <a:off x="5381280" y="3733560"/>
            <a:ext cx="2381760" cy="410040"/>
          </a:xfrm>
          <a:custGeom>
            <a:avLst/>
            <a:gdLst/>
            <a:ahLst/>
            <a:rect l="0" t="0" r="r" b="b"/>
            <a:pathLst>
              <a:path w="6616" h="1139">
                <a:moveTo>
                  <a:pt x="0" y="0"/>
                </a:moveTo>
                <a:lnTo>
                  <a:pt x="6616" y="0"/>
                </a:lnTo>
                <a:lnTo>
                  <a:pt x="661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8" name=""/>
          <p:cNvSpPr/>
          <p:nvPr/>
        </p:nvSpPr>
        <p:spPr>
          <a:xfrm>
            <a:off x="7762680" y="3733560"/>
            <a:ext cx="3677040" cy="410040"/>
          </a:xfrm>
          <a:custGeom>
            <a:avLst/>
            <a:gdLst/>
            <a:ahLst/>
            <a:rect l="0" t="0" r="r" b="b"/>
            <a:pathLst>
              <a:path w="10214" h="1139">
                <a:moveTo>
                  <a:pt x="0" y="0"/>
                </a:moveTo>
                <a:lnTo>
                  <a:pt x="10214" y="0"/>
                </a:lnTo>
                <a:lnTo>
                  <a:pt x="1021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9" name=""/>
          <p:cNvSpPr/>
          <p:nvPr/>
        </p:nvSpPr>
        <p:spPr>
          <a:xfrm>
            <a:off x="752400" y="4143240"/>
            <a:ext cx="1657440" cy="410040"/>
          </a:xfrm>
          <a:custGeom>
            <a:avLst/>
            <a:gdLst/>
            <a:ahLst/>
            <a:rect l="0" t="0" r="r" b="b"/>
            <a:pathLst>
              <a:path w="4604" h="1139">
                <a:moveTo>
                  <a:pt x="0" y="0"/>
                </a:moveTo>
                <a:lnTo>
                  <a:pt x="4604" y="0"/>
                </a:lnTo>
                <a:lnTo>
                  <a:pt x="460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0" name=""/>
          <p:cNvSpPr/>
          <p:nvPr/>
        </p:nvSpPr>
        <p:spPr>
          <a:xfrm>
            <a:off x="2409480" y="4143240"/>
            <a:ext cx="2972160" cy="410040"/>
          </a:xfrm>
          <a:custGeom>
            <a:avLst/>
            <a:gdLst/>
            <a:ahLst/>
            <a:rect l="0" t="0" r="r" b="b"/>
            <a:pathLst>
              <a:path w="8256" h="1139">
                <a:moveTo>
                  <a:pt x="0" y="0"/>
                </a:moveTo>
                <a:lnTo>
                  <a:pt x="8256" y="0"/>
                </a:lnTo>
                <a:lnTo>
                  <a:pt x="825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1" name=""/>
          <p:cNvSpPr/>
          <p:nvPr/>
        </p:nvSpPr>
        <p:spPr>
          <a:xfrm>
            <a:off x="5381280" y="4143240"/>
            <a:ext cx="2381760" cy="410040"/>
          </a:xfrm>
          <a:custGeom>
            <a:avLst/>
            <a:gdLst/>
            <a:ahLst/>
            <a:rect l="0" t="0" r="r" b="b"/>
            <a:pathLst>
              <a:path w="6616" h="1139">
                <a:moveTo>
                  <a:pt x="0" y="0"/>
                </a:moveTo>
                <a:lnTo>
                  <a:pt x="6616" y="0"/>
                </a:lnTo>
                <a:lnTo>
                  <a:pt x="6616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2" name=""/>
          <p:cNvSpPr/>
          <p:nvPr/>
        </p:nvSpPr>
        <p:spPr>
          <a:xfrm>
            <a:off x="7762680" y="4143240"/>
            <a:ext cx="3677040" cy="410040"/>
          </a:xfrm>
          <a:custGeom>
            <a:avLst/>
            <a:gdLst/>
            <a:ahLst/>
            <a:rect l="0" t="0" r="r" b="b"/>
            <a:pathLst>
              <a:path w="10214" h="1139">
                <a:moveTo>
                  <a:pt x="0" y="0"/>
                </a:moveTo>
                <a:lnTo>
                  <a:pt x="10214" y="0"/>
                </a:lnTo>
                <a:lnTo>
                  <a:pt x="10214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3" name=""/>
          <p:cNvSpPr/>
          <p:nvPr/>
        </p:nvSpPr>
        <p:spPr>
          <a:xfrm>
            <a:off x="752400" y="4552920"/>
            <a:ext cx="1657440" cy="695520"/>
          </a:xfrm>
          <a:custGeom>
            <a:avLst/>
            <a:gdLst/>
            <a:ahLst/>
            <a:rect l="0" t="0" r="r" b="b"/>
            <a:pathLst>
              <a:path w="4604" h="1932">
                <a:moveTo>
                  <a:pt x="0" y="0"/>
                </a:moveTo>
                <a:lnTo>
                  <a:pt x="4604" y="0"/>
                </a:lnTo>
                <a:lnTo>
                  <a:pt x="4604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4" name=""/>
          <p:cNvSpPr/>
          <p:nvPr/>
        </p:nvSpPr>
        <p:spPr>
          <a:xfrm>
            <a:off x="2409480" y="4552920"/>
            <a:ext cx="2972160" cy="695520"/>
          </a:xfrm>
          <a:custGeom>
            <a:avLst/>
            <a:gdLst/>
            <a:ahLst/>
            <a:rect l="0" t="0" r="r" b="b"/>
            <a:pathLst>
              <a:path w="8256" h="1932">
                <a:moveTo>
                  <a:pt x="0" y="0"/>
                </a:moveTo>
                <a:lnTo>
                  <a:pt x="8256" y="0"/>
                </a:lnTo>
                <a:lnTo>
                  <a:pt x="8256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5" name=""/>
          <p:cNvSpPr/>
          <p:nvPr/>
        </p:nvSpPr>
        <p:spPr>
          <a:xfrm>
            <a:off x="5381280" y="4552920"/>
            <a:ext cx="2381760" cy="695520"/>
          </a:xfrm>
          <a:custGeom>
            <a:avLst/>
            <a:gdLst/>
            <a:ahLst/>
            <a:rect l="0" t="0" r="r" b="b"/>
            <a:pathLst>
              <a:path w="6616" h="1932">
                <a:moveTo>
                  <a:pt x="0" y="0"/>
                </a:moveTo>
                <a:lnTo>
                  <a:pt x="6616" y="0"/>
                </a:lnTo>
                <a:lnTo>
                  <a:pt x="6616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6" name=""/>
          <p:cNvSpPr/>
          <p:nvPr/>
        </p:nvSpPr>
        <p:spPr>
          <a:xfrm>
            <a:off x="7762680" y="4552920"/>
            <a:ext cx="3677040" cy="695520"/>
          </a:xfrm>
          <a:custGeom>
            <a:avLst/>
            <a:gdLst/>
            <a:ahLst/>
            <a:rect l="0" t="0" r="r" b="b"/>
            <a:pathLst>
              <a:path w="10214" h="1932">
                <a:moveTo>
                  <a:pt x="0" y="0"/>
                </a:moveTo>
                <a:lnTo>
                  <a:pt x="10214" y="0"/>
                </a:lnTo>
                <a:lnTo>
                  <a:pt x="10214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f6f8fa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7" name=""/>
          <p:cNvSpPr/>
          <p:nvPr/>
        </p:nvSpPr>
        <p:spPr>
          <a:xfrm>
            <a:off x="752400" y="26287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"/>
          <p:cNvSpPr/>
          <p:nvPr/>
        </p:nvSpPr>
        <p:spPr>
          <a:xfrm>
            <a:off x="752400" y="2628720"/>
            <a:ext cx="1657440" cy="9720"/>
          </a:xfrm>
          <a:custGeom>
            <a:avLst/>
            <a:gdLst/>
            <a:ahLst/>
            <a:rect l="0" t="0" r="r" b="b"/>
            <a:pathLst>
              <a:path w="4604" h="27">
                <a:moveTo>
                  <a:pt x="0" y="0"/>
                </a:moveTo>
                <a:lnTo>
                  <a:pt x="4604" y="0"/>
                </a:lnTo>
                <a:lnTo>
                  <a:pt x="46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"/>
          <p:cNvSpPr/>
          <p:nvPr/>
        </p:nvSpPr>
        <p:spPr>
          <a:xfrm>
            <a:off x="2400120" y="26287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0" name=""/>
          <p:cNvSpPr/>
          <p:nvPr/>
        </p:nvSpPr>
        <p:spPr>
          <a:xfrm>
            <a:off x="2409480" y="2628720"/>
            <a:ext cx="2972160" cy="9720"/>
          </a:xfrm>
          <a:custGeom>
            <a:avLst/>
            <a:gdLst/>
            <a:ahLst/>
            <a:rect l="0" t="0" r="r" b="b"/>
            <a:pathLst>
              <a:path w="8256" h="27">
                <a:moveTo>
                  <a:pt x="0" y="0"/>
                </a:moveTo>
                <a:lnTo>
                  <a:pt x="8256" y="0"/>
                </a:lnTo>
                <a:lnTo>
                  <a:pt x="8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1" name=""/>
          <p:cNvSpPr/>
          <p:nvPr/>
        </p:nvSpPr>
        <p:spPr>
          <a:xfrm>
            <a:off x="5371920" y="26287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2" name=""/>
          <p:cNvSpPr/>
          <p:nvPr/>
        </p:nvSpPr>
        <p:spPr>
          <a:xfrm>
            <a:off x="5381280" y="2628720"/>
            <a:ext cx="2391120" cy="9720"/>
          </a:xfrm>
          <a:custGeom>
            <a:avLst/>
            <a:gdLst/>
            <a:ahLst/>
            <a:rect l="0" t="0" r="r" b="b"/>
            <a:pathLst>
              <a:path w="6642" h="27">
                <a:moveTo>
                  <a:pt x="0" y="0"/>
                </a:moveTo>
                <a:lnTo>
                  <a:pt x="6642" y="0"/>
                </a:lnTo>
                <a:lnTo>
                  <a:pt x="6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3" name=""/>
          <p:cNvSpPr/>
          <p:nvPr/>
        </p:nvSpPr>
        <p:spPr>
          <a:xfrm>
            <a:off x="7762680" y="26287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4" name=""/>
          <p:cNvSpPr/>
          <p:nvPr/>
        </p:nvSpPr>
        <p:spPr>
          <a:xfrm>
            <a:off x="7772040" y="2628720"/>
            <a:ext cx="3677040" cy="9720"/>
          </a:xfrm>
          <a:custGeom>
            <a:avLst/>
            <a:gdLst/>
            <a:ahLst/>
            <a:rect l="0" t="0" r="r" b="b"/>
            <a:pathLst>
              <a:path w="10214" h="27">
                <a:moveTo>
                  <a:pt x="0" y="0"/>
                </a:moveTo>
                <a:lnTo>
                  <a:pt x="10214" y="0"/>
                </a:lnTo>
                <a:lnTo>
                  <a:pt x="10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5" name=""/>
          <p:cNvSpPr/>
          <p:nvPr/>
        </p:nvSpPr>
        <p:spPr>
          <a:xfrm>
            <a:off x="11439360" y="2628720"/>
            <a:ext cx="9720" cy="419400"/>
          </a:xfrm>
          <a:custGeom>
            <a:avLst/>
            <a:gdLst/>
            <a:ahLst/>
            <a:rect l="0" t="0" r="r" b="b"/>
            <a:pathLst>
              <a:path w="27" h="1165">
                <a:moveTo>
                  <a:pt x="0" y="0"/>
                </a:moveTo>
                <a:lnTo>
                  <a:pt x="27" y="0"/>
                </a:lnTo>
                <a:lnTo>
                  <a:pt x="27" y="1165"/>
                </a:lnTo>
                <a:lnTo>
                  <a:pt x="0" y="1165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6" name=""/>
          <p:cNvSpPr/>
          <p:nvPr/>
        </p:nvSpPr>
        <p:spPr>
          <a:xfrm>
            <a:off x="752400" y="3038400"/>
            <a:ext cx="1657440" cy="9720"/>
          </a:xfrm>
          <a:custGeom>
            <a:avLst/>
            <a:gdLst/>
            <a:ahLst/>
            <a:rect l="0" t="0" r="r" b="b"/>
            <a:pathLst>
              <a:path w="4604" h="27">
                <a:moveTo>
                  <a:pt x="0" y="0"/>
                </a:moveTo>
                <a:lnTo>
                  <a:pt x="4604" y="0"/>
                </a:lnTo>
                <a:lnTo>
                  <a:pt x="46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7" name=""/>
          <p:cNvSpPr/>
          <p:nvPr/>
        </p:nvSpPr>
        <p:spPr>
          <a:xfrm>
            <a:off x="2409480" y="3038400"/>
            <a:ext cx="2972160" cy="9720"/>
          </a:xfrm>
          <a:custGeom>
            <a:avLst/>
            <a:gdLst/>
            <a:ahLst/>
            <a:rect l="0" t="0" r="r" b="b"/>
            <a:pathLst>
              <a:path w="8256" h="27">
                <a:moveTo>
                  <a:pt x="0" y="0"/>
                </a:moveTo>
                <a:lnTo>
                  <a:pt x="8256" y="0"/>
                </a:lnTo>
                <a:lnTo>
                  <a:pt x="8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8" name=""/>
          <p:cNvSpPr/>
          <p:nvPr/>
        </p:nvSpPr>
        <p:spPr>
          <a:xfrm>
            <a:off x="5381280" y="3038400"/>
            <a:ext cx="2391120" cy="9720"/>
          </a:xfrm>
          <a:custGeom>
            <a:avLst/>
            <a:gdLst/>
            <a:ahLst/>
            <a:rect l="0" t="0" r="r" b="b"/>
            <a:pathLst>
              <a:path w="6642" h="27">
                <a:moveTo>
                  <a:pt x="0" y="0"/>
                </a:moveTo>
                <a:lnTo>
                  <a:pt x="6642" y="0"/>
                </a:lnTo>
                <a:lnTo>
                  <a:pt x="6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9" name=""/>
          <p:cNvSpPr/>
          <p:nvPr/>
        </p:nvSpPr>
        <p:spPr>
          <a:xfrm>
            <a:off x="7772040" y="3038400"/>
            <a:ext cx="3677040" cy="9720"/>
          </a:xfrm>
          <a:custGeom>
            <a:avLst/>
            <a:gdLst/>
            <a:ahLst/>
            <a:rect l="0" t="0" r="r" b="b"/>
            <a:pathLst>
              <a:path w="10214" h="27">
                <a:moveTo>
                  <a:pt x="0" y="0"/>
                </a:moveTo>
                <a:lnTo>
                  <a:pt x="10214" y="0"/>
                </a:lnTo>
                <a:lnTo>
                  <a:pt x="10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0" name=""/>
          <p:cNvSpPr/>
          <p:nvPr/>
        </p:nvSpPr>
        <p:spPr>
          <a:xfrm>
            <a:off x="752400" y="304776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1" name=""/>
          <p:cNvSpPr/>
          <p:nvPr/>
        </p:nvSpPr>
        <p:spPr>
          <a:xfrm>
            <a:off x="2400120" y="304776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2" name=""/>
          <p:cNvSpPr/>
          <p:nvPr/>
        </p:nvSpPr>
        <p:spPr>
          <a:xfrm>
            <a:off x="5371920" y="304776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3" name=""/>
          <p:cNvSpPr/>
          <p:nvPr/>
        </p:nvSpPr>
        <p:spPr>
          <a:xfrm>
            <a:off x="7762680" y="304776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4" name=""/>
          <p:cNvSpPr/>
          <p:nvPr/>
        </p:nvSpPr>
        <p:spPr>
          <a:xfrm>
            <a:off x="11439360" y="3047760"/>
            <a:ext cx="9720" cy="695880"/>
          </a:xfrm>
          <a:custGeom>
            <a:avLst/>
            <a:gdLst/>
            <a:ahLst/>
            <a:rect l="0" t="0" r="r" b="b"/>
            <a:pathLst>
              <a:path w="27" h="1933">
                <a:moveTo>
                  <a:pt x="0" y="0"/>
                </a:moveTo>
                <a:lnTo>
                  <a:pt x="27" y="0"/>
                </a:lnTo>
                <a:lnTo>
                  <a:pt x="27" y="1933"/>
                </a:lnTo>
                <a:lnTo>
                  <a:pt x="0" y="1933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5" name=""/>
          <p:cNvSpPr/>
          <p:nvPr/>
        </p:nvSpPr>
        <p:spPr>
          <a:xfrm>
            <a:off x="752400" y="374328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6" name=""/>
          <p:cNvSpPr/>
          <p:nvPr/>
        </p:nvSpPr>
        <p:spPr>
          <a:xfrm>
            <a:off x="752400" y="3733560"/>
            <a:ext cx="1657440" cy="10080"/>
          </a:xfrm>
          <a:custGeom>
            <a:avLst/>
            <a:gdLst/>
            <a:ahLst/>
            <a:rect l="0" t="0" r="r" b="b"/>
            <a:pathLst>
              <a:path w="4604" h="28">
                <a:moveTo>
                  <a:pt x="0" y="0"/>
                </a:moveTo>
                <a:lnTo>
                  <a:pt x="4604" y="0"/>
                </a:lnTo>
                <a:lnTo>
                  <a:pt x="460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7" name=""/>
          <p:cNvSpPr/>
          <p:nvPr/>
        </p:nvSpPr>
        <p:spPr>
          <a:xfrm>
            <a:off x="2400120" y="374328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8" name=""/>
          <p:cNvSpPr/>
          <p:nvPr/>
        </p:nvSpPr>
        <p:spPr>
          <a:xfrm>
            <a:off x="2409480" y="3733560"/>
            <a:ext cx="2972160" cy="10080"/>
          </a:xfrm>
          <a:custGeom>
            <a:avLst/>
            <a:gdLst/>
            <a:ahLst/>
            <a:rect l="0" t="0" r="r" b="b"/>
            <a:pathLst>
              <a:path w="8256" h="28">
                <a:moveTo>
                  <a:pt x="0" y="0"/>
                </a:moveTo>
                <a:lnTo>
                  <a:pt x="8256" y="0"/>
                </a:lnTo>
                <a:lnTo>
                  <a:pt x="8256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9" name=""/>
          <p:cNvSpPr/>
          <p:nvPr/>
        </p:nvSpPr>
        <p:spPr>
          <a:xfrm>
            <a:off x="5371920" y="374328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0" name=""/>
          <p:cNvSpPr/>
          <p:nvPr/>
        </p:nvSpPr>
        <p:spPr>
          <a:xfrm>
            <a:off x="5381280" y="3733560"/>
            <a:ext cx="2391120" cy="10080"/>
          </a:xfrm>
          <a:custGeom>
            <a:avLst/>
            <a:gdLst/>
            <a:ahLst/>
            <a:rect l="0" t="0" r="r" b="b"/>
            <a:pathLst>
              <a:path w="6642" h="28">
                <a:moveTo>
                  <a:pt x="0" y="0"/>
                </a:moveTo>
                <a:lnTo>
                  <a:pt x="6642" y="0"/>
                </a:lnTo>
                <a:lnTo>
                  <a:pt x="6642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"/>
          <p:cNvSpPr/>
          <p:nvPr/>
        </p:nvSpPr>
        <p:spPr>
          <a:xfrm>
            <a:off x="7762680" y="374328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"/>
          <p:cNvSpPr/>
          <p:nvPr/>
        </p:nvSpPr>
        <p:spPr>
          <a:xfrm>
            <a:off x="7772040" y="3733560"/>
            <a:ext cx="3677040" cy="10080"/>
          </a:xfrm>
          <a:custGeom>
            <a:avLst/>
            <a:gdLst/>
            <a:ahLst/>
            <a:rect l="0" t="0" r="r" b="b"/>
            <a:pathLst>
              <a:path w="10214" h="28">
                <a:moveTo>
                  <a:pt x="0" y="0"/>
                </a:moveTo>
                <a:lnTo>
                  <a:pt x="10214" y="0"/>
                </a:lnTo>
                <a:lnTo>
                  <a:pt x="10214" y="28"/>
                </a:lnTo>
                <a:lnTo>
                  <a:pt x="0" y="2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3" name=""/>
          <p:cNvSpPr/>
          <p:nvPr/>
        </p:nvSpPr>
        <p:spPr>
          <a:xfrm>
            <a:off x="11439360" y="3743280"/>
            <a:ext cx="9720" cy="409680"/>
          </a:xfrm>
          <a:custGeom>
            <a:avLst/>
            <a:gdLst/>
            <a:ahLst/>
            <a:rect l="0" t="0" r="r" b="b"/>
            <a:pathLst>
              <a:path w="27" h="1138">
                <a:moveTo>
                  <a:pt x="0" y="0"/>
                </a:moveTo>
                <a:lnTo>
                  <a:pt x="27" y="0"/>
                </a:lnTo>
                <a:lnTo>
                  <a:pt x="27" y="1138"/>
                </a:lnTo>
                <a:lnTo>
                  <a:pt x="0" y="1138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4" name=""/>
          <p:cNvSpPr/>
          <p:nvPr/>
        </p:nvSpPr>
        <p:spPr>
          <a:xfrm>
            <a:off x="752400" y="41526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5" name=""/>
          <p:cNvSpPr/>
          <p:nvPr/>
        </p:nvSpPr>
        <p:spPr>
          <a:xfrm>
            <a:off x="752400" y="4143240"/>
            <a:ext cx="1657440" cy="9720"/>
          </a:xfrm>
          <a:custGeom>
            <a:avLst/>
            <a:gdLst/>
            <a:ahLst/>
            <a:rect l="0" t="0" r="r" b="b"/>
            <a:pathLst>
              <a:path w="4604" h="27">
                <a:moveTo>
                  <a:pt x="0" y="0"/>
                </a:moveTo>
                <a:lnTo>
                  <a:pt x="4604" y="0"/>
                </a:lnTo>
                <a:lnTo>
                  <a:pt x="46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6" name=""/>
          <p:cNvSpPr/>
          <p:nvPr/>
        </p:nvSpPr>
        <p:spPr>
          <a:xfrm>
            <a:off x="2400120" y="41526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7" name=""/>
          <p:cNvSpPr/>
          <p:nvPr/>
        </p:nvSpPr>
        <p:spPr>
          <a:xfrm>
            <a:off x="2409480" y="4143240"/>
            <a:ext cx="2972160" cy="9720"/>
          </a:xfrm>
          <a:custGeom>
            <a:avLst/>
            <a:gdLst/>
            <a:ahLst/>
            <a:rect l="0" t="0" r="r" b="b"/>
            <a:pathLst>
              <a:path w="8256" h="27">
                <a:moveTo>
                  <a:pt x="0" y="0"/>
                </a:moveTo>
                <a:lnTo>
                  <a:pt x="8256" y="0"/>
                </a:lnTo>
                <a:lnTo>
                  <a:pt x="8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8" name=""/>
          <p:cNvSpPr/>
          <p:nvPr/>
        </p:nvSpPr>
        <p:spPr>
          <a:xfrm>
            <a:off x="5371920" y="41526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9" name=""/>
          <p:cNvSpPr/>
          <p:nvPr/>
        </p:nvSpPr>
        <p:spPr>
          <a:xfrm>
            <a:off x="5381280" y="4143240"/>
            <a:ext cx="2391120" cy="9720"/>
          </a:xfrm>
          <a:custGeom>
            <a:avLst/>
            <a:gdLst/>
            <a:ahLst/>
            <a:rect l="0" t="0" r="r" b="b"/>
            <a:pathLst>
              <a:path w="6642" h="27">
                <a:moveTo>
                  <a:pt x="0" y="0"/>
                </a:moveTo>
                <a:lnTo>
                  <a:pt x="6642" y="0"/>
                </a:lnTo>
                <a:lnTo>
                  <a:pt x="6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0" name=""/>
          <p:cNvSpPr/>
          <p:nvPr/>
        </p:nvSpPr>
        <p:spPr>
          <a:xfrm>
            <a:off x="7762680" y="41526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1" name=""/>
          <p:cNvSpPr/>
          <p:nvPr/>
        </p:nvSpPr>
        <p:spPr>
          <a:xfrm>
            <a:off x="7772040" y="4143240"/>
            <a:ext cx="3677040" cy="9720"/>
          </a:xfrm>
          <a:custGeom>
            <a:avLst/>
            <a:gdLst/>
            <a:ahLst/>
            <a:rect l="0" t="0" r="r" b="b"/>
            <a:pathLst>
              <a:path w="10214" h="27">
                <a:moveTo>
                  <a:pt x="0" y="0"/>
                </a:moveTo>
                <a:lnTo>
                  <a:pt x="10214" y="0"/>
                </a:lnTo>
                <a:lnTo>
                  <a:pt x="10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2" name=""/>
          <p:cNvSpPr/>
          <p:nvPr/>
        </p:nvSpPr>
        <p:spPr>
          <a:xfrm>
            <a:off x="11439360" y="4152600"/>
            <a:ext cx="9720" cy="410040"/>
          </a:xfrm>
          <a:custGeom>
            <a:avLst/>
            <a:gdLst/>
            <a:ahLst/>
            <a:rect l="0" t="0" r="r" b="b"/>
            <a:pathLst>
              <a:path w="27" h="1139">
                <a:moveTo>
                  <a:pt x="0" y="0"/>
                </a:moveTo>
                <a:lnTo>
                  <a:pt x="27" y="0"/>
                </a:lnTo>
                <a:lnTo>
                  <a:pt x="27" y="1139"/>
                </a:lnTo>
                <a:lnTo>
                  <a:pt x="0" y="1139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3" name=""/>
          <p:cNvSpPr/>
          <p:nvPr/>
        </p:nvSpPr>
        <p:spPr>
          <a:xfrm>
            <a:off x="752400" y="456228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4" name=""/>
          <p:cNvSpPr/>
          <p:nvPr/>
        </p:nvSpPr>
        <p:spPr>
          <a:xfrm>
            <a:off x="752400" y="4552920"/>
            <a:ext cx="1657440" cy="9720"/>
          </a:xfrm>
          <a:custGeom>
            <a:avLst/>
            <a:gdLst/>
            <a:ahLst/>
            <a:rect l="0" t="0" r="r" b="b"/>
            <a:pathLst>
              <a:path w="4604" h="27">
                <a:moveTo>
                  <a:pt x="0" y="0"/>
                </a:moveTo>
                <a:lnTo>
                  <a:pt x="4604" y="0"/>
                </a:lnTo>
                <a:lnTo>
                  <a:pt x="46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5" name=""/>
          <p:cNvSpPr/>
          <p:nvPr/>
        </p:nvSpPr>
        <p:spPr>
          <a:xfrm>
            <a:off x="2400120" y="456228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6" name=""/>
          <p:cNvSpPr/>
          <p:nvPr/>
        </p:nvSpPr>
        <p:spPr>
          <a:xfrm>
            <a:off x="2409480" y="4552920"/>
            <a:ext cx="2972160" cy="9720"/>
          </a:xfrm>
          <a:custGeom>
            <a:avLst/>
            <a:gdLst/>
            <a:ahLst/>
            <a:rect l="0" t="0" r="r" b="b"/>
            <a:pathLst>
              <a:path w="8256" h="27">
                <a:moveTo>
                  <a:pt x="0" y="0"/>
                </a:moveTo>
                <a:lnTo>
                  <a:pt x="8256" y="0"/>
                </a:lnTo>
                <a:lnTo>
                  <a:pt x="8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7" name=""/>
          <p:cNvSpPr/>
          <p:nvPr/>
        </p:nvSpPr>
        <p:spPr>
          <a:xfrm>
            <a:off x="5371920" y="456228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8" name=""/>
          <p:cNvSpPr/>
          <p:nvPr/>
        </p:nvSpPr>
        <p:spPr>
          <a:xfrm>
            <a:off x="5381280" y="4552920"/>
            <a:ext cx="2391120" cy="9720"/>
          </a:xfrm>
          <a:custGeom>
            <a:avLst/>
            <a:gdLst/>
            <a:ahLst/>
            <a:rect l="0" t="0" r="r" b="b"/>
            <a:pathLst>
              <a:path w="6642" h="27">
                <a:moveTo>
                  <a:pt x="0" y="0"/>
                </a:moveTo>
                <a:lnTo>
                  <a:pt x="6642" y="0"/>
                </a:lnTo>
                <a:lnTo>
                  <a:pt x="6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9" name=""/>
          <p:cNvSpPr/>
          <p:nvPr/>
        </p:nvSpPr>
        <p:spPr>
          <a:xfrm>
            <a:off x="7762680" y="456228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0" name=""/>
          <p:cNvSpPr/>
          <p:nvPr/>
        </p:nvSpPr>
        <p:spPr>
          <a:xfrm>
            <a:off x="7772040" y="4552920"/>
            <a:ext cx="3677040" cy="9720"/>
          </a:xfrm>
          <a:custGeom>
            <a:avLst/>
            <a:gdLst/>
            <a:ahLst/>
            <a:rect l="0" t="0" r="r" b="b"/>
            <a:pathLst>
              <a:path w="10214" h="27">
                <a:moveTo>
                  <a:pt x="0" y="0"/>
                </a:moveTo>
                <a:lnTo>
                  <a:pt x="10214" y="0"/>
                </a:lnTo>
                <a:lnTo>
                  <a:pt x="10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1" name=""/>
          <p:cNvSpPr/>
          <p:nvPr/>
        </p:nvSpPr>
        <p:spPr>
          <a:xfrm>
            <a:off x="11439360" y="4562280"/>
            <a:ext cx="9720" cy="695520"/>
          </a:xfrm>
          <a:custGeom>
            <a:avLst/>
            <a:gdLst/>
            <a:ahLst/>
            <a:rect l="0" t="0" r="r" b="b"/>
            <a:pathLst>
              <a:path w="27" h="1932">
                <a:moveTo>
                  <a:pt x="0" y="0"/>
                </a:moveTo>
                <a:lnTo>
                  <a:pt x="27" y="0"/>
                </a:lnTo>
                <a:lnTo>
                  <a:pt x="27" y="1932"/>
                </a:lnTo>
                <a:lnTo>
                  <a:pt x="0" y="1932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2" name=""/>
          <p:cNvSpPr/>
          <p:nvPr/>
        </p:nvSpPr>
        <p:spPr>
          <a:xfrm>
            <a:off x="752400" y="5248080"/>
            <a:ext cx="1657440" cy="9720"/>
          </a:xfrm>
          <a:custGeom>
            <a:avLst/>
            <a:gdLst/>
            <a:ahLst/>
            <a:rect l="0" t="0" r="r" b="b"/>
            <a:pathLst>
              <a:path w="4604" h="27">
                <a:moveTo>
                  <a:pt x="0" y="0"/>
                </a:moveTo>
                <a:lnTo>
                  <a:pt x="4604" y="0"/>
                </a:lnTo>
                <a:lnTo>
                  <a:pt x="460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3" name=""/>
          <p:cNvSpPr/>
          <p:nvPr/>
        </p:nvSpPr>
        <p:spPr>
          <a:xfrm>
            <a:off x="2409480" y="5248080"/>
            <a:ext cx="2972160" cy="9720"/>
          </a:xfrm>
          <a:custGeom>
            <a:avLst/>
            <a:gdLst/>
            <a:ahLst/>
            <a:rect l="0" t="0" r="r" b="b"/>
            <a:pathLst>
              <a:path w="8256" h="27">
                <a:moveTo>
                  <a:pt x="0" y="0"/>
                </a:moveTo>
                <a:lnTo>
                  <a:pt x="8256" y="0"/>
                </a:lnTo>
                <a:lnTo>
                  <a:pt x="8256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"/>
          <p:cNvSpPr/>
          <p:nvPr/>
        </p:nvSpPr>
        <p:spPr>
          <a:xfrm>
            <a:off x="5381280" y="5248080"/>
            <a:ext cx="2391120" cy="9720"/>
          </a:xfrm>
          <a:custGeom>
            <a:avLst/>
            <a:gdLst/>
            <a:ahLst/>
            <a:rect l="0" t="0" r="r" b="b"/>
            <a:pathLst>
              <a:path w="6642" h="27">
                <a:moveTo>
                  <a:pt x="0" y="0"/>
                </a:moveTo>
                <a:lnTo>
                  <a:pt x="6642" y="0"/>
                </a:lnTo>
                <a:lnTo>
                  <a:pt x="6642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"/>
          <p:cNvSpPr/>
          <p:nvPr/>
        </p:nvSpPr>
        <p:spPr>
          <a:xfrm>
            <a:off x="7772040" y="5248080"/>
            <a:ext cx="3677040" cy="9720"/>
          </a:xfrm>
          <a:custGeom>
            <a:avLst/>
            <a:gdLst/>
            <a:ahLst/>
            <a:rect l="0" t="0" r="r" b="b"/>
            <a:pathLst>
              <a:path w="10214" h="27">
                <a:moveTo>
                  <a:pt x="0" y="0"/>
                </a:moveTo>
                <a:lnTo>
                  <a:pt x="10214" y="0"/>
                </a:lnTo>
                <a:lnTo>
                  <a:pt x="10214" y="27"/>
                </a:lnTo>
                <a:lnTo>
                  <a:pt x="0" y="27"/>
                </a:lnTo>
                <a:lnTo>
                  <a:pt x="0" y="0"/>
                </a:lnTo>
                <a:close/>
              </a:path>
            </a:pathLst>
          </a:custGeom>
          <a:solidFill>
            <a:srgbClr val="d1d9e0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6" name=""/>
          <p:cNvSpPr txBox="1"/>
          <p:nvPr/>
        </p:nvSpPr>
        <p:spPr>
          <a:xfrm>
            <a:off x="747720" y="1610640"/>
            <a:ext cx="12700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Заключение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7" name=""/>
          <p:cNvSpPr txBox="1"/>
          <p:nvPr/>
        </p:nvSpPr>
        <p:spPr>
          <a:xfrm>
            <a:off x="747720" y="2109600"/>
            <a:ext cx="41385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Сравнительная таблица методов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8" name=""/>
          <p:cNvSpPr txBox="1"/>
          <p:nvPr/>
        </p:nvSpPr>
        <p:spPr>
          <a:xfrm>
            <a:off x="1285920" y="2732760"/>
            <a:ext cx="595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Метод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9" name=""/>
          <p:cNvSpPr txBox="1"/>
          <p:nvPr/>
        </p:nvSpPr>
        <p:spPr>
          <a:xfrm>
            <a:off x="3549240" y="2732760"/>
            <a:ext cx="68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Плюсы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0" name=""/>
          <p:cNvSpPr txBox="1"/>
          <p:nvPr/>
        </p:nvSpPr>
        <p:spPr>
          <a:xfrm>
            <a:off x="6192360" y="2732760"/>
            <a:ext cx="765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Минусы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1" name=""/>
          <p:cNvSpPr txBox="1"/>
          <p:nvPr/>
        </p:nvSpPr>
        <p:spPr>
          <a:xfrm>
            <a:off x="8813160" y="2732760"/>
            <a:ext cx="1579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Идеальный кейс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2" name=""/>
          <p:cNvSpPr txBox="1"/>
          <p:nvPr/>
        </p:nvSpPr>
        <p:spPr>
          <a:xfrm>
            <a:off x="880920" y="3285000"/>
            <a:ext cx="62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ARIMA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3" name=""/>
          <p:cNvSpPr txBox="1"/>
          <p:nvPr/>
        </p:nvSpPr>
        <p:spPr>
          <a:xfrm>
            <a:off x="2535840" y="3142440"/>
            <a:ext cx="1928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Интерпретируемость,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4" name=""/>
          <p:cNvSpPr txBox="1"/>
          <p:nvPr/>
        </p:nvSpPr>
        <p:spPr>
          <a:xfrm>
            <a:off x="2535840" y="3427920"/>
            <a:ext cx="80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стандарт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5" name=""/>
          <p:cNvSpPr txBox="1"/>
          <p:nvPr/>
        </p:nvSpPr>
        <p:spPr>
          <a:xfrm>
            <a:off x="5506920" y="3142440"/>
            <a:ext cx="726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Требует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6" name=""/>
          <p:cNvSpPr txBox="1"/>
          <p:nvPr/>
        </p:nvSpPr>
        <p:spPr>
          <a:xfrm>
            <a:off x="5506920" y="3427920"/>
            <a:ext cx="14270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стационарности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7" name=""/>
          <p:cNvSpPr txBox="1"/>
          <p:nvPr/>
        </p:nvSpPr>
        <p:spPr>
          <a:xfrm>
            <a:off x="7895880" y="3285000"/>
            <a:ext cx="264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Короткие стационарные ряды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8" name=""/>
          <p:cNvSpPr txBox="1"/>
          <p:nvPr/>
        </p:nvSpPr>
        <p:spPr>
          <a:xfrm>
            <a:off x="880920" y="3837600"/>
            <a:ext cx="72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Prophet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9" name=""/>
          <p:cNvSpPr txBox="1"/>
          <p:nvPr/>
        </p:nvSpPr>
        <p:spPr>
          <a:xfrm>
            <a:off x="2535840" y="3837600"/>
            <a:ext cx="2384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Автоматизация, праздники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0" name=""/>
          <p:cNvSpPr txBox="1"/>
          <p:nvPr/>
        </p:nvSpPr>
        <p:spPr>
          <a:xfrm>
            <a:off x="5506920" y="3837600"/>
            <a:ext cx="1189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Черный ящик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1" name=""/>
          <p:cNvSpPr txBox="1"/>
          <p:nvPr/>
        </p:nvSpPr>
        <p:spPr>
          <a:xfrm>
            <a:off x="7895880" y="3837600"/>
            <a:ext cx="2481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Бизнес-ряды с сезонностью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2" name=""/>
          <p:cNvSpPr txBox="1"/>
          <p:nvPr/>
        </p:nvSpPr>
        <p:spPr>
          <a:xfrm>
            <a:off x="880920" y="4247280"/>
            <a:ext cx="1364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Neural Prophet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3" name=""/>
          <p:cNvSpPr txBox="1"/>
          <p:nvPr/>
        </p:nvSpPr>
        <p:spPr>
          <a:xfrm>
            <a:off x="2535840" y="4247280"/>
            <a:ext cx="255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Точность, внешние признаки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4" name=""/>
          <p:cNvSpPr txBox="1"/>
          <p:nvPr/>
        </p:nvSpPr>
        <p:spPr>
          <a:xfrm>
            <a:off x="5506920" y="4247280"/>
            <a:ext cx="1015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Медленнее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5" name=""/>
          <p:cNvSpPr txBox="1"/>
          <p:nvPr/>
        </p:nvSpPr>
        <p:spPr>
          <a:xfrm>
            <a:off x="7895880" y="4247280"/>
            <a:ext cx="253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Сложные ряды с контекстом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6" name=""/>
          <p:cNvSpPr txBox="1"/>
          <p:nvPr/>
        </p:nvSpPr>
        <p:spPr>
          <a:xfrm>
            <a:off x="880920" y="4656600"/>
            <a:ext cx="81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Деревья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"/>
          <p:cNvSpPr txBox="1"/>
          <p:nvPr/>
        </p:nvSpPr>
        <p:spPr>
          <a:xfrm>
            <a:off x="880920" y="4942440"/>
            <a:ext cx="57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(GBM)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"/>
          <p:cNvSpPr txBox="1"/>
          <p:nvPr/>
        </p:nvSpPr>
        <p:spPr>
          <a:xfrm>
            <a:off x="2535840" y="4799520"/>
            <a:ext cx="2559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Точность, внешние признаки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9" name=""/>
          <p:cNvSpPr txBox="1"/>
          <p:nvPr/>
        </p:nvSpPr>
        <p:spPr>
          <a:xfrm>
            <a:off x="5506920" y="4799520"/>
            <a:ext cx="1555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Риск data leakage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0" name=""/>
          <p:cNvSpPr txBox="1"/>
          <p:nvPr/>
        </p:nvSpPr>
        <p:spPr>
          <a:xfrm>
            <a:off x="7895880" y="4656600"/>
            <a:ext cx="2506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Прогнозирование с богатым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1" name=""/>
          <p:cNvSpPr txBox="1"/>
          <p:nvPr/>
        </p:nvSpPr>
        <p:spPr>
          <a:xfrm>
            <a:off x="7895880" y="4942440"/>
            <a:ext cx="98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контекстом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2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4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8" name=""/>
          <p:cNvSpPr txBox="1"/>
          <p:nvPr/>
        </p:nvSpPr>
        <p:spPr>
          <a:xfrm>
            <a:off x="747720" y="2528640"/>
            <a:ext cx="24148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Ключевые выводы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9" name=""/>
          <p:cNvSpPr txBox="1"/>
          <p:nvPr/>
        </p:nvSpPr>
        <p:spPr>
          <a:xfrm>
            <a:off x="916920" y="3094560"/>
            <a:ext cx="6424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Правильная валидация (Rolling Window) важнее выбора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0" name=""/>
          <p:cNvSpPr txBox="1"/>
          <p:nvPr/>
        </p:nvSpPr>
        <p:spPr>
          <a:xfrm>
            <a:off x="916920" y="3427920"/>
            <a:ext cx="6936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Не существует "серебряной пули". Выбор зависит от данных и требований.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1" name=""/>
          <p:cNvSpPr txBox="1"/>
          <p:nvPr/>
        </p:nvSpPr>
        <p:spPr>
          <a:xfrm>
            <a:off x="916920" y="3761280"/>
            <a:ext cx="9497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ARIMA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классика,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Prophet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для быстрого старта,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Gradient Boosting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— для максимальной точности.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2" name=""/>
          <p:cNvSpPr txBox="1"/>
          <p:nvPr/>
        </p:nvSpPr>
        <p:spPr>
          <a:xfrm>
            <a:off x="916920" y="4094640"/>
            <a:ext cx="799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Проблема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холодного старта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решается через мета-признаки и иерархические модели.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3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5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19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"/>
          <p:cNvSpPr txBox="1"/>
          <p:nvPr/>
        </p:nvSpPr>
        <p:spPr>
          <a:xfrm>
            <a:off x="916920" y="1989720"/>
            <a:ext cx="5927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1.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Введение: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Что такое временные ряды? Ключевые компоненты.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"/>
          <p:cNvSpPr txBox="1"/>
          <p:nvPr/>
        </p:nvSpPr>
        <p:spPr>
          <a:xfrm>
            <a:off x="916920" y="2323080"/>
            <a:ext cx="5442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2.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Основные концепции: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Стационарность, автокорреляция.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"/>
          <p:cNvSpPr txBox="1"/>
          <p:nvPr/>
        </p:nvSpPr>
        <p:spPr>
          <a:xfrm>
            <a:off x="916920" y="2656440"/>
            <a:ext cx="712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3.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Золотые правила валидации моделей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(самая важная практическая часть).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"/>
          <p:cNvSpPr txBox="1"/>
          <p:nvPr/>
        </p:nvSpPr>
        <p:spPr>
          <a:xfrm>
            <a:off x="916920" y="2989800"/>
            <a:ext cx="307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4.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Классические модели: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ARIMA.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" name=""/>
          <p:cNvSpPr txBox="1"/>
          <p:nvPr/>
        </p:nvSpPr>
        <p:spPr>
          <a:xfrm>
            <a:off x="916920" y="3323160"/>
            <a:ext cx="468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5.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Современные подходы: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Prophet, Neural Prophet.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" name=""/>
          <p:cNvSpPr txBox="1"/>
          <p:nvPr/>
        </p:nvSpPr>
        <p:spPr>
          <a:xfrm>
            <a:off x="916920" y="3656520"/>
            <a:ext cx="6151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6.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Ансамбли и деревья: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Решающие деревья для временных рядов.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" name=""/>
          <p:cNvSpPr txBox="1"/>
          <p:nvPr/>
        </p:nvSpPr>
        <p:spPr>
          <a:xfrm>
            <a:off x="916920" y="3989880"/>
            <a:ext cx="3463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7.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Кластеризация временных рядов.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"/>
          <p:cNvSpPr txBox="1"/>
          <p:nvPr/>
        </p:nvSpPr>
        <p:spPr>
          <a:xfrm>
            <a:off x="916920" y="4323240"/>
            <a:ext cx="31384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8.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Проблема "холодного старта".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5" name=""/>
          <p:cNvSpPr txBox="1"/>
          <p:nvPr/>
        </p:nvSpPr>
        <p:spPr>
          <a:xfrm>
            <a:off x="916920" y="4656600"/>
            <a:ext cx="2442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9.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Заключение и выводы.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9" name=""/>
          <p:cNvSpPr/>
          <p:nvPr/>
        </p:nvSpPr>
        <p:spPr>
          <a:xfrm>
            <a:off x="952200" y="252396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0" name=""/>
          <p:cNvSpPr txBox="1"/>
          <p:nvPr/>
        </p:nvSpPr>
        <p:spPr>
          <a:xfrm>
            <a:off x="747720" y="1881000"/>
            <a:ext cx="1802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Что почитать?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"/>
          <p:cNvSpPr/>
          <p:nvPr/>
        </p:nvSpPr>
        <p:spPr>
          <a:xfrm>
            <a:off x="1333440" y="280980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1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1" y="40"/>
                  <a:pt x="16" y="31"/>
                  <a:pt x="24" y="24"/>
                </a:cubicBezTo>
                <a:cubicBezTo>
                  <a:pt x="31" y="17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7"/>
                  <a:pt x="136" y="24"/>
                </a:cubicBezTo>
                <a:cubicBezTo>
                  <a:pt x="144" y="31"/>
                  <a:pt x="149" y="40"/>
                  <a:pt x="153" y="50"/>
                </a:cubicBezTo>
                <a:cubicBezTo>
                  <a:pt x="157" y="59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2" name=""/>
          <p:cNvSpPr txBox="1"/>
          <p:nvPr/>
        </p:nvSpPr>
        <p:spPr>
          <a:xfrm>
            <a:off x="1128600" y="2437560"/>
            <a:ext cx="608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Книги: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3" name=""/>
          <p:cNvSpPr/>
          <p:nvPr/>
        </p:nvSpPr>
        <p:spPr>
          <a:xfrm>
            <a:off x="952200" y="31431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4" name=""/>
          <p:cNvSpPr txBox="1"/>
          <p:nvPr/>
        </p:nvSpPr>
        <p:spPr>
          <a:xfrm>
            <a:off x="1509840" y="2723040"/>
            <a:ext cx="771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Hyndman, R.J. &amp; Athanasopoulos, G. </a:t>
            </a:r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"Forecasting: Principles and Practice"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— </a:t>
            </a:r>
            <a:r>
              <a:rPr b="0" lang="en-US" sz="1500" spc="-1" strike="noStrike">
                <a:solidFill>
                  <a:srgbClr val="0969da"/>
                </a:solidFill>
                <a:latin typeface="Arial"/>
                <a:ea typeface="Arial"/>
              </a:rPr>
              <a:t>OTexts.com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5" name=""/>
          <p:cNvSpPr/>
          <p:nvPr/>
        </p:nvSpPr>
        <p:spPr>
          <a:xfrm>
            <a:off x="1333440" y="342864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2"/>
                  <a:pt x="153" y="111"/>
                </a:cubicBezTo>
                <a:cubicBezTo>
                  <a:pt x="149" y="121"/>
                  <a:pt x="144" y="130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1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1"/>
                  <a:pt x="24" y="24"/>
                </a:cubicBezTo>
                <a:cubicBezTo>
                  <a:pt x="31" y="16"/>
                  <a:pt x="40" y="11"/>
                  <a:pt x="50" y="7"/>
                </a:cubicBezTo>
                <a:cubicBezTo>
                  <a:pt x="59" y="3"/>
                  <a:pt x="70" y="0"/>
                  <a:pt x="80" y="0"/>
                </a:cubicBezTo>
                <a:cubicBezTo>
                  <a:pt x="91" y="0"/>
                  <a:pt x="101" y="3"/>
                  <a:pt x="110" y="7"/>
                </a:cubicBezTo>
                <a:cubicBezTo>
                  <a:pt x="120" y="11"/>
                  <a:pt x="129" y="16"/>
                  <a:pt x="136" y="24"/>
                </a:cubicBezTo>
                <a:cubicBezTo>
                  <a:pt x="144" y="31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6" name=""/>
          <p:cNvSpPr/>
          <p:nvPr/>
        </p:nvSpPr>
        <p:spPr>
          <a:xfrm>
            <a:off x="1514160" y="3352680"/>
            <a:ext cx="1191240" cy="238320"/>
          </a:xfrm>
          <a:custGeom>
            <a:avLst/>
            <a:gdLst/>
            <a:ahLst/>
            <a:rect l="0" t="0" r="r" b="b"/>
            <a:pathLst>
              <a:path w="3309" h="662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150" y="0"/>
                </a:lnTo>
                <a:cubicBezTo>
                  <a:pt x="3160" y="0"/>
                  <a:pt x="3171" y="1"/>
                  <a:pt x="3181" y="3"/>
                </a:cubicBezTo>
                <a:cubicBezTo>
                  <a:pt x="3191" y="5"/>
                  <a:pt x="3201" y="8"/>
                  <a:pt x="3211" y="12"/>
                </a:cubicBezTo>
                <a:cubicBezTo>
                  <a:pt x="3220" y="16"/>
                  <a:pt x="3229" y="21"/>
                  <a:pt x="3238" y="27"/>
                </a:cubicBezTo>
                <a:cubicBezTo>
                  <a:pt x="3247" y="32"/>
                  <a:pt x="3255" y="39"/>
                  <a:pt x="3262" y="46"/>
                </a:cubicBezTo>
                <a:cubicBezTo>
                  <a:pt x="3270" y="54"/>
                  <a:pt x="3276" y="62"/>
                  <a:pt x="3282" y="70"/>
                </a:cubicBezTo>
                <a:cubicBezTo>
                  <a:pt x="3288" y="79"/>
                  <a:pt x="3293" y="88"/>
                  <a:pt x="3297" y="98"/>
                </a:cubicBezTo>
                <a:cubicBezTo>
                  <a:pt x="3301" y="107"/>
                  <a:pt x="3304" y="117"/>
                  <a:pt x="3306" y="128"/>
                </a:cubicBezTo>
                <a:cubicBezTo>
                  <a:pt x="3308" y="138"/>
                  <a:pt x="3309" y="148"/>
                  <a:pt x="3309" y="159"/>
                </a:cubicBezTo>
                <a:lnTo>
                  <a:pt x="3309" y="504"/>
                </a:lnTo>
                <a:cubicBezTo>
                  <a:pt x="3309" y="514"/>
                  <a:pt x="3308" y="524"/>
                  <a:pt x="3306" y="535"/>
                </a:cubicBezTo>
                <a:cubicBezTo>
                  <a:pt x="3304" y="545"/>
                  <a:pt x="3301" y="555"/>
                  <a:pt x="3297" y="564"/>
                </a:cubicBezTo>
                <a:cubicBezTo>
                  <a:pt x="3293" y="574"/>
                  <a:pt x="3288" y="583"/>
                  <a:pt x="3282" y="592"/>
                </a:cubicBezTo>
                <a:cubicBezTo>
                  <a:pt x="3276" y="600"/>
                  <a:pt x="3270" y="608"/>
                  <a:pt x="3262" y="616"/>
                </a:cubicBezTo>
                <a:cubicBezTo>
                  <a:pt x="3255" y="623"/>
                  <a:pt x="3247" y="630"/>
                  <a:pt x="3238" y="636"/>
                </a:cubicBezTo>
                <a:cubicBezTo>
                  <a:pt x="3229" y="641"/>
                  <a:pt x="3220" y="646"/>
                  <a:pt x="3211" y="650"/>
                </a:cubicBezTo>
                <a:cubicBezTo>
                  <a:pt x="3201" y="654"/>
                  <a:pt x="3191" y="657"/>
                  <a:pt x="3181" y="659"/>
                </a:cubicBezTo>
                <a:cubicBezTo>
                  <a:pt x="3171" y="661"/>
                  <a:pt x="3160" y="662"/>
                  <a:pt x="3150" y="662"/>
                </a:cubicBezTo>
                <a:lnTo>
                  <a:pt x="159" y="662"/>
                </a:lnTo>
                <a:cubicBezTo>
                  <a:pt x="149" y="662"/>
                  <a:pt x="138" y="661"/>
                  <a:pt x="128" y="659"/>
                </a:cubicBezTo>
                <a:cubicBezTo>
                  <a:pt x="118" y="657"/>
                  <a:pt x="108" y="654"/>
                  <a:pt x="98" y="650"/>
                </a:cubicBezTo>
                <a:cubicBezTo>
                  <a:pt x="89" y="646"/>
                  <a:pt x="80" y="641"/>
                  <a:pt x="71" y="636"/>
                </a:cubicBezTo>
                <a:cubicBezTo>
                  <a:pt x="62" y="630"/>
                  <a:pt x="54" y="623"/>
                  <a:pt x="47" y="616"/>
                </a:cubicBezTo>
                <a:cubicBezTo>
                  <a:pt x="40" y="608"/>
                  <a:pt x="33" y="600"/>
                  <a:pt x="27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57" name=""/>
          <p:cNvSpPr txBox="1"/>
          <p:nvPr/>
        </p:nvSpPr>
        <p:spPr>
          <a:xfrm>
            <a:off x="1128600" y="3056400"/>
            <a:ext cx="1899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Библиотеки Python: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8" name=""/>
          <p:cNvSpPr txBox="1"/>
          <p:nvPr/>
        </p:nvSpPr>
        <p:spPr>
          <a:xfrm>
            <a:off x="1574280" y="3383640"/>
            <a:ext cx="1065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statsmodels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9" name=""/>
          <p:cNvSpPr/>
          <p:nvPr/>
        </p:nvSpPr>
        <p:spPr>
          <a:xfrm>
            <a:off x="2809800" y="3352680"/>
            <a:ext cx="914760" cy="238320"/>
          </a:xfrm>
          <a:custGeom>
            <a:avLst/>
            <a:gdLst/>
            <a:ahLst/>
            <a:rect l="0" t="0" r="r" b="b"/>
            <a:pathLst>
              <a:path w="2541" h="662">
                <a:moveTo>
                  <a:pt x="0" y="504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7"/>
                  <a:pt x="12" y="98"/>
                </a:cubicBezTo>
                <a:cubicBezTo>
                  <a:pt x="16" y="88"/>
                  <a:pt x="21" y="79"/>
                  <a:pt x="26" y="70"/>
                </a:cubicBezTo>
                <a:cubicBezTo>
                  <a:pt x="32" y="62"/>
                  <a:pt x="39" y="54"/>
                  <a:pt x="46" y="46"/>
                </a:cubicBezTo>
                <a:cubicBezTo>
                  <a:pt x="54" y="39"/>
                  <a:pt x="62" y="32"/>
                  <a:pt x="70" y="27"/>
                </a:cubicBezTo>
                <a:cubicBezTo>
                  <a:pt x="79" y="21"/>
                  <a:pt x="88" y="16"/>
                  <a:pt x="98" y="12"/>
                </a:cubicBezTo>
                <a:cubicBezTo>
                  <a:pt x="107" y="8"/>
                  <a:pt x="117" y="5"/>
                  <a:pt x="127" y="3"/>
                </a:cubicBezTo>
                <a:cubicBezTo>
                  <a:pt x="138" y="1"/>
                  <a:pt x="148" y="0"/>
                  <a:pt x="158" y="0"/>
                </a:cubicBezTo>
                <a:lnTo>
                  <a:pt x="2382" y="0"/>
                </a:lnTo>
                <a:cubicBezTo>
                  <a:pt x="2392" y="0"/>
                  <a:pt x="2403" y="1"/>
                  <a:pt x="2413" y="3"/>
                </a:cubicBezTo>
                <a:cubicBezTo>
                  <a:pt x="2423" y="5"/>
                  <a:pt x="2433" y="8"/>
                  <a:pt x="2443" y="12"/>
                </a:cubicBezTo>
                <a:cubicBezTo>
                  <a:pt x="2452" y="16"/>
                  <a:pt x="2461" y="21"/>
                  <a:pt x="2470" y="27"/>
                </a:cubicBezTo>
                <a:cubicBezTo>
                  <a:pt x="2479" y="32"/>
                  <a:pt x="2487" y="39"/>
                  <a:pt x="2494" y="46"/>
                </a:cubicBezTo>
                <a:cubicBezTo>
                  <a:pt x="2502" y="54"/>
                  <a:pt x="2508" y="62"/>
                  <a:pt x="2514" y="70"/>
                </a:cubicBezTo>
                <a:cubicBezTo>
                  <a:pt x="2520" y="79"/>
                  <a:pt x="2525" y="88"/>
                  <a:pt x="2529" y="98"/>
                </a:cubicBezTo>
                <a:cubicBezTo>
                  <a:pt x="2533" y="107"/>
                  <a:pt x="2536" y="117"/>
                  <a:pt x="2538" y="128"/>
                </a:cubicBezTo>
                <a:cubicBezTo>
                  <a:pt x="2540" y="138"/>
                  <a:pt x="2541" y="148"/>
                  <a:pt x="2541" y="159"/>
                </a:cubicBezTo>
                <a:lnTo>
                  <a:pt x="2541" y="504"/>
                </a:lnTo>
                <a:cubicBezTo>
                  <a:pt x="2541" y="514"/>
                  <a:pt x="2540" y="524"/>
                  <a:pt x="2538" y="535"/>
                </a:cubicBezTo>
                <a:cubicBezTo>
                  <a:pt x="2536" y="545"/>
                  <a:pt x="2533" y="555"/>
                  <a:pt x="2529" y="564"/>
                </a:cubicBezTo>
                <a:cubicBezTo>
                  <a:pt x="2525" y="574"/>
                  <a:pt x="2520" y="583"/>
                  <a:pt x="2514" y="592"/>
                </a:cubicBezTo>
                <a:cubicBezTo>
                  <a:pt x="2508" y="600"/>
                  <a:pt x="2502" y="608"/>
                  <a:pt x="2494" y="616"/>
                </a:cubicBezTo>
                <a:cubicBezTo>
                  <a:pt x="2487" y="623"/>
                  <a:pt x="2479" y="630"/>
                  <a:pt x="2470" y="636"/>
                </a:cubicBezTo>
                <a:cubicBezTo>
                  <a:pt x="2461" y="641"/>
                  <a:pt x="2452" y="646"/>
                  <a:pt x="2443" y="650"/>
                </a:cubicBezTo>
                <a:cubicBezTo>
                  <a:pt x="2433" y="654"/>
                  <a:pt x="2423" y="657"/>
                  <a:pt x="2413" y="659"/>
                </a:cubicBezTo>
                <a:cubicBezTo>
                  <a:pt x="2403" y="661"/>
                  <a:pt x="2392" y="662"/>
                  <a:pt x="2382" y="662"/>
                </a:cubicBezTo>
                <a:lnTo>
                  <a:pt x="158" y="662"/>
                </a:lnTo>
                <a:cubicBezTo>
                  <a:pt x="148" y="662"/>
                  <a:pt x="138" y="661"/>
                  <a:pt x="127" y="659"/>
                </a:cubicBezTo>
                <a:cubicBezTo>
                  <a:pt x="117" y="657"/>
                  <a:pt x="107" y="654"/>
                  <a:pt x="98" y="650"/>
                </a:cubicBezTo>
                <a:cubicBezTo>
                  <a:pt x="88" y="646"/>
                  <a:pt x="79" y="641"/>
                  <a:pt x="70" y="636"/>
                </a:cubicBezTo>
                <a:cubicBezTo>
                  <a:pt x="62" y="630"/>
                  <a:pt x="54" y="623"/>
                  <a:pt x="46" y="616"/>
                </a:cubicBezTo>
                <a:cubicBezTo>
                  <a:pt x="39" y="608"/>
                  <a:pt x="32" y="600"/>
                  <a:pt x="26" y="592"/>
                </a:cubicBezTo>
                <a:cubicBezTo>
                  <a:pt x="21" y="583"/>
                  <a:pt x="16" y="574"/>
                  <a:pt x="12" y="564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4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0" name=""/>
          <p:cNvSpPr txBox="1"/>
          <p:nvPr/>
        </p:nvSpPr>
        <p:spPr>
          <a:xfrm>
            <a:off x="2707920" y="334224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1" name=""/>
          <p:cNvSpPr txBox="1"/>
          <p:nvPr/>
        </p:nvSpPr>
        <p:spPr>
          <a:xfrm>
            <a:off x="2878920" y="3383640"/>
            <a:ext cx="77508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pmdarima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2" name=""/>
          <p:cNvSpPr/>
          <p:nvPr/>
        </p:nvSpPr>
        <p:spPr>
          <a:xfrm>
            <a:off x="1333440" y="376236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80"/>
                </a:moveTo>
                <a:cubicBezTo>
                  <a:pt x="159" y="90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3" name=""/>
          <p:cNvSpPr/>
          <p:nvPr/>
        </p:nvSpPr>
        <p:spPr>
          <a:xfrm>
            <a:off x="1514160" y="3686040"/>
            <a:ext cx="810000" cy="248040"/>
          </a:xfrm>
          <a:custGeom>
            <a:avLst/>
            <a:gdLst/>
            <a:ahLst/>
            <a:rect l="0" t="0" r="r" b="b"/>
            <a:pathLst>
              <a:path w="2250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092" y="0"/>
                </a:lnTo>
                <a:cubicBezTo>
                  <a:pt x="2102" y="0"/>
                  <a:pt x="2112" y="1"/>
                  <a:pt x="2123" y="3"/>
                </a:cubicBezTo>
                <a:cubicBezTo>
                  <a:pt x="2133" y="5"/>
                  <a:pt x="2143" y="8"/>
                  <a:pt x="2152" y="12"/>
                </a:cubicBezTo>
                <a:cubicBezTo>
                  <a:pt x="2162" y="16"/>
                  <a:pt x="2171" y="21"/>
                  <a:pt x="2180" y="27"/>
                </a:cubicBezTo>
                <a:cubicBezTo>
                  <a:pt x="2188" y="32"/>
                  <a:pt x="2196" y="39"/>
                  <a:pt x="2204" y="46"/>
                </a:cubicBezTo>
                <a:cubicBezTo>
                  <a:pt x="2211" y="54"/>
                  <a:pt x="2218" y="62"/>
                  <a:pt x="2224" y="70"/>
                </a:cubicBezTo>
                <a:cubicBezTo>
                  <a:pt x="2229" y="79"/>
                  <a:pt x="2234" y="88"/>
                  <a:pt x="2238" y="98"/>
                </a:cubicBezTo>
                <a:cubicBezTo>
                  <a:pt x="2242" y="108"/>
                  <a:pt x="2245" y="117"/>
                  <a:pt x="2247" y="128"/>
                </a:cubicBezTo>
                <a:cubicBezTo>
                  <a:pt x="2249" y="138"/>
                  <a:pt x="2250" y="148"/>
                  <a:pt x="2250" y="159"/>
                </a:cubicBezTo>
                <a:lnTo>
                  <a:pt x="2250" y="530"/>
                </a:lnTo>
                <a:cubicBezTo>
                  <a:pt x="2250" y="540"/>
                  <a:pt x="2249" y="551"/>
                  <a:pt x="2247" y="561"/>
                </a:cubicBezTo>
                <a:cubicBezTo>
                  <a:pt x="2245" y="571"/>
                  <a:pt x="2242" y="581"/>
                  <a:pt x="2238" y="591"/>
                </a:cubicBezTo>
                <a:cubicBezTo>
                  <a:pt x="2234" y="600"/>
                  <a:pt x="2229" y="610"/>
                  <a:pt x="2224" y="618"/>
                </a:cubicBezTo>
                <a:cubicBezTo>
                  <a:pt x="2218" y="627"/>
                  <a:pt x="2211" y="635"/>
                  <a:pt x="2204" y="642"/>
                </a:cubicBezTo>
                <a:cubicBezTo>
                  <a:pt x="2196" y="650"/>
                  <a:pt x="2188" y="656"/>
                  <a:pt x="2180" y="662"/>
                </a:cubicBezTo>
                <a:cubicBezTo>
                  <a:pt x="2171" y="668"/>
                  <a:pt x="2162" y="673"/>
                  <a:pt x="2152" y="677"/>
                </a:cubicBezTo>
                <a:cubicBezTo>
                  <a:pt x="2143" y="681"/>
                  <a:pt x="2133" y="684"/>
                  <a:pt x="2123" y="686"/>
                </a:cubicBezTo>
                <a:cubicBezTo>
                  <a:pt x="2112" y="688"/>
                  <a:pt x="2102" y="689"/>
                  <a:pt x="2092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4" name=""/>
          <p:cNvSpPr txBox="1"/>
          <p:nvPr/>
        </p:nvSpPr>
        <p:spPr>
          <a:xfrm>
            <a:off x="3720960" y="3342240"/>
            <a:ext cx="78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(ARIMA)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5" name=""/>
          <p:cNvSpPr txBox="1"/>
          <p:nvPr/>
        </p:nvSpPr>
        <p:spPr>
          <a:xfrm>
            <a:off x="1574280" y="371700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prophet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6" name=""/>
          <p:cNvSpPr/>
          <p:nvPr/>
        </p:nvSpPr>
        <p:spPr>
          <a:xfrm>
            <a:off x="2428560" y="3686040"/>
            <a:ext cx="1391040" cy="248040"/>
          </a:xfrm>
          <a:custGeom>
            <a:avLst/>
            <a:gdLst/>
            <a:ahLst/>
            <a:rect l="0" t="0" r="r" b="b"/>
            <a:pathLst>
              <a:path w="3864" h="689">
                <a:moveTo>
                  <a:pt x="0" y="530"/>
                </a:moveTo>
                <a:lnTo>
                  <a:pt x="0" y="159"/>
                </a:lnTo>
                <a:cubicBezTo>
                  <a:pt x="0" y="148"/>
                  <a:pt x="1" y="138"/>
                  <a:pt x="3" y="128"/>
                </a:cubicBezTo>
                <a:cubicBezTo>
                  <a:pt x="5" y="117"/>
                  <a:pt x="8" y="108"/>
                  <a:pt x="12" y="98"/>
                </a:cubicBezTo>
                <a:cubicBezTo>
                  <a:pt x="16" y="88"/>
                  <a:pt x="21" y="79"/>
                  <a:pt x="27" y="70"/>
                </a:cubicBezTo>
                <a:cubicBezTo>
                  <a:pt x="33" y="62"/>
                  <a:pt x="40" y="54"/>
                  <a:pt x="47" y="46"/>
                </a:cubicBezTo>
                <a:cubicBezTo>
                  <a:pt x="54" y="39"/>
                  <a:pt x="62" y="32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3706" y="0"/>
                </a:lnTo>
                <a:cubicBezTo>
                  <a:pt x="3716" y="0"/>
                  <a:pt x="3726" y="1"/>
                  <a:pt x="3737" y="3"/>
                </a:cubicBezTo>
                <a:cubicBezTo>
                  <a:pt x="3747" y="5"/>
                  <a:pt x="3757" y="8"/>
                  <a:pt x="3766" y="12"/>
                </a:cubicBezTo>
                <a:cubicBezTo>
                  <a:pt x="3776" y="16"/>
                  <a:pt x="3785" y="21"/>
                  <a:pt x="3794" y="27"/>
                </a:cubicBezTo>
                <a:cubicBezTo>
                  <a:pt x="3802" y="32"/>
                  <a:pt x="3810" y="39"/>
                  <a:pt x="3818" y="46"/>
                </a:cubicBezTo>
                <a:cubicBezTo>
                  <a:pt x="3825" y="54"/>
                  <a:pt x="3832" y="62"/>
                  <a:pt x="3838" y="70"/>
                </a:cubicBezTo>
                <a:cubicBezTo>
                  <a:pt x="3843" y="79"/>
                  <a:pt x="3848" y="88"/>
                  <a:pt x="3852" y="98"/>
                </a:cubicBezTo>
                <a:cubicBezTo>
                  <a:pt x="3856" y="108"/>
                  <a:pt x="3859" y="117"/>
                  <a:pt x="3861" y="128"/>
                </a:cubicBezTo>
                <a:cubicBezTo>
                  <a:pt x="3863" y="138"/>
                  <a:pt x="3864" y="148"/>
                  <a:pt x="3864" y="159"/>
                </a:cubicBezTo>
                <a:lnTo>
                  <a:pt x="3864" y="530"/>
                </a:lnTo>
                <a:cubicBezTo>
                  <a:pt x="3864" y="540"/>
                  <a:pt x="3863" y="551"/>
                  <a:pt x="3861" y="561"/>
                </a:cubicBezTo>
                <a:cubicBezTo>
                  <a:pt x="3859" y="571"/>
                  <a:pt x="3856" y="581"/>
                  <a:pt x="3852" y="591"/>
                </a:cubicBezTo>
                <a:cubicBezTo>
                  <a:pt x="3848" y="600"/>
                  <a:pt x="3843" y="610"/>
                  <a:pt x="3838" y="618"/>
                </a:cubicBezTo>
                <a:cubicBezTo>
                  <a:pt x="3832" y="627"/>
                  <a:pt x="3825" y="635"/>
                  <a:pt x="3818" y="642"/>
                </a:cubicBezTo>
                <a:cubicBezTo>
                  <a:pt x="3810" y="650"/>
                  <a:pt x="3802" y="656"/>
                  <a:pt x="3794" y="662"/>
                </a:cubicBezTo>
                <a:cubicBezTo>
                  <a:pt x="3785" y="668"/>
                  <a:pt x="3776" y="673"/>
                  <a:pt x="3766" y="677"/>
                </a:cubicBezTo>
                <a:cubicBezTo>
                  <a:pt x="3757" y="681"/>
                  <a:pt x="3747" y="684"/>
                  <a:pt x="3737" y="686"/>
                </a:cubicBezTo>
                <a:cubicBezTo>
                  <a:pt x="3726" y="688"/>
                  <a:pt x="3716" y="689"/>
                  <a:pt x="3706" y="689"/>
                </a:cubicBezTo>
                <a:lnTo>
                  <a:pt x="159" y="689"/>
                </a:lnTo>
                <a:cubicBezTo>
                  <a:pt x="149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80" y="668"/>
                  <a:pt x="71" y="662"/>
                </a:cubicBezTo>
                <a:cubicBezTo>
                  <a:pt x="62" y="656"/>
                  <a:pt x="54" y="650"/>
                  <a:pt x="47" y="642"/>
                </a:cubicBezTo>
                <a:cubicBezTo>
                  <a:pt x="40" y="635"/>
                  <a:pt x="33" y="627"/>
                  <a:pt x="27" y="618"/>
                </a:cubicBezTo>
                <a:cubicBezTo>
                  <a:pt x="21" y="610"/>
                  <a:pt x="16" y="600"/>
                  <a:pt x="12" y="591"/>
                </a:cubicBezTo>
                <a:cubicBezTo>
                  <a:pt x="8" y="581"/>
                  <a:pt x="5" y="571"/>
                  <a:pt x="3" y="561"/>
                </a:cubicBezTo>
                <a:cubicBezTo>
                  <a:pt x="1" y="551"/>
                  <a:pt x="0" y="540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67" name=""/>
          <p:cNvSpPr txBox="1"/>
          <p:nvPr/>
        </p:nvSpPr>
        <p:spPr>
          <a:xfrm>
            <a:off x="2319480" y="367560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8" name=""/>
          <p:cNvSpPr/>
          <p:nvPr/>
        </p:nvSpPr>
        <p:spPr>
          <a:xfrm>
            <a:off x="1333440" y="41050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60"/>
                  <a:pt x="159" y="70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9" name=""/>
          <p:cNvSpPr/>
          <p:nvPr/>
        </p:nvSpPr>
        <p:spPr>
          <a:xfrm>
            <a:off x="1514160" y="4028760"/>
            <a:ext cx="705240" cy="238680"/>
          </a:xfrm>
          <a:custGeom>
            <a:avLst/>
            <a:gdLst/>
            <a:ahLst/>
            <a:rect l="0" t="0" r="r" b="b"/>
            <a:pathLst>
              <a:path w="1959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1801" y="0"/>
                </a:lnTo>
                <a:cubicBezTo>
                  <a:pt x="1811" y="0"/>
                  <a:pt x="1821" y="1"/>
                  <a:pt x="1832" y="3"/>
                </a:cubicBezTo>
                <a:cubicBezTo>
                  <a:pt x="1842" y="5"/>
                  <a:pt x="1852" y="8"/>
                  <a:pt x="1861" y="12"/>
                </a:cubicBezTo>
                <a:cubicBezTo>
                  <a:pt x="1871" y="16"/>
                  <a:pt x="1880" y="21"/>
                  <a:pt x="1889" y="27"/>
                </a:cubicBezTo>
                <a:cubicBezTo>
                  <a:pt x="1897" y="33"/>
                  <a:pt x="1905" y="40"/>
                  <a:pt x="1913" y="47"/>
                </a:cubicBezTo>
                <a:cubicBezTo>
                  <a:pt x="1920" y="54"/>
                  <a:pt x="1927" y="62"/>
                  <a:pt x="1933" y="71"/>
                </a:cubicBezTo>
                <a:cubicBezTo>
                  <a:pt x="1938" y="80"/>
                  <a:pt x="1943" y="89"/>
                  <a:pt x="1947" y="98"/>
                </a:cubicBezTo>
                <a:cubicBezTo>
                  <a:pt x="1951" y="108"/>
                  <a:pt x="1954" y="118"/>
                  <a:pt x="1956" y="128"/>
                </a:cubicBezTo>
                <a:cubicBezTo>
                  <a:pt x="1958" y="138"/>
                  <a:pt x="1959" y="149"/>
                  <a:pt x="1959" y="159"/>
                </a:cubicBezTo>
                <a:lnTo>
                  <a:pt x="1959" y="504"/>
                </a:lnTo>
                <a:cubicBezTo>
                  <a:pt x="1959" y="515"/>
                  <a:pt x="1958" y="525"/>
                  <a:pt x="1956" y="535"/>
                </a:cubicBezTo>
                <a:cubicBezTo>
                  <a:pt x="1954" y="545"/>
                  <a:pt x="1951" y="555"/>
                  <a:pt x="1947" y="565"/>
                </a:cubicBezTo>
                <a:cubicBezTo>
                  <a:pt x="1943" y="574"/>
                  <a:pt x="1938" y="584"/>
                  <a:pt x="1933" y="592"/>
                </a:cubicBezTo>
                <a:cubicBezTo>
                  <a:pt x="1927" y="601"/>
                  <a:pt x="1920" y="609"/>
                  <a:pt x="1913" y="616"/>
                </a:cubicBezTo>
                <a:cubicBezTo>
                  <a:pt x="1905" y="624"/>
                  <a:pt x="1897" y="630"/>
                  <a:pt x="1889" y="636"/>
                </a:cubicBezTo>
                <a:cubicBezTo>
                  <a:pt x="1880" y="642"/>
                  <a:pt x="1871" y="647"/>
                  <a:pt x="1861" y="651"/>
                </a:cubicBezTo>
                <a:cubicBezTo>
                  <a:pt x="1852" y="655"/>
                  <a:pt x="1842" y="658"/>
                  <a:pt x="1832" y="660"/>
                </a:cubicBezTo>
                <a:cubicBezTo>
                  <a:pt x="1821" y="662"/>
                  <a:pt x="1811" y="663"/>
                  <a:pt x="1801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9" y="647"/>
                  <a:pt x="80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40" y="609"/>
                  <a:pt x="33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0" name=""/>
          <p:cNvSpPr txBox="1"/>
          <p:nvPr/>
        </p:nvSpPr>
        <p:spPr>
          <a:xfrm>
            <a:off x="2490120" y="3717000"/>
            <a:ext cx="1259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neuralprophet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1" name=""/>
          <p:cNvSpPr txBox="1"/>
          <p:nvPr/>
        </p:nvSpPr>
        <p:spPr>
          <a:xfrm>
            <a:off x="1574280" y="4059720"/>
            <a:ext cx="5814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sktime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2" name=""/>
          <p:cNvSpPr/>
          <p:nvPr/>
        </p:nvSpPr>
        <p:spPr>
          <a:xfrm>
            <a:off x="2323800" y="4028760"/>
            <a:ext cx="810000" cy="238680"/>
          </a:xfrm>
          <a:custGeom>
            <a:avLst/>
            <a:gdLst/>
            <a:ahLst/>
            <a:rect l="0" t="0" r="r" b="b"/>
            <a:pathLst>
              <a:path w="2250" h="663">
                <a:moveTo>
                  <a:pt x="0" y="504"/>
                </a:moveTo>
                <a:lnTo>
                  <a:pt x="0" y="159"/>
                </a:lnTo>
                <a:cubicBezTo>
                  <a:pt x="0" y="149"/>
                  <a:pt x="1" y="138"/>
                  <a:pt x="3" y="128"/>
                </a:cubicBezTo>
                <a:cubicBezTo>
                  <a:pt x="5" y="118"/>
                  <a:pt x="8" y="108"/>
                  <a:pt x="12" y="98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40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9" y="0"/>
                  <a:pt x="159" y="0"/>
                </a:cubicBezTo>
                <a:lnTo>
                  <a:pt x="2092" y="0"/>
                </a:lnTo>
                <a:cubicBezTo>
                  <a:pt x="2102" y="0"/>
                  <a:pt x="2112" y="1"/>
                  <a:pt x="2123" y="3"/>
                </a:cubicBezTo>
                <a:cubicBezTo>
                  <a:pt x="2133" y="5"/>
                  <a:pt x="2143" y="8"/>
                  <a:pt x="2152" y="12"/>
                </a:cubicBezTo>
                <a:cubicBezTo>
                  <a:pt x="2162" y="16"/>
                  <a:pt x="2171" y="21"/>
                  <a:pt x="2180" y="27"/>
                </a:cubicBezTo>
                <a:cubicBezTo>
                  <a:pt x="2188" y="33"/>
                  <a:pt x="2196" y="40"/>
                  <a:pt x="2204" y="47"/>
                </a:cubicBezTo>
                <a:cubicBezTo>
                  <a:pt x="2211" y="54"/>
                  <a:pt x="2218" y="62"/>
                  <a:pt x="2224" y="71"/>
                </a:cubicBezTo>
                <a:cubicBezTo>
                  <a:pt x="2229" y="80"/>
                  <a:pt x="2234" y="89"/>
                  <a:pt x="2238" y="98"/>
                </a:cubicBezTo>
                <a:cubicBezTo>
                  <a:pt x="2242" y="108"/>
                  <a:pt x="2245" y="118"/>
                  <a:pt x="2247" y="128"/>
                </a:cubicBezTo>
                <a:cubicBezTo>
                  <a:pt x="2249" y="138"/>
                  <a:pt x="2250" y="149"/>
                  <a:pt x="2250" y="159"/>
                </a:cubicBezTo>
                <a:lnTo>
                  <a:pt x="2250" y="504"/>
                </a:lnTo>
                <a:cubicBezTo>
                  <a:pt x="2250" y="515"/>
                  <a:pt x="2249" y="525"/>
                  <a:pt x="2247" y="535"/>
                </a:cubicBezTo>
                <a:cubicBezTo>
                  <a:pt x="2245" y="545"/>
                  <a:pt x="2242" y="555"/>
                  <a:pt x="2238" y="565"/>
                </a:cubicBezTo>
                <a:cubicBezTo>
                  <a:pt x="2234" y="574"/>
                  <a:pt x="2229" y="584"/>
                  <a:pt x="2224" y="592"/>
                </a:cubicBezTo>
                <a:cubicBezTo>
                  <a:pt x="2218" y="601"/>
                  <a:pt x="2211" y="609"/>
                  <a:pt x="2204" y="616"/>
                </a:cubicBezTo>
                <a:cubicBezTo>
                  <a:pt x="2196" y="624"/>
                  <a:pt x="2188" y="630"/>
                  <a:pt x="2180" y="636"/>
                </a:cubicBezTo>
                <a:cubicBezTo>
                  <a:pt x="2171" y="642"/>
                  <a:pt x="2162" y="647"/>
                  <a:pt x="2152" y="651"/>
                </a:cubicBezTo>
                <a:cubicBezTo>
                  <a:pt x="2143" y="655"/>
                  <a:pt x="2133" y="658"/>
                  <a:pt x="2123" y="660"/>
                </a:cubicBezTo>
                <a:cubicBezTo>
                  <a:pt x="2112" y="662"/>
                  <a:pt x="2102" y="663"/>
                  <a:pt x="2092" y="663"/>
                </a:cubicBezTo>
                <a:lnTo>
                  <a:pt x="159" y="663"/>
                </a:lnTo>
                <a:cubicBezTo>
                  <a:pt x="149" y="663"/>
                  <a:pt x="138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9" y="647"/>
                  <a:pt x="80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39" y="609"/>
                  <a:pt x="33" y="601"/>
                  <a:pt x="27" y="592"/>
                </a:cubicBezTo>
                <a:cubicBezTo>
                  <a:pt x="21" y="584"/>
                  <a:pt x="16" y="574"/>
                  <a:pt x="12" y="565"/>
                </a:cubicBezTo>
                <a:cubicBezTo>
                  <a:pt x="8" y="555"/>
                  <a:pt x="5" y="545"/>
                  <a:pt x="3" y="535"/>
                </a:cubicBezTo>
                <a:cubicBezTo>
                  <a:pt x="1" y="525"/>
                  <a:pt x="0" y="515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73" name=""/>
          <p:cNvSpPr txBox="1"/>
          <p:nvPr/>
        </p:nvSpPr>
        <p:spPr>
          <a:xfrm>
            <a:off x="2222280" y="4018680"/>
            <a:ext cx="19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,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"/>
          <p:cNvSpPr txBox="1"/>
          <p:nvPr/>
        </p:nvSpPr>
        <p:spPr>
          <a:xfrm>
            <a:off x="2392920" y="4059720"/>
            <a:ext cx="6789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tslearn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5" name=""/>
          <p:cNvSpPr txBox="1"/>
          <p:nvPr/>
        </p:nvSpPr>
        <p:spPr>
          <a:xfrm>
            <a:off x="3138120" y="4018680"/>
            <a:ext cx="149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(кластеризация)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6" name=""/>
          <p:cNvSpPr txBox="1"/>
          <p:nvPr/>
        </p:nvSpPr>
        <p:spPr>
          <a:xfrm>
            <a:off x="747720" y="4456800"/>
            <a:ext cx="2118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Спасибо за внимание!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7" name=""/>
          <p:cNvSpPr txBox="1"/>
          <p:nvPr/>
        </p:nvSpPr>
        <p:spPr>
          <a:xfrm>
            <a:off x="747720" y="4742640"/>
            <a:ext cx="9867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Вопросы?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0" name=""/>
          <p:cNvSpPr txBox="1"/>
          <p:nvPr/>
        </p:nvSpPr>
        <p:spPr>
          <a:xfrm>
            <a:off x="11651760" y="6355800"/>
            <a:ext cx="25380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20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"/>
          <p:cNvSpPr txBox="1"/>
          <p:nvPr/>
        </p:nvSpPr>
        <p:spPr>
          <a:xfrm>
            <a:off x="747720" y="1686960"/>
            <a:ext cx="316440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1: Основные концепции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"/>
          <p:cNvSpPr/>
          <p:nvPr/>
        </p:nvSpPr>
        <p:spPr>
          <a:xfrm>
            <a:off x="952200" y="28288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4" name=""/>
          <p:cNvSpPr txBox="1"/>
          <p:nvPr/>
        </p:nvSpPr>
        <p:spPr>
          <a:xfrm>
            <a:off x="747720" y="2185560"/>
            <a:ext cx="33048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Что такое временной ряд?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"/>
          <p:cNvSpPr txBox="1"/>
          <p:nvPr/>
        </p:nvSpPr>
        <p:spPr>
          <a:xfrm>
            <a:off x="1128600" y="2742120"/>
            <a:ext cx="5968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Определение: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Упорядоченная последовательность точек данных,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"/>
          <p:cNvSpPr/>
          <p:nvPr/>
        </p:nvSpPr>
        <p:spPr>
          <a:xfrm>
            <a:off x="952200" y="3447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7" name=""/>
          <p:cNvSpPr txBox="1"/>
          <p:nvPr/>
        </p:nvSpPr>
        <p:spPr>
          <a:xfrm>
            <a:off x="1128600" y="3027960"/>
            <a:ext cx="4592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собранных в последовательные моменты времени.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8" name=""/>
          <p:cNvSpPr/>
          <p:nvPr/>
        </p:nvSpPr>
        <p:spPr>
          <a:xfrm>
            <a:off x="1333440" y="37335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" name=""/>
          <p:cNvSpPr txBox="1"/>
          <p:nvPr/>
        </p:nvSpPr>
        <p:spPr>
          <a:xfrm>
            <a:off x="1128600" y="3361320"/>
            <a:ext cx="9594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Примеры: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"/>
          <p:cNvSpPr/>
          <p:nvPr/>
        </p:nvSpPr>
        <p:spPr>
          <a:xfrm>
            <a:off x="1333440" y="40669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7"/>
                  <a:pt x="91" y="160"/>
                  <a:pt x="80" y="160"/>
                </a:cubicBezTo>
                <a:cubicBezTo>
                  <a:pt x="70" y="160"/>
                  <a:pt x="59" y="157"/>
                  <a:pt x="50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"/>
          <p:cNvSpPr txBox="1"/>
          <p:nvPr/>
        </p:nvSpPr>
        <p:spPr>
          <a:xfrm>
            <a:off x="1509840" y="3647160"/>
            <a:ext cx="21938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Ежедневная цена акции.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"/>
          <p:cNvSpPr/>
          <p:nvPr/>
        </p:nvSpPr>
        <p:spPr>
          <a:xfrm>
            <a:off x="1333440" y="440028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1"/>
                </a:moveTo>
                <a:cubicBezTo>
                  <a:pt x="159" y="91"/>
                  <a:pt x="157" y="101"/>
                  <a:pt x="153" y="111"/>
                </a:cubicBezTo>
                <a:cubicBezTo>
                  <a:pt x="149" y="121"/>
                  <a:pt x="144" y="129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1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1" y="41"/>
                  <a:pt x="16" y="32"/>
                  <a:pt x="24" y="24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4"/>
                </a:cubicBezTo>
                <a:cubicBezTo>
                  <a:pt x="144" y="32"/>
                  <a:pt x="149" y="41"/>
                  <a:pt x="153" y="50"/>
                </a:cubicBezTo>
                <a:cubicBezTo>
                  <a:pt x="157" y="60"/>
                  <a:pt x="159" y="70"/>
                  <a:pt x="159" y="81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"/>
          <p:cNvSpPr txBox="1"/>
          <p:nvPr/>
        </p:nvSpPr>
        <p:spPr>
          <a:xfrm>
            <a:off x="1509840" y="3980520"/>
            <a:ext cx="3089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Еженедельные продажи магазина.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"/>
          <p:cNvSpPr/>
          <p:nvPr/>
        </p:nvSpPr>
        <p:spPr>
          <a:xfrm>
            <a:off x="952200" y="47336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45" name=""/>
          <p:cNvSpPr txBox="1"/>
          <p:nvPr/>
        </p:nvSpPr>
        <p:spPr>
          <a:xfrm>
            <a:off x="1509840" y="4313880"/>
            <a:ext cx="309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Помесячная температура воздуха.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"/>
          <p:cNvSpPr txBox="1"/>
          <p:nvPr/>
        </p:nvSpPr>
        <p:spPr>
          <a:xfrm>
            <a:off x="1128600" y="4647240"/>
            <a:ext cx="582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Цель анализа: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Понимание структуры, прогнозирование будущих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"/>
          <p:cNvSpPr txBox="1"/>
          <p:nvPr/>
        </p:nvSpPr>
        <p:spPr>
          <a:xfrm>
            <a:off x="1128600" y="4933080"/>
            <a:ext cx="87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значений.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3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54" name="" descr=""/>
          <p:cNvPicPr/>
          <p:nvPr/>
        </p:nvPicPr>
        <p:blipFill>
          <a:blip r:embed="rId1"/>
          <a:stretch/>
        </p:blipFill>
        <p:spPr>
          <a:xfrm>
            <a:off x="6286320" y="914400"/>
            <a:ext cx="5714640" cy="5038200"/>
          </a:xfrm>
          <a:prstGeom prst="rect">
            <a:avLst/>
          </a:prstGeom>
          <a:ln w="0">
            <a:noFill/>
          </a:ln>
        </p:spPr>
      </p:pic>
      <p:sp>
        <p:nvSpPr>
          <p:cNvPr id="55" name=""/>
          <p:cNvSpPr txBox="1"/>
          <p:nvPr/>
        </p:nvSpPr>
        <p:spPr>
          <a:xfrm>
            <a:off x="747720" y="1299960"/>
            <a:ext cx="445068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Ключевые компоненты временного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"/>
          <p:cNvSpPr txBox="1"/>
          <p:nvPr/>
        </p:nvSpPr>
        <p:spPr>
          <a:xfrm>
            <a:off x="747720" y="1614240"/>
            <a:ext cx="592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ряда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"/>
          <p:cNvSpPr/>
          <p:nvPr/>
        </p:nvSpPr>
        <p:spPr>
          <a:xfrm>
            <a:off x="952200" y="2695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58" name=""/>
          <p:cNvSpPr txBox="1"/>
          <p:nvPr/>
        </p:nvSpPr>
        <p:spPr>
          <a:xfrm>
            <a:off x="747720" y="2170800"/>
            <a:ext cx="1953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Декомпозиция ряда: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"/>
          <p:cNvSpPr txBox="1"/>
          <p:nvPr/>
        </p:nvSpPr>
        <p:spPr>
          <a:xfrm>
            <a:off x="1128600" y="2608920"/>
            <a:ext cx="3858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Тренд (Trend):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Долгосрочное направление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0" name=""/>
          <p:cNvSpPr txBox="1"/>
          <p:nvPr/>
        </p:nvSpPr>
        <p:spPr>
          <a:xfrm>
            <a:off x="1128600" y="2894760"/>
            <a:ext cx="4791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ряда.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" name=""/>
          <p:cNvSpPr/>
          <p:nvPr/>
        </p:nvSpPr>
        <p:spPr>
          <a:xfrm>
            <a:off x="952200" y="360036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80"/>
                </a:moveTo>
                <a:cubicBezTo>
                  <a:pt x="160" y="91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50"/>
                </a:cubicBezTo>
                <a:cubicBezTo>
                  <a:pt x="10" y="40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40"/>
                  <a:pt x="154" y="50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1128600" y="3180240"/>
            <a:ext cx="3652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общий рост выручки компании.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128600" y="3513600"/>
            <a:ext cx="3845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Сезонность (Seasonality):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Периодические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1128600" y="3799440"/>
            <a:ext cx="989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колебания.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"/>
          <p:cNvSpPr/>
          <p:nvPr/>
        </p:nvSpPr>
        <p:spPr>
          <a:xfrm>
            <a:off x="952200" y="4505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6" name=""/>
          <p:cNvSpPr txBox="1"/>
          <p:nvPr/>
        </p:nvSpPr>
        <p:spPr>
          <a:xfrm>
            <a:off x="1128600" y="4085280"/>
            <a:ext cx="37803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пики продаж мороженого летом.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"/>
          <p:cNvSpPr txBox="1"/>
          <p:nvPr/>
        </p:nvSpPr>
        <p:spPr>
          <a:xfrm>
            <a:off x="1128600" y="4418640"/>
            <a:ext cx="3324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Цикл (Cycle):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Колебания без строгой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"/>
          <p:cNvSpPr/>
          <p:nvPr/>
        </p:nvSpPr>
        <p:spPr>
          <a:xfrm>
            <a:off x="952200" y="5124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69" name=""/>
          <p:cNvSpPr txBox="1"/>
          <p:nvPr/>
        </p:nvSpPr>
        <p:spPr>
          <a:xfrm>
            <a:off x="1128600" y="4704480"/>
            <a:ext cx="2213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фиксированной частоты.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"/>
          <p:cNvSpPr txBox="1"/>
          <p:nvPr/>
        </p:nvSpPr>
        <p:spPr>
          <a:xfrm>
            <a:off x="1128600" y="5037840"/>
            <a:ext cx="3361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Шум/Остаток (Residual):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Случайная,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1" name=""/>
          <p:cNvSpPr txBox="1"/>
          <p:nvPr/>
        </p:nvSpPr>
        <p:spPr>
          <a:xfrm>
            <a:off x="1128600" y="5323680"/>
            <a:ext cx="2440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необъяснимая компонента.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4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4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8" name=""/>
          <p:cNvSpPr/>
          <p:nvPr/>
        </p:nvSpPr>
        <p:spPr>
          <a:xfrm>
            <a:off x="952200" y="260028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79" name=""/>
          <p:cNvSpPr txBox="1"/>
          <p:nvPr/>
        </p:nvSpPr>
        <p:spPr>
          <a:xfrm>
            <a:off x="747720" y="1956960"/>
            <a:ext cx="51642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Стационарность — краеугольный камень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0" name=""/>
          <p:cNvSpPr txBox="1"/>
          <p:nvPr/>
        </p:nvSpPr>
        <p:spPr>
          <a:xfrm>
            <a:off x="1128600" y="2513520"/>
            <a:ext cx="47782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Почему важна?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Большинство классических моделей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1" name=""/>
          <p:cNvSpPr/>
          <p:nvPr/>
        </p:nvSpPr>
        <p:spPr>
          <a:xfrm>
            <a:off x="952200" y="32191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2" name=""/>
          <p:cNvSpPr txBox="1"/>
          <p:nvPr/>
        </p:nvSpPr>
        <p:spPr>
          <a:xfrm>
            <a:off x="1128600" y="2799360"/>
            <a:ext cx="3333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работают со стационарными рядами.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"/>
          <p:cNvSpPr txBox="1"/>
          <p:nvPr/>
        </p:nvSpPr>
        <p:spPr>
          <a:xfrm>
            <a:off x="1128600" y="3132720"/>
            <a:ext cx="4871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Определение: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Его статистические свойства (среднее,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"/>
          <p:cNvSpPr/>
          <p:nvPr/>
        </p:nvSpPr>
        <p:spPr>
          <a:xfrm>
            <a:off x="952200" y="3838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1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1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5" name=""/>
          <p:cNvSpPr txBox="1"/>
          <p:nvPr/>
        </p:nvSpPr>
        <p:spPr>
          <a:xfrm>
            <a:off x="1128600" y="3418560"/>
            <a:ext cx="31248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дисперсия) постоянны во времени.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6" name=""/>
          <p:cNvSpPr/>
          <p:nvPr/>
        </p:nvSpPr>
        <p:spPr>
          <a:xfrm>
            <a:off x="1333440" y="4124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5"/>
                </a:cubicBezTo>
                <a:cubicBezTo>
                  <a:pt x="129" y="143"/>
                  <a:pt x="120" y="149"/>
                  <a:pt x="110" y="153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3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7" name=""/>
          <p:cNvSpPr txBox="1"/>
          <p:nvPr/>
        </p:nvSpPr>
        <p:spPr>
          <a:xfrm>
            <a:off x="1128600" y="3751920"/>
            <a:ext cx="2980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Как добиться стационарности?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8" name=""/>
          <p:cNvSpPr/>
          <p:nvPr/>
        </p:nvSpPr>
        <p:spPr>
          <a:xfrm>
            <a:off x="4190760" y="4047840"/>
            <a:ext cx="3334320" cy="248040"/>
          </a:xfrm>
          <a:custGeom>
            <a:avLst/>
            <a:gdLst/>
            <a:ahLst/>
            <a:rect l="0" t="0" r="r" b="b"/>
            <a:pathLst>
              <a:path w="9262" h="689">
                <a:moveTo>
                  <a:pt x="0" y="530"/>
                </a:moveTo>
                <a:lnTo>
                  <a:pt x="0" y="160"/>
                </a:lnTo>
                <a:cubicBezTo>
                  <a:pt x="0" y="150"/>
                  <a:pt x="1" y="139"/>
                  <a:pt x="3" y="129"/>
                </a:cubicBezTo>
                <a:cubicBezTo>
                  <a:pt x="5" y="119"/>
                  <a:pt x="8" y="109"/>
                  <a:pt x="12" y="99"/>
                </a:cubicBezTo>
                <a:cubicBezTo>
                  <a:pt x="16" y="89"/>
                  <a:pt x="21" y="80"/>
                  <a:pt x="27" y="71"/>
                </a:cubicBezTo>
                <a:cubicBezTo>
                  <a:pt x="33" y="62"/>
                  <a:pt x="39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79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8" y="1"/>
                  <a:pt x="148" y="0"/>
                  <a:pt x="159" y="0"/>
                </a:cubicBezTo>
                <a:lnTo>
                  <a:pt x="9262" y="0"/>
                </a:lnTo>
                <a:lnTo>
                  <a:pt x="9262" y="689"/>
                </a:lnTo>
                <a:lnTo>
                  <a:pt x="159" y="689"/>
                </a:lnTo>
                <a:cubicBezTo>
                  <a:pt x="148" y="689"/>
                  <a:pt x="138" y="688"/>
                  <a:pt x="128" y="686"/>
                </a:cubicBezTo>
                <a:cubicBezTo>
                  <a:pt x="118" y="684"/>
                  <a:pt x="108" y="681"/>
                  <a:pt x="98" y="677"/>
                </a:cubicBezTo>
                <a:cubicBezTo>
                  <a:pt x="89" y="673"/>
                  <a:pt x="79" y="668"/>
                  <a:pt x="71" y="662"/>
                </a:cubicBezTo>
                <a:cubicBezTo>
                  <a:pt x="62" y="657"/>
                  <a:pt x="54" y="650"/>
                  <a:pt x="47" y="643"/>
                </a:cubicBezTo>
                <a:cubicBezTo>
                  <a:pt x="39" y="635"/>
                  <a:pt x="33" y="627"/>
                  <a:pt x="27" y="619"/>
                </a:cubicBezTo>
                <a:cubicBezTo>
                  <a:pt x="21" y="610"/>
                  <a:pt x="16" y="601"/>
                  <a:pt x="12" y="591"/>
                </a:cubicBezTo>
                <a:cubicBezTo>
                  <a:pt x="8" y="582"/>
                  <a:pt x="5" y="572"/>
                  <a:pt x="3" y="561"/>
                </a:cubicBezTo>
                <a:cubicBezTo>
                  <a:pt x="1" y="551"/>
                  <a:pt x="0" y="541"/>
                  <a:pt x="0" y="530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89" name=""/>
          <p:cNvSpPr txBox="1"/>
          <p:nvPr/>
        </p:nvSpPr>
        <p:spPr>
          <a:xfrm>
            <a:off x="1509840" y="4037760"/>
            <a:ext cx="2685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Дифференцирование (d=1):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"/>
          <p:cNvSpPr/>
          <p:nvPr/>
        </p:nvSpPr>
        <p:spPr>
          <a:xfrm>
            <a:off x="-400320" y="4333680"/>
            <a:ext cx="3334320" cy="248040"/>
          </a:xfrm>
          <a:custGeom>
            <a:avLst/>
            <a:gdLst/>
            <a:ahLst/>
            <a:rect l="0" t="0" r="r" b="b"/>
            <a:pathLst>
              <a:path w="9262" h="689">
                <a:moveTo>
                  <a:pt x="0" y="689"/>
                </a:moveTo>
                <a:lnTo>
                  <a:pt x="0" y="0"/>
                </a:lnTo>
                <a:lnTo>
                  <a:pt x="9103" y="0"/>
                </a:lnTo>
                <a:cubicBezTo>
                  <a:pt x="9113" y="0"/>
                  <a:pt x="9124" y="1"/>
                  <a:pt x="9134" y="3"/>
                </a:cubicBezTo>
                <a:cubicBezTo>
                  <a:pt x="9144" y="5"/>
                  <a:pt x="9154" y="8"/>
                  <a:pt x="9164" y="12"/>
                </a:cubicBezTo>
                <a:cubicBezTo>
                  <a:pt x="9173" y="16"/>
                  <a:pt x="9182" y="21"/>
                  <a:pt x="9191" y="27"/>
                </a:cubicBezTo>
                <a:cubicBezTo>
                  <a:pt x="9200" y="33"/>
                  <a:pt x="9208" y="39"/>
                  <a:pt x="9215" y="47"/>
                </a:cubicBezTo>
                <a:cubicBezTo>
                  <a:pt x="9223" y="54"/>
                  <a:pt x="9229" y="62"/>
                  <a:pt x="9235" y="71"/>
                </a:cubicBezTo>
                <a:cubicBezTo>
                  <a:pt x="9241" y="79"/>
                  <a:pt x="9246" y="88"/>
                  <a:pt x="9250" y="98"/>
                </a:cubicBezTo>
                <a:cubicBezTo>
                  <a:pt x="9254" y="108"/>
                  <a:pt x="9257" y="118"/>
                  <a:pt x="9259" y="128"/>
                </a:cubicBezTo>
                <a:cubicBezTo>
                  <a:pt x="9261" y="138"/>
                  <a:pt x="9262" y="148"/>
                  <a:pt x="9262" y="159"/>
                </a:cubicBezTo>
                <a:lnTo>
                  <a:pt x="9262" y="529"/>
                </a:lnTo>
                <a:cubicBezTo>
                  <a:pt x="9262" y="540"/>
                  <a:pt x="9261" y="550"/>
                  <a:pt x="9259" y="560"/>
                </a:cubicBezTo>
                <a:cubicBezTo>
                  <a:pt x="9257" y="570"/>
                  <a:pt x="9254" y="580"/>
                  <a:pt x="9250" y="590"/>
                </a:cubicBezTo>
                <a:cubicBezTo>
                  <a:pt x="9246" y="600"/>
                  <a:pt x="9241" y="609"/>
                  <a:pt x="9235" y="617"/>
                </a:cubicBezTo>
                <a:cubicBezTo>
                  <a:pt x="9229" y="626"/>
                  <a:pt x="9223" y="634"/>
                  <a:pt x="9215" y="641"/>
                </a:cubicBezTo>
                <a:cubicBezTo>
                  <a:pt x="9208" y="649"/>
                  <a:pt x="9200" y="655"/>
                  <a:pt x="9191" y="661"/>
                </a:cubicBezTo>
                <a:cubicBezTo>
                  <a:pt x="9182" y="667"/>
                  <a:pt x="9173" y="673"/>
                  <a:pt x="9164" y="677"/>
                </a:cubicBezTo>
                <a:cubicBezTo>
                  <a:pt x="9154" y="681"/>
                  <a:pt x="9144" y="684"/>
                  <a:pt x="9134" y="686"/>
                </a:cubicBezTo>
                <a:cubicBezTo>
                  <a:pt x="9124" y="688"/>
                  <a:pt x="9113" y="689"/>
                  <a:pt x="9103" y="689"/>
                </a:cubicBezTo>
                <a:lnTo>
                  <a:pt x="0" y="689"/>
                </a:ln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91" name=""/>
          <p:cNvSpPr txBox="1"/>
          <p:nvPr/>
        </p:nvSpPr>
        <p:spPr>
          <a:xfrm>
            <a:off x="4257000" y="4078800"/>
            <a:ext cx="184176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Y_t = original_t - 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"/>
          <p:cNvSpPr txBox="1"/>
          <p:nvPr/>
        </p:nvSpPr>
        <p:spPr>
          <a:xfrm>
            <a:off x="1509840" y="4364640"/>
            <a:ext cx="135720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original_{t-1}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"/>
          <p:cNvSpPr/>
          <p:nvPr/>
        </p:nvSpPr>
        <p:spPr>
          <a:xfrm>
            <a:off x="1333440" y="475272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6"/>
                </a:cubicBezTo>
                <a:cubicBezTo>
                  <a:pt x="129" y="143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3"/>
                  <a:pt x="24" y="136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"/>
          <p:cNvSpPr txBox="1"/>
          <p:nvPr/>
        </p:nvSpPr>
        <p:spPr>
          <a:xfrm>
            <a:off x="2934720" y="4332960"/>
            <a:ext cx="1468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 Убирает тренд.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"/>
          <p:cNvSpPr txBox="1"/>
          <p:nvPr/>
        </p:nvSpPr>
        <p:spPr>
          <a:xfrm>
            <a:off x="1509840" y="4666320"/>
            <a:ext cx="4434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Логарифмирование: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Стабилизирует дисперсию.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7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8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5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02" name="" descr=""/>
          <p:cNvPicPr/>
          <p:nvPr/>
        </p:nvPicPr>
        <p:blipFill>
          <a:blip r:embed="rId1"/>
          <a:stretch/>
        </p:blipFill>
        <p:spPr>
          <a:xfrm>
            <a:off x="6286320" y="1523880"/>
            <a:ext cx="5714640" cy="3809520"/>
          </a:xfrm>
          <a:prstGeom prst="rect">
            <a:avLst/>
          </a:prstGeom>
          <a:ln w="0">
            <a:noFill/>
          </a:ln>
        </p:spPr>
      </p:pic>
      <p:sp>
        <p:nvSpPr>
          <p:cNvPr id="103" name=""/>
          <p:cNvSpPr txBox="1"/>
          <p:nvPr/>
        </p:nvSpPr>
        <p:spPr>
          <a:xfrm>
            <a:off x="747720" y="2061720"/>
            <a:ext cx="4414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Автокорреляция (ACF) и Частичная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4" name=""/>
          <p:cNvSpPr/>
          <p:nvPr/>
        </p:nvSpPr>
        <p:spPr>
          <a:xfrm>
            <a:off x="952200" y="3019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59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9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5" name=""/>
          <p:cNvSpPr txBox="1"/>
          <p:nvPr/>
        </p:nvSpPr>
        <p:spPr>
          <a:xfrm>
            <a:off x="747720" y="2376360"/>
            <a:ext cx="29451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автокорреляция (PACF)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"/>
          <p:cNvSpPr txBox="1"/>
          <p:nvPr/>
        </p:nvSpPr>
        <p:spPr>
          <a:xfrm>
            <a:off x="1128600" y="2932920"/>
            <a:ext cx="3664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ACF: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Корреляция ряда с самим собой на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7" name=""/>
          <p:cNvSpPr/>
          <p:nvPr/>
        </p:nvSpPr>
        <p:spPr>
          <a:xfrm>
            <a:off x="952200" y="363852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1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8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08" name=""/>
          <p:cNvSpPr txBox="1"/>
          <p:nvPr/>
        </p:nvSpPr>
        <p:spPr>
          <a:xfrm>
            <a:off x="1128600" y="3218400"/>
            <a:ext cx="36856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разных лагах. Обнаруживает сезонность.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"/>
          <p:cNvSpPr txBox="1"/>
          <p:nvPr/>
        </p:nvSpPr>
        <p:spPr>
          <a:xfrm>
            <a:off x="1128600" y="3551760"/>
            <a:ext cx="4057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PACF: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Корреляция между рядом и его лагом,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0" name=""/>
          <p:cNvSpPr txBox="1"/>
          <p:nvPr/>
        </p:nvSpPr>
        <p:spPr>
          <a:xfrm>
            <a:off x="1128600" y="3837600"/>
            <a:ext cx="4084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 устранении влияния всех промежуточных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1" name=""/>
          <p:cNvSpPr txBox="1"/>
          <p:nvPr/>
        </p:nvSpPr>
        <p:spPr>
          <a:xfrm>
            <a:off x="1128600" y="4123440"/>
            <a:ext cx="2513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лагов. Критична для ARIMA.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"/>
          <p:cNvSpPr txBox="1"/>
          <p:nvPr/>
        </p:nvSpPr>
        <p:spPr>
          <a:xfrm>
            <a:off x="747720" y="4561560"/>
            <a:ext cx="1357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Как выглядит: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3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6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19" name="" descr=""/>
          <p:cNvPicPr/>
          <p:nvPr/>
        </p:nvPicPr>
        <p:blipFill>
          <a:blip r:embed="rId1"/>
          <a:stretch/>
        </p:blipFill>
        <p:spPr>
          <a:xfrm>
            <a:off x="6286320" y="1933560"/>
            <a:ext cx="5714640" cy="2980800"/>
          </a:xfrm>
          <a:prstGeom prst="rect">
            <a:avLst/>
          </a:prstGeom>
          <a:ln w="0">
            <a:noFill/>
          </a:ln>
        </p:spPr>
      </p:pic>
      <p:sp>
        <p:nvSpPr>
          <p:cNvPr id="120" name=""/>
          <p:cNvSpPr txBox="1"/>
          <p:nvPr/>
        </p:nvSpPr>
        <p:spPr>
          <a:xfrm>
            <a:off x="747720" y="1515240"/>
            <a:ext cx="378936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2: Валидация моделей (самое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1" name=""/>
          <p:cNvSpPr txBox="1"/>
          <p:nvPr/>
        </p:nvSpPr>
        <p:spPr>
          <a:xfrm>
            <a:off x="747720" y="1782000"/>
            <a:ext cx="90144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важное!)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"/>
          <p:cNvSpPr txBox="1"/>
          <p:nvPr/>
        </p:nvSpPr>
        <p:spPr>
          <a:xfrm>
            <a:off x="747720" y="2271600"/>
            <a:ext cx="438084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Модель должна тестироваться так,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3" name=""/>
          <p:cNvSpPr/>
          <p:nvPr/>
        </p:nvSpPr>
        <p:spPr>
          <a:xfrm>
            <a:off x="952200" y="32288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4" name=""/>
          <p:cNvSpPr txBox="1"/>
          <p:nvPr/>
        </p:nvSpPr>
        <p:spPr>
          <a:xfrm>
            <a:off x="747720" y="2585880"/>
            <a:ext cx="3838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как она будет использоваться.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"/>
          <p:cNvSpPr txBox="1"/>
          <p:nvPr/>
        </p:nvSpPr>
        <p:spPr>
          <a:xfrm>
            <a:off x="1128600" y="3142440"/>
            <a:ext cx="38700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Ошибка: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Случайное разбиение на train/test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"/>
          <p:cNvSpPr/>
          <p:nvPr/>
        </p:nvSpPr>
        <p:spPr>
          <a:xfrm>
            <a:off x="952200" y="38480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6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27" name=""/>
          <p:cNvSpPr txBox="1"/>
          <p:nvPr/>
        </p:nvSpPr>
        <p:spPr>
          <a:xfrm>
            <a:off x="1128600" y="3427920"/>
            <a:ext cx="15505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НЕДОПУСТИМО.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"/>
          <p:cNvSpPr txBox="1"/>
          <p:nvPr/>
        </p:nvSpPr>
        <p:spPr>
          <a:xfrm>
            <a:off x="1128600" y="3761280"/>
            <a:ext cx="36615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Правило: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Сохраняй временной порядок.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9" name=""/>
          <p:cNvSpPr/>
          <p:nvPr/>
        </p:nvSpPr>
        <p:spPr>
          <a:xfrm>
            <a:off x="952200" y="4466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3"/>
                  <a:pt x="121" y="149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30" name=""/>
          <p:cNvSpPr txBox="1"/>
          <p:nvPr/>
        </p:nvSpPr>
        <p:spPr>
          <a:xfrm>
            <a:off x="1128600" y="4047120"/>
            <a:ext cx="40226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Модель не должна "заглядывать в будущее".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"/>
          <p:cNvSpPr txBox="1"/>
          <p:nvPr/>
        </p:nvSpPr>
        <p:spPr>
          <a:xfrm>
            <a:off x="1128600" y="4380480"/>
            <a:ext cx="3556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Метод: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Rolling Window / Walk-Forward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2" name=""/>
          <p:cNvSpPr txBox="1"/>
          <p:nvPr/>
        </p:nvSpPr>
        <p:spPr>
          <a:xfrm>
            <a:off x="1128600" y="4666320"/>
            <a:ext cx="9637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Validation.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3" name=""/>
          <p:cNvSpPr txBox="1"/>
          <p:nvPr/>
        </p:nvSpPr>
        <p:spPr>
          <a:xfrm>
            <a:off x="747720" y="5104440"/>
            <a:ext cx="2314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 у доски с алконом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5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6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7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"/>
          <p:cNvSpPr/>
          <p:nvPr/>
        </p:nvSpPr>
        <p:spPr>
          <a:xfrm>
            <a:off x="952200" y="2438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1" name=""/>
          <p:cNvSpPr txBox="1"/>
          <p:nvPr/>
        </p:nvSpPr>
        <p:spPr>
          <a:xfrm>
            <a:off x="747720" y="1795320"/>
            <a:ext cx="530136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Тонкости реальных данных (Data Leakage)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"/>
          <p:cNvSpPr/>
          <p:nvPr/>
        </p:nvSpPr>
        <p:spPr>
          <a:xfrm>
            <a:off x="1333440" y="272412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89"/>
                  <a:pt x="157" y="101"/>
                  <a:pt x="153" y="110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10"/>
                </a:cubicBezTo>
                <a:cubicBezTo>
                  <a:pt x="2" y="101"/>
                  <a:pt x="0" y="89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"/>
          <p:cNvSpPr txBox="1"/>
          <p:nvPr/>
        </p:nvSpPr>
        <p:spPr>
          <a:xfrm>
            <a:off x="1128600" y="2351880"/>
            <a:ext cx="4386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Проблема 1: "Обновляемые на ходу" данные.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"/>
          <p:cNvSpPr/>
          <p:nvPr/>
        </p:nvSpPr>
        <p:spPr>
          <a:xfrm>
            <a:off x="1333440" y="3057480"/>
            <a:ext cx="57240" cy="57240"/>
          </a:xfrm>
          <a:custGeom>
            <a:avLst/>
            <a:gdLst/>
            <a:ahLst/>
            <a:rect l="0" t="0" r="r" b="b"/>
            <a:pathLst>
              <a:path w="159" h="159">
                <a:moveTo>
                  <a:pt x="159" y="79"/>
                </a:moveTo>
                <a:cubicBezTo>
                  <a:pt x="159" y="90"/>
                  <a:pt x="157" y="100"/>
                  <a:pt x="153" y="109"/>
                </a:cubicBezTo>
                <a:cubicBezTo>
                  <a:pt x="149" y="120"/>
                  <a:pt x="144" y="129"/>
                  <a:pt x="136" y="136"/>
                </a:cubicBezTo>
                <a:cubicBezTo>
                  <a:pt x="129" y="144"/>
                  <a:pt x="120" y="149"/>
                  <a:pt x="110" y="153"/>
                </a:cubicBezTo>
                <a:cubicBezTo>
                  <a:pt x="101" y="157"/>
                  <a:pt x="91" y="159"/>
                  <a:pt x="80" y="159"/>
                </a:cubicBezTo>
                <a:cubicBezTo>
                  <a:pt x="70" y="159"/>
                  <a:pt x="59" y="157"/>
                  <a:pt x="50" y="153"/>
                </a:cubicBezTo>
                <a:cubicBezTo>
                  <a:pt x="40" y="149"/>
                  <a:pt x="31" y="144"/>
                  <a:pt x="24" y="136"/>
                </a:cubicBezTo>
                <a:cubicBezTo>
                  <a:pt x="16" y="129"/>
                  <a:pt x="11" y="120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8"/>
                  <a:pt x="2" y="58"/>
                  <a:pt x="6" y="49"/>
                </a:cubicBezTo>
                <a:cubicBezTo>
                  <a:pt x="11" y="39"/>
                  <a:pt x="16" y="30"/>
                  <a:pt x="24" y="23"/>
                </a:cubicBezTo>
                <a:cubicBezTo>
                  <a:pt x="31" y="15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5"/>
                  <a:pt x="136" y="23"/>
                </a:cubicBezTo>
                <a:cubicBezTo>
                  <a:pt x="144" y="30"/>
                  <a:pt x="149" y="39"/>
                  <a:pt x="153" y="49"/>
                </a:cubicBezTo>
                <a:cubicBezTo>
                  <a:pt x="157" y="58"/>
                  <a:pt x="159" y="68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"/>
          <p:cNvSpPr txBox="1"/>
          <p:nvPr/>
        </p:nvSpPr>
        <p:spPr>
          <a:xfrm>
            <a:off x="1509840" y="2637360"/>
            <a:ext cx="74682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Баланс пользователя в БД. Его историческое значение может измениться.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"/>
          <p:cNvSpPr txBox="1"/>
          <p:nvPr/>
        </p:nvSpPr>
        <p:spPr>
          <a:xfrm>
            <a:off x="1509840" y="2970720"/>
            <a:ext cx="972396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Ситуация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: Попытка моделирования предсказаний с даты 01.01.2026 на следующий день и через месяц, при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"/>
          <p:cNvSpPr/>
          <p:nvPr/>
        </p:nvSpPr>
        <p:spPr>
          <a:xfrm>
            <a:off x="952200" y="36763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48" name=""/>
          <p:cNvSpPr txBox="1"/>
          <p:nvPr/>
        </p:nvSpPr>
        <p:spPr>
          <a:xfrm>
            <a:off x="1509840" y="3256560"/>
            <a:ext cx="9861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условии редактируюшихся данных на промежутке этого месяца. При обучении через месяц получим data leak.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"/>
          <p:cNvSpPr/>
          <p:nvPr/>
        </p:nvSpPr>
        <p:spPr>
          <a:xfrm>
            <a:off x="1333440" y="39621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80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20"/>
                  <a:pt x="144" y="128"/>
                  <a:pt x="136" y="137"/>
                </a:cubicBezTo>
                <a:cubicBezTo>
                  <a:pt x="129" y="144"/>
                  <a:pt x="120" y="150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8"/>
                  <a:pt x="11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80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"/>
          <p:cNvSpPr txBox="1"/>
          <p:nvPr/>
        </p:nvSpPr>
        <p:spPr>
          <a:xfrm>
            <a:off x="1128600" y="3589920"/>
            <a:ext cx="4430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Решение: Фиксация снепшотов (Snapshotting).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"/>
          <p:cNvSpPr/>
          <p:nvPr/>
        </p:nvSpPr>
        <p:spPr>
          <a:xfrm>
            <a:off x="952200" y="4295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8"/>
                  <a:pt x="137" y="136"/>
                </a:cubicBezTo>
                <a:cubicBezTo>
                  <a:pt x="129" y="143"/>
                  <a:pt x="121" y="149"/>
                  <a:pt x="110" y="153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3"/>
                </a:cubicBezTo>
                <a:cubicBezTo>
                  <a:pt x="40" y="149"/>
                  <a:pt x="31" y="143"/>
                  <a:pt x="24" y="136"/>
                </a:cubicBezTo>
                <a:cubicBezTo>
                  <a:pt x="16" y="128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2" name=""/>
          <p:cNvSpPr txBox="1"/>
          <p:nvPr/>
        </p:nvSpPr>
        <p:spPr>
          <a:xfrm>
            <a:off x="1509840" y="3875760"/>
            <a:ext cx="5190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Регулярно сохранять состояние всех признаков и таргета.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"/>
          <p:cNvSpPr/>
          <p:nvPr/>
        </p:nvSpPr>
        <p:spPr>
          <a:xfrm>
            <a:off x="1333440" y="4581360"/>
            <a:ext cx="57240" cy="57600"/>
          </a:xfrm>
          <a:custGeom>
            <a:avLst/>
            <a:gdLst/>
            <a:ahLst/>
            <a:rect l="0" t="0" r="r" b="b"/>
            <a:pathLst>
              <a:path w="159" h="160">
                <a:moveTo>
                  <a:pt x="159" y="79"/>
                </a:moveTo>
                <a:cubicBezTo>
                  <a:pt x="159" y="90"/>
                  <a:pt x="157" y="100"/>
                  <a:pt x="153" y="110"/>
                </a:cubicBezTo>
                <a:cubicBezTo>
                  <a:pt x="149" y="119"/>
                  <a:pt x="144" y="128"/>
                  <a:pt x="136" y="135"/>
                </a:cubicBezTo>
                <a:cubicBezTo>
                  <a:pt x="129" y="143"/>
                  <a:pt x="120" y="149"/>
                  <a:pt x="110" y="154"/>
                </a:cubicBezTo>
                <a:cubicBezTo>
                  <a:pt x="101" y="158"/>
                  <a:pt x="91" y="160"/>
                  <a:pt x="80" y="160"/>
                </a:cubicBezTo>
                <a:cubicBezTo>
                  <a:pt x="70" y="160"/>
                  <a:pt x="59" y="158"/>
                  <a:pt x="50" y="154"/>
                </a:cubicBezTo>
                <a:cubicBezTo>
                  <a:pt x="40" y="149"/>
                  <a:pt x="31" y="143"/>
                  <a:pt x="24" y="135"/>
                </a:cubicBezTo>
                <a:cubicBezTo>
                  <a:pt x="16" y="128"/>
                  <a:pt x="11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1" y="39"/>
                  <a:pt x="16" y="31"/>
                  <a:pt x="24" y="23"/>
                </a:cubicBezTo>
                <a:cubicBezTo>
                  <a:pt x="31" y="16"/>
                  <a:pt x="40" y="10"/>
                  <a:pt x="50" y="6"/>
                </a:cubicBezTo>
                <a:cubicBezTo>
                  <a:pt x="59" y="2"/>
                  <a:pt x="70" y="0"/>
                  <a:pt x="80" y="0"/>
                </a:cubicBezTo>
                <a:cubicBezTo>
                  <a:pt x="91" y="0"/>
                  <a:pt x="101" y="2"/>
                  <a:pt x="110" y="6"/>
                </a:cubicBezTo>
                <a:cubicBezTo>
                  <a:pt x="120" y="10"/>
                  <a:pt x="129" y="16"/>
                  <a:pt x="136" y="23"/>
                </a:cubicBezTo>
                <a:cubicBezTo>
                  <a:pt x="144" y="31"/>
                  <a:pt x="149" y="39"/>
                  <a:pt x="153" y="49"/>
                </a:cubicBezTo>
                <a:cubicBezTo>
                  <a:pt x="157" y="59"/>
                  <a:pt x="159" y="69"/>
                  <a:pt x="159" y="79"/>
                </a:cubicBezTo>
                <a:close/>
              </a:path>
            </a:pathLst>
          </a:custGeom>
          <a:noFill/>
          <a:ln w="9360">
            <a:solidFill>
              <a:srgbClr val="1f2328"/>
            </a:solidFill>
            <a:miter/>
          </a:ln>
        </p:spPr>
        <p:txBody>
          <a:bodyPr lIns="4680" rIns="4680" tIns="4680" bIns="468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4" name=""/>
          <p:cNvSpPr txBox="1"/>
          <p:nvPr/>
        </p:nvSpPr>
        <p:spPr>
          <a:xfrm>
            <a:off x="1128600" y="4209120"/>
            <a:ext cx="4665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Проблема 2: Признаки с задержкой доступности.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"/>
          <p:cNvSpPr/>
          <p:nvPr/>
        </p:nvSpPr>
        <p:spPr>
          <a:xfrm>
            <a:off x="952200" y="49147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1"/>
                  <a:pt x="0" y="91"/>
                  <a:pt x="0" y="80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0"/>
                  <a:pt x="16" y="32"/>
                  <a:pt x="24" y="24"/>
                </a:cubicBezTo>
                <a:cubicBezTo>
                  <a:pt x="31" y="17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7"/>
                  <a:pt x="137" y="24"/>
                </a:cubicBezTo>
                <a:cubicBezTo>
                  <a:pt x="144" y="32"/>
                  <a:pt x="150" y="40"/>
                  <a:pt x="154" y="50"/>
                </a:cubicBezTo>
                <a:cubicBezTo>
                  <a:pt x="158" y="60"/>
                  <a:pt x="160" y="70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56" name=""/>
          <p:cNvSpPr txBox="1"/>
          <p:nvPr/>
        </p:nvSpPr>
        <p:spPr>
          <a:xfrm>
            <a:off x="1509840" y="4494960"/>
            <a:ext cx="6073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i="1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Пример: 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Выручка за день доступна только к обеду следующего дня.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"/>
          <p:cNvSpPr txBox="1"/>
          <p:nvPr/>
        </p:nvSpPr>
        <p:spPr>
          <a:xfrm>
            <a:off x="1128600" y="4828320"/>
            <a:ext cx="64033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Решение: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Тщательно согласовывать временные метки всех признаков.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9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0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8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2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3" name=""/>
          <p:cNvSpPr/>
          <p:nvPr/>
        </p:nvSpPr>
        <p:spPr>
          <a:xfrm>
            <a:off x="0" y="0"/>
            <a:ext cx="12192120" cy="6858000"/>
          </a:xfrm>
          <a:custGeom>
            <a:avLst/>
            <a:gdLst/>
            <a:ahLst/>
            <a:rect l="0" t="0" r="r" b="b"/>
            <a:pathLst>
              <a:path w="33867" h="19050">
                <a:moveTo>
                  <a:pt x="0" y="0"/>
                </a:moveTo>
                <a:lnTo>
                  <a:pt x="33867" y="0"/>
                </a:lnTo>
                <a:lnTo>
                  <a:pt x="33867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64" name="" descr=""/>
          <p:cNvPicPr/>
          <p:nvPr/>
        </p:nvPicPr>
        <p:blipFill>
          <a:blip r:embed="rId1"/>
          <a:stretch/>
        </p:blipFill>
        <p:spPr>
          <a:xfrm>
            <a:off x="6048360" y="1514520"/>
            <a:ext cx="6190920" cy="3819240"/>
          </a:xfrm>
          <a:prstGeom prst="rect">
            <a:avLst/>
          </a:prstGeom>
          <a:ln w="0">
            <a:noFill/>
          </a:ln>
        </p:spPr>
      </p:pic>
      <p:sp>
        <p:nvSpPr>
          <p:cNvPr id="165" name=""/>
          <p:cNvSpPr txBox="1"/>
          <p:nvPr/>
        </p:nvSpPr>
        <p:spPr>
          <a:xfrm>
            <a:off x="747720" y="762840"/>
            <a:ext cx="3199680" cy="2336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650" spc="-1" strike="noStrike">
                <a:solidFill>
                  <a:srgbClr val="4488cc"/>
                </a:solidFill>
                <a:latin typeface="Arial"/>
                <a:ea typeface="Arial"/>
              </a:rPr>
              <a:t>Часть 3: Классические модели</a:t>
            </a:r>
            <a:endParaRPr b="0" lang="en-US" sz="16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"/>
          <p:cNvSpPr txBox="1"/>
          <p:nvPr/>
        </p:nvSpPr>
        <p:spPr>
          <a:xfrm>
            <a:off x="747720" y="1252080"/>
            <a:ext cx="389160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Модель ARIMA (AutoRegressive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7" name=""/>
          <p:cNvSpPr/>
          <p:nvPr/>
        </p:nvSpPr>
        <p:spPr>
          <a:xfrm>
            <a:off x="952200" y="22096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1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1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68" name=""/>
          <p:cNvSpPr txBox="1"/>
          <p:nvPr/>
        </p:nvSpPr>
        <p:spPr>
          <a:xfrm>
            <a:off x="747720" y="1566720"/>
            <a:ext cx="3271320" cy="2793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950" spc="-1" strike="noStrike">
                <a:solidFill>
                  <a:srgbClr val="0072ce"/>
                </a:solidFill>
                <a:latin typeface="Arial"/>
                <a:ea typeface="Arial"/>
              </a:rPr>
              <a:t>Integrated Moving Average)</a:t>
            </a:r>
            <a:endParaRPr b="0" lang="en-US" sz="19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"/>
          <p:cNvSpPr/>
          <p:nvPr/>
        </p:nvSpPr>
        <p:spPr>
          <a:xfrm>
            <a:off x="952200" y="25430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79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19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19"/>
                  <a:pt x="6" y="110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39"/>
                  <a:pt x="16" y="31"/>
                  <a:pt x="24" y="23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3"/>
                </a:cubicBezTo>
                <a:cubicBezTo>
                  <a:pt x="144" y="31"/>
                  <a:pt x="150" y="39"/>
                  <a:pt x="154" y="49"/>
                </a:cubicBezTo>
                <a:cubicBezTo>
                  <a:pt x="158" y="59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0" name=""/>
          <p:cNvSpPr txBox="1"/>
          <p:nvPr/>
        </p:nvSpPr>
        <p:spPr>
          <a:xfrm>
            <a:off x="1128600" y="2123280"/>
            <a:ext cx="3517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"Золотой стандарт"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прогнозирования.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"/>
          <p:cNvSpPr/>
          <p:nvPr/>
        </p:nvSpPr>
        <p:spPr>
          <a:xfrm>
            <a:off x="4800240" y="2466720"/>
            <a:ext cx="219600" cy="238680"/>
          </a:xfrm>
          <a:custGeom>
            <a:avLst/>
            <a:gdLst/>
            <a:ahLst/>
            <a:rect l="0" t="0" r="r" b="b"/>
            <a:pathLst>
              <a:path w="610" h="663">
                <a:moveTo>
                  <a:pt x="0" y="504"/>
                </a:moveTo>
                <a:lnTo>
                  <a:pt x="0" y="160"/>
                </a:lnTo>
                <a:cubicBezTo>
                  <a:pt x="0" y="150"/>
                  <a:pt x="2" y="139"/>
                  <a:pt x="4" y="129"/>
                </a:cubicBezTo>
                <a:cubicBezTo>
                  <a:pt x="6" y="119"/>
                  <a:pt x="9" y="109"/>
                  <a:pt x="13" y="99"/>
                </a:cubicBezTo>
                <a:cubicBezTo>
                  <a:pt x="17" y="90"/>
                  <a:pt x="21" y="79"/>
                  <a:pt x="27" y="71"/>
                </a:cubicBezTo>
                <a:cubicBezTo>
                  <a:pt x="33" y="62"/>
                  <a:pt x="40" y="54"/>
                  <a:pt x="47" y="47"/>
                </a:cubicBezTo>
                <a:cubicBezTo>
                  <a:pt x="54" y="39"/>
                  <a:pt x="62" y="33"/>
                  <a:pt x="71" y="27"/>
                </a:cubicBezTo>
                <a:cubicBezTo>
                  <a:pt x="80" y="21"/>
                  <a:pt x="89" y="16"/>
                  <a:pt x="98" y="12"/>
                </a:cubicBezTo>
                <a:cubicBezTo>
                  <a:pt x="108" y="8"/>
                  <a:pt x="118" y="5"/>
                  <a:pt x="128" y="3"/>
                </a:cubicBezTo>
                <a:cubicBezTo>
                  <a:pt x="139" y="1"/>
                  <a:pt x="149" y="0"/>
                  <a:pt x="159" y="0"/>
                </a:cubicBezTo>
                <a:lnTo>
                  <a:pt x="451" y="0"/>
                </a:lnTo>
                <a:cubicBezTo>
                  <a:pt x="462" y="0"/>
                  <a:pt x="472" y="1"/>
                  <a:pt x="482" y="3"/>
                </a:cubicBezTo>
                <a:cubicBezTo>
                  <a:pt x="492" y="5"/>
                  <a:pt x="502" y="8"/>
                  <a:pt x="512" y="12"/>
                </a:cubicBezTo>
                <a:cubicBezTo>
                  <a:pt x="522" y="16"/>
                  <a:pt x="531" y="21"/>
                  <a:pt x="539" y="27"/>
                </a:cubicBezTo>
                <a:cubicBezTo>
                  <a:pt x="548" y="33"/>
                  <a:pt x="556" y="39"/>
                  <a:pt x="564" y="47"/>
                </a:cubicBezTo>
                <a:cubicBezTo>
                  <a:pt x="571" y="54"/>
                  <a:pt x="577" y="62"/>
                  <a:pt x="583" y="71"/>
                </a:cubicBezTo>
                <a:cubicBezTo>
                  <a:pt x="589" y="79"/>
                  <a:pt x="594" y="90"/>
                  <a:pt x="598" y="99"/>
                </a:cubicBezTo>
                <a:cubicBezTo>
                  <a:pt x="602" y="109"/>
                  <a:pt x="605" y="119"/>
                  <a:pt x="607" y="129"/>
                </a:cubicBezTo>
                <a:cubicBezTo>
                  <a:pt x="609" y="139"/>
                  <a:pt x="610" y="150"/>
                  <a:pt x="610" y="160"/>
                </a:cubicBezTo>
                <a:lnTo>
                  <a:pt x="610" y="504"/>
                </a:lnTo>
                <a:cubicBezTo>
                  <a:pt x="610" y="514"/>
                  <a:pt x="609" y="525"/>
                  <a:pt x="607" y="535"/>
                </a:cubicBezTo>
                <a:cubicBezTo>
                  <a:pt x="605" y="545"/>
                  <a:pt x="602" y="555"/>
                  <a:pt x="598" y="565"/>
                </a:cubicBezTo>
                <a:cubicBezTo>
                  <a:pt x="594" y="574"/>
                  <a:pt x="589" y="583"/>
                  <a:pt x="583" y="592"/>
                </a:cubicBezTo>
                <a:cubicBezTo>
                  <a:pt x="577" y="601"/>
                  <a:pt x="571" y="609"/>
                  <a:pt x="564" y="616"/>
                </a:cubicBezTo>
                <a:cubicBezTo>
                  <a:pt x="556" y="624"/>
                  <a:pt x="548" y="630"/>
                  <a:pt x="539" y="636"/>
                </a:cubicBezTo>
                <a:cubicBezTo>
                  <a:pt x="531" y="642"/>
                  <a:pt x="522" y="647"/>
                  <a:pt x="512" y="651"/>
                </a:cubicBezTo>
                <a:cubicBezTo>
                  <a:pt x="502" y="655"/>
                  <a:pt x="492" y="658"/>
                  <a:pt x="482" y="660"/>
                </a:cubicBezTo>
                <a:cubicBezTo>
                  <a:pt x="472" y="662"/>
                  <a:pt x="462" y="663"/>
                  <a:pt x="451" y="663"/>
                </a:cubicBezTo>
                <a:lnTo>
                  <a:pt x="159" y="663"/>
                </a:lnTo>
                <a:cubicBezTo>
                  <a:pt x="149" y="663"/>
                  <a:pt x="139" y="662"/>
                  <a:pt x="128" y="660"/>
                </a:cubicBezTo>
                <a:cubicBezTo>
                  <a:pt x="118" y="658"/>
                  <a:pt x="108" y="655"/>
                  <a:pt x="98" y="651"/>
                </a:cubicBezTo>
                <a:cubicBezTo>
                  <a:pt x="89" y="647"/>
                  <a:pt x="80" y="642"/>
                  <a:pt x="71" y="636"/>
                </a:cubicBezTo>
                <a:cubicBezTo>
                  <a:pt x="62" y="630"/>
                  <a:pt x="54" y="624"/>
                  <a:pt x="47" y="616"/>
                </a:cubicBezTo>
                <a:cubicBezTo>
                  <a:pt x="40" y="609"/>
                  <a:pt x="33" y="601"/>
                  <a:pt x="27" y="592"/>
                </a:cubicBezTo>
                <a:cubicBezTo>
                  <a:pt x="21" y="583"/>
                  <a:pt x="17" y="574"/>
                  <a:pt x="13" y="565"/>
                </a:cubicBezTo>
                <a:cubicBezTo>
                  <a:pt x="9" y="555"/>
                  <a:pt x="6" y="545"/>
                  <a:pt x="4" y="535"/>
                </a:cubicBezTo>
                <a:cubicBezTo>
                  <a:pt x="2" y="525"/>
                  <a:pt x="0" y="514"/>
                  <a:pt x="0" y="504"/>
                </a:cubicBezTo>
                <a:close/>
              </a:path>
            </a:pathLst>
          </a:custGeom>
          <a:solidFill>
            <a:srgbClr val="818b98">
              <a:alpha val="12000"/>
            </a:srgbClr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2" name=""/>
          <p:cNvSpPr txBox="1"/>
          <p:nvPr/>
        </p:nvSpPr>
        <p:spPr>
          <a:xfrm>
            <a:off x="1128600" y="2456640"/>
            <a:ext cx="36799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AR(p) - Авторегрессия: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Зависимость от 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"/>
          <p:cNvSpPr txBox="1"/>
          <p:nvPr/>
        </p:nvSpPr>
        <p:spPr>
          <a:xfrm>
            <a:off x="4862520" y="2497680"/>
            <a:ext cx="161640" cy="1832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280" spc="-1" strike="noStrike">
                <a:solidFill>
                  <a:srgbClr val="1f2328"/>
                </a:solidFill>
                <a:latin typeface="Courier New"/>
                <a:ea typeface="Courier New"/>
              </a:rPr>
              <a:t>p</a:t>
            </a:r>
            <a:endParaRPr b="0" lang="en-US" sz="128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"/>
          <p:cNvSpPr/>
          <p:nvPr/>
        </p:nvSpPr>
        <p:spPr>
          <a:xfrm>
            <a:off x="952200" y="3162240"/>
            <a:ext cx="57600" cy="57240"/>
          </a:xfrm>
          <a:custGeom>
            <a:avLst/>
            <a:gdLst/>
            <a:ahLst/>
            <a:rect l="0" t="0" r="r" b="b"/>
            <a:pathLst>
              <a:path w="160" h="159">
                <a:moveTo>
                  <a:pt x="160" y="79"/>
                </a:moveTo>
                <a:cubicBezTo>
                  <a:pt x="160" y="90"/>
                  <a:pt x="158" y="100"/>
                  <a:pt x="154" y="109"/>
                </a:cubicBezTo>
                <a:cubicBezTo>
                  <a:pt x="150" y="119"/>
                  <a:pt x="144" y="128"/>
                  <a:pt x="137" y="135"/>
                </a:cubicBezTo>
                <a:cubicBezTo>
                  <a:pt x="129" y="144"/>
                  <a:pt x="121" y="149"/>
                  <a:pt x="110" y="153"/>
                </a:cubicBezTo>
                <a:cubicBezTo>
                  <a:pt x="100" y="157"/>
                  <a:pt x="90" y="159"/>
                  <a:pt x="80" y="159"/>
                </a:cubicBezTo>
                <a:cubicBezTo>
                  <a:pt x="69" y="159"/>
                  <a:pt x="59" y="157"/>
                  <a:pt x="49" y="153"/>
                </a:cubicBezTo>
                <a:cubicBezTo>
                  <a:pt x="40" y="149"/>
                  <a:pt x="31" y="144"/>
                  <a:pt x="24" y="135"/>
                </a:cubicBezTo>
                <a:cubicBezTo>
                  <a:pt x="16" y="128"/>
                  <a:pt x="10" y="119"/>
                  <a:pt x="6" y="109"/>
                </a:cubicBezTo>
                <a:cubicBezTo>
                  <a:pt x="2" y="100"/>
                  <a:pt x="0" y="90"/>
                  <a:pt x="0" y="79"/>
                </a:cubicBezTo>
                <a:cubicBezTo>
                  <a:pt x="0" y="69"/>
                  <a:pt x="2" y="58"/>
                  <a:pt x="6" y="49"/>
                </a:cubicBezTo>
                <a:cubicBezTo>
                  <a:pt x="10" y="39"/>
                  <a:pt x="16" y="30"/>
                  <a:pt x="24" y="23"/>
                </a:cubicBezTo>
                <a:cubicBezTo>
                  <a:pt x="31" y="15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5"/>
                  <a:pt x="137" y="23"/>
                </a:cubicBezTo>
                <a:cubicBezTo>
                  <a:pt x="144" y="30"/>
                  <a:pt x="150" y="39"/>
                  <a:pt x="154" y="49"/>
                </a:cubicBezTo>
                <a:cubicBezTo>
                  <a:pt x="158" y="58"/>
                  <a:pt x="160" y="69"/>
                  <a:pt x="160" y="79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5" name=""/>
          <p:cNvSpPr txBox="1"/>
          <p:nvPr/>
        </p:nvSpPr>
        <p:spPr>
          <a:xfrm>
            <a:off x="1128600" y="2742120"/>
            <a:ext cx="205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предыдущих значений.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"/>
          <p:cNvSpPr txBox="1"/>
          <p:nvPr/>
        </p:nvSpPr>
        <p:spPr>
          <a:xfrm>
            <a:off x="1128600" y="3075480"/>
            <a:ext cx="3169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I(d) - Интегрирование: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Количество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"/>
          <p:cNvSpPr/>
          <p:nvPr/>
        </p:nvSpPr>
        <p:spPr>
          <a:xfrm>
            <a:off x="952200" y="37810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7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7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78" name=""/>
          <p:cNvSpPr txBox="1"/>
          <p:nvPr/>
        </p:nvSpPr>
        <p:spPr>
          <a:xfrm>
            <a:off x="1128600" y="3361320"/>
            <a:ext cx="195912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дифференцирований.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"/>
          <p:cNvSpPr txBox="1"/>
          <p:nvPr/>
        </p:nvSpPr>
        <p:spPr>
          <a:xfrm>
            <a:off x="1128600" y="3694680"/>
            <a:ext cx="4214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MA(q) - Скользящее среднее: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Зависимость от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0" name=""/>
          <p:cNvSpPr/>
          <p:nvPr/>
        </p:nvSpPr>
        <p:spPr>
          <a:xfrm>
            <a:off x="952200" y="44002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1"/>
                  <a:pt x="154" y="111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1"/>
                </a:cubicBezTo>
                <a:cubicBezTo>
                  <a:pt x="2" y="101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1" name=""/>
          <p:cNvSpPr txBox="1"/>
          <p:nvPr/>
        </p:nvSpPr>
        <p:spPr>
          <a:xfrm>
            <a:off x="1128600" y="3980520"/>
            <a:ext cx="1558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ошибок прогноза.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2" name=""/>
          <p:cNvSpPr txBox="1"/>
          <p:nvPr/>
        </p:nvSpPr>
        <p:spPr>
          <a:xfrm>
            <a:off x="1128600" y="4313880"/>
            <a:ext cx="27910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Полная запись: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ARIMA(p, d, q)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"/>
          <p:cNvSpPr/>
          <p:nvPr/>
        </p:nvSpPr>
        <p:spPr>
          <a:xfrm>
            <a:off x="952200" y="527652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1"/>
                  <a:pt x="144" y="129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29"/>
                  <a:pt x="10" y="121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0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0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4" name=""/>
          <p:cNvSpPr txBox="1"/>
          <p:nvPr/>
        </p:nvSpPr>
        <p:spPr>
          <a:xfrm>
            <a:off x="747720" y="4752000"/>
            <a:ext cx="262188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Как подобрать параметры?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5" name=""/>
          <p:cNvSpPr/>
          <p:nvPr/>
        </p:nvSpPr>
        <p:spPr>
          <a:xfrm>
            <a:off x="952200" y="560988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0"/>
                </a:moveTo>
                <a:cubicBezTo>
                  <a:pt x="160" y="90"/>
                  <a:pt x="158" y="100"/>
                  <a:pt x="154" y="110"/>
                </a:cubicBezTo>
                <a:cubicBezTo>
                  <a:pt x="150" y="120"/>
                  <a:pt x="144" y="129"/>
                  <a:pt x="137" y="136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6"/>
                </a:cubicBezTo>
                <a:cubicBezTo>
                  <a:pt x="16" y="129"/>
                  <a:pt x="10" y="120"/>
                  <a:pt x="6" y="110"/>
                </a:cubicBezTo>
                <a:cubicBezTo>
                  <a:pt x="2" y="100"/>
                  <a:pt x="0" y="90"/>
                  <a:pt x="0" y="80"/>
                </a:cubicBezTo>
                <a:cubicBezTo>
                  <a:pt x="0" y="69"/>
                  <a:pt x="2" y="59"/>
                  <a:pt x="6" y="49"/>
                </a:cubicBezTo>
                <a:cubicBezTo>
                  <a:pt x="10" y="40"/>
                  <a:pt x="16" y="31"/>
                  <a:pt x="24" y="24"/>
                </a:cubicBezTo>
                <a:cubicBezTo>
                  <a:pt x="31" y="16"/>
                  <a:pt x="40" y="11"/>
                  <a:pt x="49" y="6"/>
                </a:cubicBezTo>
                <a:cubicBezTo>
                  <a:pt x="59" y="2"/>
                  <a:pt x="69" y="0"/>
                  <a:pt x="80" y="0"/>
                </a:cubicBezTo>
                <a:cubicBezTo>
                  <a:pt x="90" y="0"/>
                  <a:pt x="100" y="2"/>
                  <a:pt x="110" y="6"/>
                </a:cubicBezTo>
                <a:cubicBezTo>
                  <a:pt x="121" y="11"/>
                  <a:pt x="129" y="16"/>
                  <a:pt x="137" y="24"/>
                </a:cubicBezTo>
                <a:cubicBezTo>
                  <a:pt x="144" y="31"/>
                  <a:pt x="150" y="40"/>
                  <a:pt x="154" y="49"/>
                </a:cubicBezTo>
                <a:cubicBezTo>
                  <a:pt x="158" y="59"/>
                  <a:pt x="160" y="69"/>
                  <a:pt x="160" y="80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6" name=""/>
          <p:cNvSpPr txBox="1"/>
          <p:nvPr/>
        </p:nvSpPr>
        <p:spPr>
          <a:xfrm>
            <a:off x="1128600" y="5190120"/>
            <a:ext cx="201060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d: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Тест Дики-Фуллера.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7" name=""/>
          <p:cNvSpPr/>
          <p:nvPr/>
        </p:nvSpPr>
        <p:spPr>
          <a:xfrm>
            <a:off x="952200" y="5943240"/>
            <a:ext cx="57600" cy="57600"/>
          </a:xfrm>
          <a:custGeom>
            <a:avLst/>
            <a:gdLst/>
            <a:ahLst/>
            <a:rect l="0" t="0" r="r" b="b"/>
            <a:pathLst>
              <a:path w="160" h="160">
                <a:moveTo>
                  <a:pt x="160" y="81"/>
                </a:moveTo>
                <a:cubicBezTo>
                  <a:pt x="160" y="91"/>
                  <a:pt x="158" y="102"/>
                  <a:pt x="154" y="111"/>
                </a:cubicBezTo>
                <a:cubicBezTo>
                  <a:pt x="150" y="121"/>
                  <a:pt x="144" y="130"/>
                  <a:pt x="137" y="137"/>
                </a:cubicBezTo>
                <a:cubicBezTo>
                  <a:pt x="129" y="144"/>
                  <a:pt x="121" y="150"/>
                  <a:pt x="110" y="154"/>
                </a:cubicBezTo>
                <a:cubicBezTo>
                  <a:pt x="100" y="158"/>
                  <a:pt x="90" y="160"/>
                  <a:pt x="80" y="160"/>
                </a:cubicBezTo>
                <a:cubicBezTo>
                  <a:pt x="69" y="160"/>
                  <a:pt x="59" y="158"/>
                  <a:pt x="49" y="154"/>
                </a:cubicBezTo>
                <a:cubicBezTo>
                  <a:pt x="40" y="150"/>
                  <a:pt x="31" y="144"/>
                  <a:pt x="24" y="137"/>
                </a:cubicBezTo>
                <a:cubicBezTo>
                  <a:pt x="16" y="130"/>
                  <a:pt x="10" y="121"/>
                  <a:pt x="6" y="111"/>
                </a:cubicBezTo>
                <a:cubicBezTo>
                  <a:pt x="2" y="102"/>
                  <a:pt x="0" y="91"/>
                  <a:pt x="0" y="81"/>
                </a:cubicBezTo>
                <a:cubicBezTo>
                  <a:pt x="0" y="70"/>
                  <a:pt x="2" y="60"/>
                  <a:pt x="6" y="50"/>
                </a:cubicBezTo>
                <a:cubicBezTo>
                  <a:pt x="10" y="41"/>
                  <a:pt x="16" y="32"/>
                  <a:pt x="24" y="25"/>
                </a:cubicBezTo>
                <a:cubicBezTo>
                  <a:pt x="31" y="17"/>
                  <a:pt x="40" y="12"/>
                  <a:pt x="49" y="8"/>
                </a:cubicBezTo>
                <a:cubicBezTo>
                  <a:pt x="59" y="4"/>
                  <a:pt x="69" y="0"/>
                  <a:pt x="80" y="0"/>
                </a:cubicBezTo>
                <a:cubicBezTo>
                  <a:pt x="90" y="0"/>
                  <a:pt x="100" y="4"/>
                  <a:pt x="110" y="8"/>
                </a:cubicBezTo>
                <a:cubicBezTo>
                  <a:pt x="121" y="12"/>
                  <a:pt x="129" y="17"/>
                  <a:pt x="137" y="25"/>
                </a:cubicBezTo>
                <a:cubicBezTo>
                  <a:pt x="144" y="32"/>
                  <a:pt x="150" y="41"/>
                  <a:pt x="154" y="50"/>
                </a:cubicBezTo>
                <a:cubicBezTo>
                  <a:pt x="158" y="60"/>
                  <a:pt x="160" y="70"/>
                  <a:pt x="160" y="81"/>
                </a:cubicBezTo>
                <a:close/>
              </a:path>
            </a:pathLst>
          </a:custGeom>
          <a:solidFill>
            <a:srgbClr val="1f2328"/>
          </a:solidFill>
          <a:ln w="0">
            <a:noFill/>
          </a:ln>
        </p:spPr>
        <p:txBody>
          <a:bodyPr lIns="0" rIns="0" tIns="0" bIns="0" anchor="t">
            <a:noAutofit/>
          </a:bodyPr>
          <a:p>
            <a:endParaRPr b="0" lang="en-US" sz="24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188" name=""/>
          <p:cNvSpPr txBox="1"/>
          <p:nvPr/>
        </p:nvSpPr>
        <p:spPr>
          <a:xfrm>
            <a:off x="1128600" y="5523480"/>
            <a:ext cx="15152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p: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График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PACF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9" name=""/>
          <p:cNvSpPr txBox="1"/>
          <p:nvPr/>
        </p:nvSpPr>
        <p:spPr>
          <a:xfrm>
            <a:off x="1128600" y="5856840"/>
            <a:ext cx="1387440" cy="21204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q: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 График </a:t>
            </a:r>
            <a:r>
              <a:rPr b="1" lang="en-US" sz="1500" spc="-1" strike="noStrike">
                <a:solidFill>
                  <a:srgbClr val="e63946"/>
                </a:solidFill>
                <a:latin typeface="Arial"/>
                <a:ea typeface="Arial"/>
              </a:rPr>
              <a:t>ACF</a:t>
            </a:r>
            <a:r>
              <a:rPr b="0" lang="en-US" sz="1500" spc="-1" strike="noStrike">
                <a:solidFill>
                  <a:srgbClr val="1f2328"/>
                </a:solidFill>
                <a:latin typeface="Arial"/>
                <a:ea typeface="Arial"/>
              </a:rPr>
              <a:t>.</a:t>
            </a:r>
            <a:endParaRPr b="0" lang="en-US" sz="15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"/>
          <p:cNvSpPr txBox="1"/>
          <p:nvPr/>
        </p:nvSpPr>
        <p:spPr>
          <a:xfrm>
            <a:off x="285840" y="225720"/>
            <a:ext cx="137844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Временные ряды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"/>
          <p:cNvSpPr txBox="1"/>
          <p:nvPr/>
        </p:nvSpPr>
        <p:spPr>
          <a:xfrm>
            <a:off x="285840" y="6426720"/>
            <a:ext cx="1538280" cy="19116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350" spc="-1" strike="noStrike">
                <a:solidFill>
                  <a:srgbClr val="666666"/>
                </a:solidFill>
                <a:latin typeface="Arial"/>
                <a:ea typeface="Arial"/>
              </a:rPr>
              <a:t>БГУ ФПМИ ФМИиС</a:t>
            </a:r>
            <a:endParaRPr b="0" lang="en-US" sz="135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2" name=""/>
          <p:cNvSpPr txBox="1"/>
          <p:nvPr/>
        </p:nvSpPr>
        <p:spPr>
          <a:xfrm>
            <a:off x="11778840" y="6355800"/>
            <a:ext cx="228240" cy="256320"/>
          </a:xfrm>
          <a:prstGeom prst="rect">
            <a:avLst/>
          </a:prstGeom>
          <a:noFill/>
          <a:ln w="0">
            <a:noFill/>
          </a:ln>
        </p:spPr>
        <p:txBody>
          <a:bodyPr wrap="none" lIns="0" rIns="0" tIns="0" bIns="0" anchor="t">
            <a:noAutofit/>
          </a:bodyPr>
          <a:p>
            <a:r>
              <a:rPr b="0" lang="en-US" sz="1800" spc="-1" strike="noStrike">
                <a:solidFill>
                  <a:srgbClr val="777777"/>
                </a:solidFill>
                <a:latin typeface="Arial"/>
                <a:ea typeface="Arial"/>
              </a:rPr>
              <a:t>9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cp:revision>0</cp:revision>
  <dc:subject/>
  <dc:title/>
</cp:coreProperties>
</file>