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jpeg" ContentType="image/jpe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772000"/>
            <a:ext cx="1031976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Рекомендательные системы: от теории к преодолению "холодного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3153240"/>
            <a:ext cx="113760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старта"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849120"/>
            <a:ext cx="90594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1f2328"/>
                </a:solidFill>
                <a:latin typeface="Arial"/>
                <a:ea typeface="Arial"/>
              </a:rPr>
              <a:t>Коллаборативная фильтрация, матричные разложения и решение ключевых проблем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"/>
          <p:cNvSpPr txBox="1"/>
          <p:nvPr/>
        </p:nvSpPr>
        <p:spPr>
          <a:xfrm>
            <a:off x="747720" y="2201040"/>
            <a:ext cx="34070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3: Матричные разложения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"/>
          <p:cNvSpPr txBox="1"/>
          <p:nvPr/>
        </p:nvSpPr>
        <p:spPr>
          <a:xfrm>
            <a:off x="747720" y="2700000"/>
            <a:ext cx="36277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Идея Matrix Factorization (MF)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747720" y="3256560"/>
            <a:ext cx="5008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Преодолеть разреженность и повысить точность.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 txBox="1"/>
          <p:nvPr/>
        </p:nvSpPr>
        <p:spPr>
          <a:xfrm>
            <a:off x="747720" y="3542400"/>
            <a:ext cx="931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Интуиция: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Представить и пользователей, и items в виде векторов в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едином латентном пространстве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8" name="" descr=""/>
          <p:cNvPicPr/>
          <p:nvPr/>
        </p:nvPicPr>
        <p:blipFill>
          <a:blip r:embed="rId1"/>
          <a:stretch/>
        </p:blipFill>
        <p:spPr>
          <a:xfrm>
            <a:off x="752400" y="4381560"/>
            <a:ext cx="151920" cy="151920"/>
          </a:xfrm>
          <a:prstGeom prst="rect">
            <a:avLst/>
          </a:prstGeom>
          <a:ln w="0">
            <a:noFill/>
          </a:ln>
        </p:spPr>
      </p:pic>
      <p:sp>
        <p:nvSpPr>
          <p:cNvPr id="169" name=""/>
          <p:cNvSpPr txBox="1"/>
          <p:nvPr/>
        </p:nvSpPr>
        <p:spPr>
          <a:xfrm>
            <a:off x="747720" y="3980520"/>
            <a:ext cx="10040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Латентные факторы: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Скрытые признаки (например, для фильмов: "степень серьёзности", "количество экшна").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900000" y="4418640"/>
            <a:ext cx="2190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Латентное пространство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747720" y="766440"/>
            <a:ext cx="43333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SVD (Singular Value Decomposition)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3143160" y="1323720"/>
            <a:ext cx="1581480" cy="248040"/>
          </a:xfrm>
          <a:custGeom>
            <a:avLst/>
            <a:gdLst/>
            <a:ahLst/>
            <a:rect l="0" t="0" r="r" b="b"/>
            <a:pathLst>
              <a:path w="4393" h="689">
                <a:moveTo>
                  <a:pt x="0" y="530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4234" y="0"/>
                </a:lnTo>
                <a:cubicBezTo>
                  <a:pt x="4245" y="0"/>
                  <a:pt x="4255" y="1"/>
                  <a:pt x="4265" y="3"/>
                </a:cubicBezTo>
                <a:cubicBezTo>
                  <a:pt x="4275" y="5"/>
                  <a:pt x="4285" y="8"/>
                  <a:pt x="4295" y="12"/>
                </a:cubicBezTo>
                <a:cubicBezTo>
                  <a:pt x="4304" y="16"/>
                  <a:pt x="4314" y="21"/>
                  <a:pt x="4322" y="27"/>
                </a:cubicBezTo>
                <a:cubicBezTo>
                  <a:pt x="4331" y="33"/>
                  <a:pt x="4339" y="39"/>
                  <a:pt x="4346" y="47"/>
                </a:cubicBezTo>
                <a:cubicBezTo>
                  <a:pt x="4354" y="54"/>
                  <a:pt x="4360" y="62"/>
                  <a:pt x="4366" y="71"/>
                </a:cubicBezTo>
                <a:cubicBezTo>
                  <a:pt x="4372" y="79"/>
                  <a:pt x="4377" y="89"/>
                  <a:pt x="4381" y="98"/>
                </a:cubicBezTo>
                <a:cubicBezTo>
                  <a:pt x="4385" y="109"/>
                  <a:pt x="4388" y="119"/>
                  <a:pt x="4390" y="129"/>
                </a:cubicBezTo>
                <a:cubicBezTo>
                  <a:pt x="4392" y="139"/>
                  <a:pt x="4393" y="150"/>
                  <a:pt x="4393" y="160"/>
                </a:cubicBezTo>
                <a:lnTo>
                  <a:pt x="4393" y="530"/>
                </a:lnTo>
                <a:cubicBezTo>
                  <a:pt x="4393" y="541"/>
                  <a:pt x="4392" y="551"/>
                  <a:pt x="4390" y="561"/>
                </a:cubicBezTo>
                <a:cubicBezTo>
                  <a:pt x="4388" y="572"/>
                  <a:pt x="4385" y="581"/>
                  <a:pt x="4381" y="591"/>
                </a:cubicBezTo>
                <a:cubicBezTo>
                  <a:pt x="4377" y="601"/>
                  <a:pt x="4372" y="610"/>
                  <a:pt x="4366" y="619"/>
                </a:cubicBezTo>
                <a:cubicBezTo>
                  <a:pt x="4360" y="627"/>
                  <a:pt x="4354" y="635"/>
                  <a:pt x="4346" y="643"/>
                </a:cubicBezTo>
                <a:cubicBezTo>
                  <a:pt x="4339" y="650"/>
                  <a:pt x="4331" y="657"/>
                  <a:pt x="4322" y="662"/>
                </a:cubicBezTo>
                <a:cubicBezTo>
                  <a:pt x="4314" y="668"/>
                  <a:pt x="4304" y="673"/>
                  <a:pt x="4295" y="677"/>
                </a:cubicBezTo>
                <a:cubicBezTo>
                  <a:pt x="4285" y="681"/>
                  <a:pt x="4275" y="684"/>
                  <a:pt x="4265" y="686"/>
                </a:cubicBezTo>
                <a:cubicBezTo>
                  <a:pt x="4255" y="688"/>
                  <a:pt x="4245" y="689"/>
                  <a:pt x="4234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747720" y="1323000"/>
            <a:ext cx="240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Математическая основа: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952200" y="1847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" name=""/>
          <p:cNvSpPr/>
          <p:nvPr/>
        </p:nvSpPr>
        <p:spPr>
          <a:xfrm>
            <a:off x="1133280" y="1771560"/>
            <a:ext cx="219600" cy="248040"/>
          </a:xfrm>
          <a:custGeom>
            <a:avLst/>
            <a:gdLst/>
            <a:ahLst/>
            <a:rect l="0" t="0" r="r" b="b"/>
            <a:pathLst>
              <a:path w="610" h="689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51" y="0"/>
                </a:lnTo>
                <a:cubicBezTo>
                  <a:pt x="461" y="0"/>
                  <a:pt x="472" y="1"/>
                  <a:pt x="482" y="3"/>
                </a:cubicBezTo>
                <a:cubicBezTo>
                  <a:pt x="492" y="5"/>
                  <a:pt x="502" y="8"/>
                  <a:pt x="512" y="12"/>
                </a:cubicBezTo>
                <a:cubicBezTo>
                  <a:pt x="521" y="16"/>
                  <a:pt x="530" y="21"/>
                  <a:pt x="539" y="27"/>
                </a:cubicBezTo>
                <a:cubicBezTo>
                  <a:pt x="548" y="32"/>
                  <a:pt x="556" y="39"/>
                  <a:pt x="563" y="46"/>
                </a:cubicBezTo>
                <a:cubicBezTo>
                  <a:pt x="570" y="54"/>
                  <a:pt x="577" y="62"/>
                  <a:pt x="583" y="70"/>
                </a:cubicBezTo>
                <a:cubicBezTo>
                  <a:pt x="589" y="79"/>
                  <a:pt x="594" y="88"/>
                  <a:pt x="597" y="98"/>
                </a:cubicBezTo>
                <a:cubicBezTo>
                  <a:pt x="601" y="107"/>
                  <a:pt x="604" y="117"/>
                  <a:pt x="607" y="128"/>
                </a:cubicBezTo>
                <a:cubicBezTo>
                  <a:pt x="609" y="138"/>
                  <a:pt x="610" y="148"/>
                  <a:pt x="610" y="158"/>
                </a:cubicBezTo>
                <a:lnTo>
                  <a:pt x="610" y="530"/>
                </a:lnTo>
                <a:cubicBezTo>
                  <a:pt x="610" y="540"/>
                  <a:pt x="609" y="551"/>
                  <a:pt x="607" y="561"/>
                </a:cubicBezTo>
                <a:cubicBezTo>
                  <a:pt x="604" y="571"/>
                  <a:pt x="601" y="581"/>
                  <a:pt x="597" y="591"/>
                </a:cubicBezTo>
                <a:cubicBezTo>
                  <a:pt x="594" y="600"/>
                  <a:pt x="589" y="609"/>
                  <a:pt x="583" y="618"/>
                </a:cubicBezTo>
                <a:cubicBezTo>
                  <a:pt x="577" y="627"/>
                  <a:pt x="570" y="635"/>
                  <a:pt x="563" y="642"/>
                </a:cubicBezTo>
                <a:cubicBezTo>
                  <a:pt x="556" y="650"/>
                  <a:pt x="548" y="656"/>
                  <a:pt x="539" y="662"/>
                </a:cubicBezTo>
                <a:cubicBezTo>
                  <a:pt x="530" y="668"/>
                  <a:pt x="521" y="673"/>
                  <a:pt x="512" y="677"/>
                </a:cubicBezTo>
                <a:cubicBezTo>
                  <a:pt x="502" y="681"/>
                  <a:pt x="492" y="684"/>
                  <a:pt x="482" y="686"/>
                </a:cubicBezTo>
                <a:cubicBezTo>
                  <a:pt x="472" y="688"/>
                  <a:pt x="461" y="689"/>
                  <a:pt x="451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3204720" y="1354680"/>
            <a:ext cx="14547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 = U * D * V^T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193400" y="180252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U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952200" y="21906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1133280" y="2104920"/>
            <a:ext cx="219600" cy="248040"/>
          </a:xfrm>
          <a:custGeom>
            <a:avLst/>
            <a:gdLst/>
            <a:ahLst/>
            <a:rect l="0" t="0" r="r" b="b"/>
            <a:pathLst>
              <a:path w="610" h="689">
                <a:moveTo>
                  <a:pt x="0" y="529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51" y="0"/>
                </a:lnTo>
                <a:cubicBezTo>
                  <a:pt x="461" y="0"/>
                  <a:pt x="472" y="1"/>
                  <a:pt x="482" y="3"/>
                </a:cubicBezTo>
                <a:cubicBezTo>
                  <a:pt x="492" y="5"/>
                  <a:pt x="502" y="8"/>
                  <a:pt x="512" y="12"/>
                </a:cubicBezTo>
                <a:cubicBezTo>
                  <a:pt x="521" y="16"/>
                  <a:pt x="530" y="21"/>
                  <a:pt x="539" y="27"/>
                </a:cubicBezTo>
                <a:cubicBezTo>
                  <a:pt x="548" y="32"/>
                  <a:pt x="556" y="39"/>
                  <a:pt x="563" y="46"/>
                </a:cubicBezTo>
                <a:cubicBezTo>
                  <a:pt x="570" y="54"/>
                  <a:pt x="577" y="62"/>
                  <a:pt x="583" y="70"/>
                </a:cubicBezTo>
                <a:cubicBezTo>
                  <a:pt x="589" y="79"/>
                  <a:pt x="594" y="88"/>
                  <a:pt x="597" y="98"/>
                </a:cubicBezTo>
                <a:cubicBezTo>
                  <a:pt x="601" y="107"/>
                  <a:pt x="604" y="117"/>
                  <a:pt x="607" y="128"/>
                </a:cubicBezTo>
                <a:cubicBezTo>
                  <a:pt x="609" y="138"/>
                  <a:pt x="610" y="148"/>
                  <a:pt x="610" y="159"/>
                </a:cubicBezTo>
                <a:lnTo>
                  <a:pt x="610" y="529"/>
                </a:lnTo>
                <a:cubicBezTo>
                  <a:pt x="610" y="539"/>
                  <a:pt x="609" y="550"/>
                  <a:pt x="607" y="560"/>
                </a:cubicBezTo>
                <a:cubicBezTo>
                  <a:pt x="604" y="570"/>
                  <a:pt x="601" y="580"/>
                  <a:pt x="597" y="590"/>
                </a:cubicBezTo>
                <a:cubicBezTo>
                  <a:pt x="594" y="599"/>
                  <a:pt x="589" y="608"/>
                  <a:pt x="583" y="617"/>
                </a:cubicBezTo>
                <a:cubicBezTo>
                  <a:pt x="577" y="626"/>
                  <a:pt x="570" y="634"/>
                  <a:pt x="563" y="641"/>
                </a:cubicBezTo>
                <a:cubicBezTo>
                  <a:pt x="556" y="649"/>
                  <a:pt x="548" y="655"/>
                  <a:pt x="539" y="661"/>
                </a:cubicBezTo>
                <a:cubicBezTo>
                  <a:pt x="530" y="667"/>
                  <a:pt x="521" y="672"/>
                  <a:pt x="512" y="676"/>
                </a:cubicBezTo>
                <a:cubicBezTo>
                  <a:pt x="502" y="681"/>
                  <a:pt x="492" y="684"/>
                  <a:pt x="482" y="686"/>
                </a:cubicBezTo>
                <a:cubicBezTo>
                  <a:pt x="472" y="688"/>
                  <a:pt x="461" y="689"/>
                  <a:pt x="451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6"/>
                </a:cubicBezTo>
                <a:cubicBezTo>
                  <a:pt x="88" y="672"/>
                  <a:pt x="79" y="667"/>
                  <a:pt x="71" y="661"/>
                </a:cubicBezTo>
                <a:cubicBezTo>
                  <a:pt x="62" y="655"/>
                  <a:pt x="54" y="649"/>
                  <a:pt x="47" y="641"/>
                </a:cubicBezTo>
                <a:cubicBezTo>
                  <a:pt x="39" y="634"/>
                  <a:pt x="33" y="626"/>
                  <a:pt x="27" y="617"/>
                </a:cubicBezTo>
                <a:cubicBezTo>
                  <a:pt x="21" y="608"/>
                  <a:pt x="16" y="599"/>
                  <a:pt x="12" y="590"/>
                </a:cubicBezTo>
                <a:cubicBezTo>
                  <a:pt x="8" y="580"/>
                  <a:pt x="5" y="570"/>
                  <a:pt x="3" y="560"/>
                </a:cubicBezTo>
                <a:cubicBezTo>
                  <a:pt x="1" y="550"/>
                  <a:pt x="0" y="539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355400" y="1761120"/>
            <a:ext cx="328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- связь пользователей с факторами.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93400" y="21358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D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952200" y="2523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133280" y="2447640"/>
            <a:ext cx="419400" cy="248040"/>
          </a:xfrm>
          <a:custGeom>
            <a:avLst/>
            <a:gdLst/>
            <a:ahLst/>
            <a:rect l="0" t="0" r="r" b="b"/>
            <a:pathLst>
              <a:path w="1165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006" y="0"/>
                </a:lnTo>
                <a:cubicBezTo>
                  <a:pt x="1017" y="0"/>
                  <a:pt x="1027" y="1"/>
                  <a:pt x="1037" y="3"/>
                </a:cubicBezTo>
                <a:cubicBezTo>
                  <a:pt x="1048" y="5"/>
                  <a:pt x="1058" y="8"/>
                  <a:pt x="1067" y="12"/>
                </a:cubicBezTo>
                <a:cubicBezTo>
                  <a:pt x="1077" y="16"/>
                  <a:pt x="1086" y="21"/>
                  <a:pt x="1095" y="27"/>
                </a:cubicBezTo>
                <a:cubicBezTo>
                  <a:pt x="1103" y="33"/>
                  <a:pt x="1111" y="39"/>
                  <a:pt x="1119" y="47"/>
                </a:cubicBezTo>
                <a:cubicBezTo>
                  <a:pt x="1126" y="54"/>
                  <a:pt x="1133" y="62"/>
                  <a:pt x="1138" y="71"/>
                </a:cubicBezTo>
                <a:cubicBezTo>
                  <a:pt x="1144" y="80"/>
                  <a:pt x="1149" y="89"/>
                  <a:pt x="1153" y="98"/>
                </a:cubicBezTo>
                <a:cubicBezTo>
                  <a:pt x="1157" y="108"/>
                  <a:pt x="1160" y="118"/>
                  <a:pt x="1162" y="128"/>
                </a:cubicBezTo>
                <a:cubicBezTo>
                  <a:pt x="1164" y="138"/>
                  <a:pt x="1165" y="149"/>
                  <a:pt x="1165" y="159"/>
                </a:cubicBezTo>
                <a:lnTo>
                  <a:pt x="1165" y="530"/>
                </a:lnTo>
                <a:cubicBezTo>
                  <a:pt x="1165" y="541"/>
                  <a:pt x="1164" y="551"/>
                  <a:pt x="1162" y="561"/>
                </a:cubicBezTo>
                <a:cubicBezTo>
                  <a:pt x="1160" y="572"/>
                  <a:pt x="1157" y="582"/>
                  <a:pt x="1153" y="591"/>
                </a:cubicBezTo>
                <a:cubicBezTo>
                  <a:pt x="1149" y="601"/>
                  <a:pt x="1144" y="610"/>
                  <a:pt x="1138" y="619"/>
                </a:cubicBezTo>
                <a:cubicBezTo>
                  <a:pt x="1133" y="627"/>
                  <a:pt x="1126" y="635"/>
                  <a:pt x="1119" y="643"/>
                </a:cubicBezTo>
                <a:cubicBezTo>
                  <a:pt x="1111" y="650"/>
                  <a:pt x="1103" y="657"/>
                  <a:pt x="1095" y="662"/>
                </a:cubicBezTo>
                <a:cubicBezTo>
                  <a:pt x="1086" y="668"/>
                  <a:pt x="1077" y="673"/>
                  <a:pt x="1067" y="677"/>
                </a:cubicBezTo>
                <a:cubicBezTo>
                  <a:pt x="1058" y="681"/>
                  <a:pt x="1048" y="684"/>
                  <a:pt x="1037" y="686"/>
                </a:cubicBezTo>
                <a:cubicBezTo>
                  <a:pt x="1027" y="688"/>
                  <a:pt x="1017" y="689"/>
                  <a:pt x="1006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1355400" y="2104200"/>
            <a:ext cx="2614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- важность каждого фактора.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1193400" y="247860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V^T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549800" y="2437560"/>
            <a:ext cx="290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- связь предметов с факторами.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4752720" y="2885760"/>
            <a:ext cx="2172240" cy="248040"/>
          </a:xfrm>
          <a:custGeom>
            <a:avLst/>
            <a:gdLst/>
            <a:ahLst/>
            <a:rect l="0" t="0" r="r" b="b"/>
            <a:pathLst>
              <a:path w="6034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5875" y="0"/>
                </a:lnTo>
                <a:cubicBezTo>
                  <a:pt x="5885" y="0"/>
                  <a:pt x="5896" y="1"/>
                  <a:pt x="5906" y="3"/>
                </a:cubicBezTo>
                <a:cubicBezTo>
                  <a:pt x="5916" y="5"/>
                  <a:pt x="5926" y="8"/>
                  <a:pt x="5936" y="12"/>
                </a:cubicBezTo>
                <a:cubicBezTo>
                  <a:pt x="5945" y="16"/>
                  <a:pt x="5954" y="21"/>
                  <a:pt x="5963" y="27"/>
                </a:cubicBezTo>
                <a:cubicBezTo>
                  <a:pt x="5972" y="33"/>
                  <a:pt x="5980" y="40"/>
                  <a:pt x="5987" y="47"/>
                </a:cubicBezTo>
                <a:cubicBezTo>
                  <a:pt x="5995" y="54"/>
                  <a:pt x="6001" y="62"/>
                  <a:pt x="6007" y="71"/>
                </a:cubicBezTo>
                <a:cubicBezTo>
                  <a:pt x="6013" y="80"/>
                  <a:pt x="6018" y="89"/>
                  <a:pt x="6022" y="98"/>
                </a:cubicBezTo>
                <a:cubicBezTo>
                  <a:pt x="6026" y="108"/>
                  <a:pt x="6029" y="118"/>
                  <a:pt x="6031" y="128"/>
                </a:cubicBezTo>
                <a:cubicBezTo>
                  <a:pt x="6033" y="138"/>
                  <a:pt x="6034" y="149"/>
                  <a:pt x="6034" y="159"/>
                </a:cubicBezTo>
                <a:lnTo>
                  <a:pt x="6034" y="530"/>
                </a:lnTo>
                <a:cubicBezTo>
                  <a:pt x="6034" y="540"/>
                  <a:pt x="6033" y="550"/>
                  <a:pt x="6031" y="561"/>
                </a:cubicBezTo>
                <a:cubicBezTo>
                  <a:pt x="6029" y="571"/>
                  <a:pt x="6026" y="582"/>
                  <a:pt x="6022" y="591"/>
                </a:cubicBezTo>
                <a:cubicBezTo>
                  <a:pt x="6018" y="601"/>
                  <a:pt x="6013" y="610"/>
                  <a:pt x="6007" y="619"/>
                </a:cubicBezTo>
                <a:cubicBezTo>
                  <a:pt x="6001" y="627"/>
                  <a:pt x="5995" y="635"/>
                  <a:pt x="5987" y="643"/>
                </a:cubicBezTo>
                <a:cubicBezTo>
                  <a:pt x="5980" y="650"/>
                  <a:pt x="5972" y="657"/>
                  <a:pt x="5963" y="663"/>
                </a:cubicBezTo>
                <a:cubicBezTo>
                  <a:pt x="5954" y="668"/>
                  <a:pt x="5945" y="673"/>
                  <a:pt x="5936" y="677"/>
                </a:cubicBezTo>
                <a:cubicBezTo>
                  <a:pt x="5926" y="681"/>
                  <a:pt x="5916" y="684"/>
                  <a:pt x="5906" y="686"/>
                </a:cubicBezTo>
                <a:cubicBezTo>
                  <a:pt x="5896" y="688"/>
                  <a:pt x="5885" y="689"/>
                  <a:pt x="5875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79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4" name=""/>
          <p:cNvSpPr txBox="1"/>
          <p:nvPr/>
        </p:nvSpPr>
        <p:spPr>
          <a:xfrm>
            <a:off x="747720" y="2885040"/>
            <a:ext cx="4016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Применение: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Берем усечённое разложение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 txBox="1"/>
          <p:nvPr/>
        </p:nvSpPr>
        <p:spPr>
          <a:xfrm>
            <a:off x="4816440" y="2916720"/>
            <a:ext cx="20354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M ≈ U_d * D_d * V_d^T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6" name="" descr=""/>
          <p:cNvPicPr/>
          <p:nvPr/>
        </p:nvPicPr>
        <p:blipFill>
          <a:blip r:embed="rId1"/>
          <a:stretch/>
        </p:blipFill>
        <p:spPr>
          <a:xfrm>
            <a:off x="752400" y="3286080"/>
            <a:ext cx="8571960" cy="3895200"/>
          </a:xfrm>
          <a:prstGeom prst="rect">
            <a:avLst/>
          </a:prstGeom>
          <a:ln w="0">
            <a:noFill/>
          </a:ln>
        </p:spPr>
      </p:pic>
      <p:sp>
        <p:nvSpPr>
          <p:cNvPr id="197" name=""/>
          <p:cNvSpPr txBox="1"/>
          <p:nvPr/>
        </p:nvSpPr>
        <p:spPr>
          <a:xfrm>
            <a:off x="6921720" y="28850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166904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747720" y="766440"/>
            <a:ext cx="3809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ALS (Alternating Least Squares)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2790720" y="132372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7" y="0"/>
                </a:lnTo>
                <a:cubicBezTo>
                  <a:pt x="487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7" y="16"/>
                  <a:pt x="557" y="21"/>
                  <a:pt x="565" y="27"/>
                </a:cubicBezTo>
                <a:cubicBezTo>
                  <a:pt x="574" y="33"/>
                  <a:pt x="582" y="39"/>
                  <a:pt x="589" y="47"/>
                </a:cubicBezTo>
                <a:cubicBezTo>
                  <a:pt x="597" y="54"/>
                  <a:pt x="603" y="62"/>
                  <a:pt x="609" y="71"/>
                </a:cubicBezTo>
                <a:cubicBezTo>
                  <a:pt x="615" y="79"/>
                  <a:pt x="620" y="89"/>
                  <a:pt x="624" y="98"/>
                </a:cubicBezTo>
                <a:cubicBezTo>
                  <a:pt x="628" y="109"/>
                  <a:pt x="631" y="119"/>
                  <a:pt x="633" y="129"/>
                </a:cubicBezTo>
                <a:cubicBezTo>
                  <a:pt x="635" y="139"/>
                  <a:pt x="636" y="150"/>
                  <a:pt x="636" y="160"/>
                </a:cubicBezTo>
                <a:lnTo>
                  <a:pt x="636" y="530"/>
                </a:lnTo>
                <a:cubicBezTo>
                  <a:pt x="636" y="541"/>
                  <a:pt x="635" y="551"/>
                  <a:pt x="633" y="561"/>
                </a:cubicBezTo>
                <a:cubicBezTo>
                  <a:pt x="631" y="572"/>
                  <a:pt x="628" y="581"/>
                  <a:pt x="624" y="591"/>
                </a:cubicBezTo>
                <a:cubicBezTo>
                  <a:pt x="620" y="601"/>
                  <a:pt x="615" y="610"/>
                  <a:pt x="609" y="619"/>
                </a:cubicBezTo>
                <a:cubicBezTo>
                  <a:pt x="603" y="627"/>
                  <a:pt x="597" y="635"/>
                  <a:pt x="589" y="643"/>
                </a:cubicBezTo>
                <a:cubicBezTo>
                  <a:pt x="582" y="650"/>
                  <a:pt x="574" y="657"/>
                  <a:pt x="565" y="662"/>
                </a:cubicBezTo>
                <a:cubicBezTo>
                  <a:pt x="557" y="668"/>
                  <a:pt x="547" y="673"/>
                  <a:pt x="538" y="677"/>
                </a:cubicBezTo>
                <a:cubicBezTo>
                  <a:pt x="528" y="681"/>
                  <a:pt x="518" y="684"/>
                  <a:pt x="508" y="686"/>
                </a:cubicBezTo>
                <a:cubicBezTo>
                  <a:pt x="498" y="688"/>
                  <a:pt x="487" y="689"/>
                  <a:pt x="477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6" name=""/>
          <p:cNvSpPr txBox="1"/>
          <p:nvPr/>
        </p:nvSpPr>
        <p:spPr>
          <a:xfrm>
            <a:off x="747720" y="1323000"/>
            <a:ext cx="2061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Проблема: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 матрице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2855880" y="13546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R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3017880" y="1323000"/>
            <a:ext cx="4505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много пропусков. Классический SVD неприменим.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747720" y="1608840"/>
            <a:ext cx="1386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Решение: ALS.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747720" y="2046960"/>
            <a:ext cx="985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Алгоритм: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3981240" y="2495520"/>
            <a:ext cx="228960" cy="247680"/>
          </a:xfrm>
          <a:custGeom>
            <a:avLst/>
            <a:gdLst/>
            <a:ahLst/>
            <a:rect l="0" t="0" r="r" b="b"/>
            <a:pathLst>
              <a:path w="636" h="688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40" y="53"/>
                  <a:pt x="48" y="46"/>
                </a:cubicBezTo>
                <a:cubicBezTo>
                  <a:pt x="55" y="39"/>
                  <a:pt x="63" y="32"/>
                  <a:pt x="72" y="26"/>
                </a:cubicBezTo>
                <a:cubicBezTo>
                  <a:pt x="80" y="21"/>
                  <a:pt x="89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49" y="0"/>
                  <a:pt x="160" y="0"/>
                </a:cubicBezTo>
                <a:lnTo>
                  <a:pt x="477" y="0"/>
                </a:lnTo>
                <a:cubicBezTo>
                  <a:pt x="488" y="0"/>
                  <a:pt x="498" y="1"/>
                  <a:pt x="508" y="3"/>
                </a:cubicBezTo>
                <a:cubicBezTo>
                  <a:pt x="519" y="5"/>
                  <a:pt x="528" y="8"/>
                  <a:pt x="538" y="12"/>
                </a:cubicBezTo>
                <a:cubicBezTo>
                  <a:pt x="548" y="16"/>
                  <a:pt x="557" y="21"/>
                  <a:pt x="566" y="26"/>
                </a:cubicBezTo>
                <a:cubicBezTo>
                  <a:pt x="574" y="32"/>
                  <a:pt x="582" y="39"/>
                  <a:pt x="590" y="46"/>
                </a:cubicBezTo>
                <a:cubicBezTo>
                  <a:pt x="597" y="53"/>
                  <a:pt x="604" y="61"/>
                  <a:pt x="609" y="70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7"/>
                  <a:pt x="631" y="117"/>
                  <a:pt x="633" y="127"/>
                </a:cubicBezTo>
                <a:cubicBezTo>
                  <a:pt x="635" y="138"/>
                  <a:pt x="636" y="148"/>
                  <a:pt x="636" y="158"/>
                </a:cubicBezTo>
                <a:lnTo>
                  <a:pt x="636" y="530"/>
                </a:lnTo>
                <a:cubicBezTo>
                  <a:pt x="636" y="540"/>
                  <a:pt x="635" y="550"/>
                  <a:pt x="633" y="561"/>
                </a:cubicBezTo>
                <a:cubicBezTo>
                  <a:pt x="631" y="571"/>
                  <a:pt x="628" y="581"/>
                  <a:pt x="624" y="590"/>
                </a:cubicBezTo>
                <a:cubicBezTo>
                  <a:pt x="620" y="600"/>
                  <a:pt x="615" y="609"/>
                  <a:pt x="609" y="618"/>
                </a:cubicBezTo>
                <a:cubicBezTo>
                  <a:pt x="604" y="627"/>
                  <a:pt x="597" y="635"/>
                  <a:pt x="590" y="642"/>
                </a:cubicBezTo>
                <a:cubicBezTo>
                  <a:pt x="582" y="649"/>
                  <a:pt x="574" y="656"/>
                  <a:pt x="566" y="662"/>
                </a:cubicBezTo>
                <a:cubicBezTo>
                  <a:pt x="557" y="668"/>
                  <a:pt x="548" y="672"/>
                  <a:pt x="538" y="676"/>
                </a:cubicBezTo>
                <a:cubicBezTo>
                  <a:pt x="528" y="680"/>
                  <a:pt x="519" y="683"/>
                  <a:pt x="508" y="685"/>
                </a:cubicBezTo>
                <a:cubicBezTo>
                  <a:pt x="498" y="687"/>
                  <a:pt x="488" y="688"/>
                  <a:pt x="477" y="688"/>
                </a:cubicBezTo>
                <a:lnTo>
                  <a:pt x="160" y="688"/>
                </a:lnTo>
                <a:cubicBezTo>
                  <a:pt x="149" y="688"/>
                  <a:pt x="139" y="687"/>
                  <a:pt x="129" y="685"/>
                </a:cubicBezTo>
                <a:cubicBezTo>
                  <a:pt x="119" y="683"/>
                  <a:pt x="109" y="680"/>
                  <a:pt x="99" y="676"/>
                </a:cubicBezTo>
                <a:cubicBezTo>
                  <a:pt x="89" y="672"/>
                  <a:pt x="80" y="668"/>
                  <a:pt x="72" y="662"/>
                </a:cubicBezTo>
                <a:cubicBezTo>
                  <a:pt x="63" y="656"/>
                  <a:pt x="55" y="649"/>
                  <a:pt x="48" y="642"/>
                </a:cubicBezTo>
                <a:cubicBezTo>
                  <a:pt x="40" y="635"/>
                  <a:pt x="33" y="627"/>
                  <a:pt x="27" y="618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916920" y="2485080"/>
            <a:ext cx="3089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Фиксируем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вектора предметов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4047840" y="25264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Q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6010200" y="2495520"/>
            <a:ext cx="228960" cy="247680"/>
          </a:xfrm>
          <a:custGeom>
            <a:avLst/>
            <a:gdLst/>
            <a:ahLst/>
            <a:rect l="0" t="0" r="r" b="b"/>
            <a:pathLst>
              <a:path w="636" h="688">
                <a:moveTo>
                  <a:pt x="0" y="530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1"/>
                  <a:pt x="39" y="53"/>
                  <a:pt x="46" y="46"/>
                </a:cubicBezTo>
                <a:cubicBezTo>
                  <a:pt x="54" y="39"/>
                  <a:pt x="62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477" y="0"/>
                </a:lnTo>
                <a:cubicBezTo>
                  <a:pt x="487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7" y="16"/>
                  <a:pt x="556" y="21"/>
                  <a:pt x="565" y="26"/>
                </a:cubicBezTo>
                <a:cubicBezTo>
                  <a:pt x="574" y="32"/>
                  <a:pt x="582" y="39"/>
                  <a:pt x="589" y="46"/>
                </a:cubicBezTo>
                <a:cubicBezTo>
                  <a:pt x="597" y="53"/>
                  <a:pt x="603" y="61"/>
                  <a:pt x="609" y="70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7"/>
                  <a:pt x="631" y="117"/>
                  <a:pt x="633" y="127"/>
                </a:cubicBezTo>
                <a:cubicBezTo>
                  <a:pt x="635" y="138"/>
                  <a:pt x="636" y="148"/>
                  <a:pt x="636" y="158"/>
                </a:cubicBezTo>
                <a:lnTo>
                  <a:pt x="636" y="530"/>
                </a:lnTo>
                <a:cubicBezTo>
                  <a:pt x="636" y="540"/>
                  <a:pt x="635" y="550"/>
                  <a:pt x="633" y="561"/>
                </a:cubicBezTo>
                <a:cubicBezTo>
                  <a:pt x="631" y="571"/>
                  <a:pt x="628" y="581"/>
                  <a:pt x="624" y="590"/>
                </a:cubicBezTo>
                <a:cubicBezTo>
                  <a:pt x="620" y="600"/>
                  <a:pt x="615" y="609"/>
                  <a:pt x="609" y="618"/>
                </a:cubicBezTo>
                <a:cubicBezTo>
                  <a:pt x="603" y="627"/>
                  <a:pt x="597" y="635"/>
                  <a:pt x="589" y="642"/>
                </a:cubicBezTo>
                <a:cubicBezTo>
                  <a:pt x="582" y="649"/>
                  <a:pt x="574" y="656"/>
                  <a:pt x="565" y="662"/>
                </a:cubicBezTo>
                <a:cubicBezTo>
                  <a:pt x="556" y="668"/>
                  <a:pt x="547" y="672"/>
                  <a:pt x="538" y="676"/>
                </a:cubicBezTo>
                <a:cubicBezTo>
                  <a:pt x="528" y="680"/>
                  <a:pt x="518" y="683"/>
                  <a:pt x="508" y="685"/>
                </a:cubicBezTo>
                <a:cubicBezTo>
                  <a:pt x="498" y="687"/>
                  <a:pt x="487" y="688"/>
                  <a:pt x="477" y="688"/>
                </a:cubicBezTo>
                <a:lnTo>
                  <a:pt x="159" y="688"/>
                </a:lnTo>
                <a:cubicBezTo>
                  <a:pt x="149" y="688"/>
                  <a:pt x="139" y="687"/>
                  <a:pt x="128" y="685"/>
                </a:cubicBezTo>
                <a:cubicBezTo>
                  <a:pt x="118" y="683"/>
                  <a:pt x="108" y="680"/>
                  <a:pt x="98" y="676"/>
                </a:cubicBezTo>
                <a:cubicBezTo>
                  <a:pt x="88" y="672"/>
                  <a:pt x="79" y="668"/>
                  <a:pt x="70" y="662"/>
                </a:cubicBezTo>
                <a:cubicBezTo>
                  <a:pt x="62" y="656"/>
                  <a:pt x="54" y="649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09"/>
                  <a:pt x="16" y="600"/>
                  <a:pt x="12" y="590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4209840" y="2485080"/>
            <a:ext cx="180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оптимизируем для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 txBox="1"/>
          <p:nvPr/>
        </p:nvSpPr>
        <p:spPr>
          <a:xfrm>
            <a:off x="6079320" y="25264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P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6241320" y="24850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4352760" y="282888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39" y="54"/>
                  <a:pt x="46" y="47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477" y="0"/>
                </a:lnTo>
                <a:cubicBezTo>
                  <a:pt x="488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8" y="16"/>
                  <a:pt x="557" y="21"/>
                  <a:pt x="565" y="26"/>
                </a:cubicBezTo>
                <a:cubicBezTo>
                  <a:pt x="574" y="32"/>
                  <a:pt x="582" y="39"/>
                  <a:pt x="589" y="47"/>
                </a:cubicBezTo>
                <a:cubicBezTo>
                  <a:pt x="597" y="54"/>
                  <a:pt x="603" y="63"/>
                  <a:pt x="609" y="71"/>
                </a:cubicBezTo>
                <a:cubicBezTo>
                  <a:pt x="615" y="80"/>
                  <a:pt x="620" y="89"/>
                  <a:pt x="624" y="99"/>
                </a:cubicBezTo>
                <a:cubicBezTo>
                  <a:pt x="628" y="108"/>
                  <a:pt x="631" y="118"/>
                  <a:pt x="633" y="128"/>
                </a:cubicBezTo>
                <a:cubicBezTo>
                  <a:pt x="635" y="139"/>
                  <a:pt x="636" y="149"/>
                  <a:pt x="636" y="159"/>
                </a:cubicBezTo>
                <a:lnTo>
                  <a:pt x="636" y="530"/>
                </a:lnTo>
                <a:cubicBezTo>
                  <a:pt x="636" y="540"/>
                  <a:pt x="635" y="551"/>
                  <a:pt x="633" y="561"/>
                </a:cubicBezTo>
                <a:cubicBezTo>
                  <a:pt x="631" y="571"/>
                  <a:pt x="628" y="581"/>
                  <a:pt x="624" y="591"/>
                </a:cubicBezTo>
                <a:cubicBezTo>
                  <a:pt x="620" y="600"/>
                  <a:pt x="615" y="609"/>
                  <a:pt x="609" y="618"/>
                </a:cubicBezTo>
                <a:cubicBezTo>
                  <a:pt x="603" y="627"/>
                  <a:pt x="597" y="635"/>
                  <a:pt x="589" y="642"/>
                </a:cubicBezTo>
                <a:cubicBezTo>
                  <a:pt x="582" y="649"/>
                  <a:pt x="574" y="656"/>
                  <a:pt x="565" y="662"/>
                </a:cubicBezTo>
                <a:cubicBezTo>
                  <a:pt x="557" y="668"/>
                  <a:pt x="548" y="672"/>
                  <a:pt x="538" y="676"/>
                </a:cubicBezTo>
                <a:cubicBezTo>
                  <a:pt x="528" y="680"/>
                  <a:pt x="518" y="683"/>
                  <a:pt x="508" y="685"/>
                </a:cubicBezTo>
                <a:cubicBezTo>
                  <a:pt x="498" y="688"/>
                  <a:pt x="488" y="689"/>
                  <a:pt x="477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5"/>
                </a:cubicBezTo>
                <a:cubicBezTo>
                  <a:pt x="118" y="683"/>
                  <a:pt x="108" y="680"/>
                  <a:pt x="98" y="676"/>
                </a:cubicBezTo>
                <a:cubicBezTo>
                  <a:pt x="88" y="672"/>
                  <a:pt x="79" y="668"/>
                  <a:pt x="71" y="662"/>
                </a:cubicBezTo>
                <a:cubicBezTo>
                  <a:pt x="62" y="656"/>
                  <a:pt x="54" y="649"/>
                  <a:pt x="46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916920" y="2827800"/>
            <a:ext cx="346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Фиксируем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вектора пользователей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4418640" y="28598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P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6381720" y="2828880"/>
            <a:ext cx="228960" cy="248040"/>
          </a:xfrm>
          <a:custGeom>
            <a:avLst/>
            <a:gdLst/>
            <a:ahLst/>
            <a:rect l="0" t="0" r="r" b="b"/>
            <a:pathLst>
              <a:path w="636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3"/>
                  <a:pt x="39" y="54"/>
                  <a:pt x="46" y="47"/>
                </a:cubicBezTo>
                <a:cubicBezTo>
                  <a:pt x="53" y="39"/>
                  <a:pt x="61" y="32"/>
                  <a:pt x="70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477" y="0"/>
                </a:lnTo>
                <a:cubicBezTo>
                  <a:pt x="487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7" y="16"/>
                  <a:pt x="556" y="21"/>
                  <a:pt x="565" y="26"/>
                </a:cubicBezTo>
                <a:cubicBezTo>
                  <a:pt x="574" y="32"/>
                  <a:pt x="582" y="39"/>
                  <a:pt x="589" y="47"/>
                </a:cubicBezTo>
                <a:cubicBezTo>
                  <a:pt x="596" y="54"/>
                  <a:pt x="603" y="63"/>
                  <a:pt x="609" y="71"/>
                </a:cubicBezTo>
                <a:cubicBezTo>
                  <a:pt x="615" y="80"/>
                  <a:pt x="620" y="89"/>
                  <a:pt x="623" y="99"/>
                </a:cubicBezTo>
                <a:cubicBezTo>
                  <a:pt x="627" y="108"/>
                  <a:pt x="630" y="118"/>
                  <a:pt x="633" y="128"/>
                </a:cubicBezTo>
                <a:cubicBezTo>
                  <a:pt x="635" y="139"/>
                  <a:pt x="636" y="149"/>
                  <a:pt x="636" y="159"/>
                </a:cubicBezTo>
                <a:lnTo>
                  <a:pt x="636" y="530"/>
                </a:lnTo>
                <a:cubicBezTo>
                  <a:pt x="636" y="540"/>
                  <a:pt x="635" y="551"/>
                  <a:pt x="633" y="561"/>
                </a:cubicBezTo>
                <a:cubicBezTo>
                  <a:pt x="630" y="571"/>
                  <a:pt x="627" y="581"/>
                  <a:pt x="623" y="591"/>
                </a:cubicBezTo>
                <a:cubicBezTo>
                  <a:pt x="620" y="600"/>
                  <a:pt x="615" y="609"/>
                  <a:pt x="609" y="618"/>
                </a:cubicBezTo>
                <a:cubicBezTo>
                  <a:pt x="603" y="627"/>
                  <a:pt x="596" y="635"/>
                  <a:pt x="589" y="642"/>
                </a:cubicBezTo>
                <a:cubicBezTo>
                  <a:pt x="582" y="649"/>
                  <a:pt x="574" y="656"/>
                  <a:pt x="565" y="662"/>
                </a:cubicBezTo>
                <a:cubicBezTo>
                  <a:pt x="556" y="668"/>
                  <a:pt x="547" y="672"/>
                  <a:pt x="538" y="676"/>
                </a:cubicBezTo>
                <a:cubicBezTo>
                  <a:pt x="528" y="680"/>
                  <a:pt x="518" y="683"/>
                  <a:pt x="508" y="685"/>
                </a:cubicBezTo>
                <a:cubicBezTo>
                  <a:pt x="498" y="688"/>
                  <a:pt x="487" y="689"/>
                  <a:pt x="477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5"/>
                </a:cubicBezTo>
                <a:cubicBezTo>
                  <a:pt x="117" y="683"/>
                  <a:pt x="107" y="680"/>
                  <a:pt x="98" y="676"/>
                </a:cubicBezTo>
                <a:cubicBezTo>
                  <a:pt x="88" y="672"/>
                  <a:pt x="79" y="668"/>
                  <a:pt x="70" y="662"/>
                </a:cubicBezTo>
                <a:cubicBezTo>
                  <a:pt x="61" y="656"/>
                  <a:pt x="53" y="649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4580640" y="2827800"/>
            <a:ext cx="180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оптимизируем для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 txBox="1"/>
          <p:nvPr/>
        </p:nvSpPr>
        <p:spPr>
          <a:xfrm>
            <a:off x="6450120" y="28598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Q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6612120" y="28278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916920" y="3161520"/>
            <a:ext cx="248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Попеременно повторяем.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752400" y="4000320"/>
            <a:ext cx="4762080" cy="3104640"/>
          </a:xfrm>
          <a:prstGeom prst="rect">
            <a:avLst/>
          </a:prstGeom>
          <a:ln w="0">
            <a:noFill/>
          </a:ln>
        </p:spPr>
      </p:pic>
      <p:sp>
        <p:nvSpPr>
          <p:cNvPr id="227" name=""/>
          <p:cNvSpPr txBox="1"/>
          <p:nvPr/>
        </p:nvSpPr>
        <p:spPr>
          <a:xfrm>
            <a:off x="747720" y="3599640"/>
            <a:ext cx="703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Отлично работает с разреженными матрицами, распараллеливается.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8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952200" y="31813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5" name=""/>
          <p:cNvSpPr txBox="1"/>
          <p:nvPr/>
        </p:nvSpPr>
        <p:spPr>
          <a:xfrm>
            <a:off x="747720" y="2528640"/>
            <a:ext cx="3607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Как выглядит предсказание?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2566800" y="3162240"/>
            <a:ext cx="120960" cy="103320"/>
          </a:xfrm>
          <a:custGeom>
            <a:avLst/>
            <a:gdLst/>
            <a:ahLst/>
            <a:rect l="0" t="0" r="r" b="b"/>
            <a:pathLst>
              <a:path w="336" h="287">
                <a:moveTo>
                  <a:pt x="0" y="98"/>
                </a:moveTo>
                <a:cubicBezTo>
                  <a:pt x="0" y="94"/>
                  <a:pt x="2" y="88"/>
                  <a:pt x="6" y="78"/>
                </a:cubicBezTo>
                <a:cubicBezTo>
                  <a:pt x="10" y="68"/>
                  <a:pt x="15" y="57"/>
                  <a:pt x="22" y="45"/>
                </a:cubicBezTo>
                <a:cubicBezTo>
                  <a:pt x="28" y="33"/>
                  <a:pt x="38" y="22"/>
                  <a:pt x="49" y="14"/>
                </a:cubicBezTo>
                <a:cubicBezTo>
                  <a:pt x="61" y="5"/>
                  <a:pt x="75" y="0"/>
                  <a:pt x="88" y="0"/>
                </a:cubicBezTo>
                <a:cubicBezTo>
                  <a:pt x="107" y="0"/>
                  <a:pt x="122" y="5"/>
                  <a:pt x="131" y="15"/>
                </a:cubicBezTo>
                <a:cubicBezTo>
                  <a:pt x="141" y="26"/>
                  <a:pt x="146" y="38"/>
                  <a:pt x="146" y="53"/>
                </a:cubicBezTo>
                <a:cubicBezTo>
                  <a:pt x="146" y="60"/>
                  <a:pt x="139" y="84"/>
                  <a:pt x="124" y="124"/>
                </a:cubicBezTo>
                <a:cubicBezTo>
                  <a:pt x="110" y="163"/>
                  <a:pt x="103" y="193"/>
                  <a:pt x="103" y="213"/>
                </a:cubicBezTo>
                <a:cubicBezTo>
                  <a:pt x="103" y="232"/>
                  <a:pt x="106" y="245"/>
                  <a:pt x="112" y="252"/>
                </a:cubicBezTo>
                <a:cubicBezTo>
                  <a:pt x="118" y="259"/>
                  <a:pt x="126" y="263"/>
                  <a:pt x="138" y="263"/>
                </a:cubicBezTo>
                <a:cubicBezTo>
                  <a:pt x="150" y="264"/>
                  <a:pt x="161" y="260"/>
                  <a:pt x="172" y="252"/>
                </a:cubicBezTo>
                <a:cubicBezTo>
                  <a:pt x="182" y="245"/>
                  <a:pt x="190" y="238"/>
                  <a:pt x="195" y="231"/>
                </a:cubicBezTo>
                <a:lnTo>
                  <a:pt x="202" y="219"/>
                </a:lnTo>
                <a:cubicBezTo>
                  <a:pt x="203" y="217"/>
                  <a:pt x="211" y="185"/>
                  <a:pt x="226" y="123"/>
                </a:cubicBezTo>
                <a:cubicBezTo>
                  <a:pt x="239" y="72"/>
                  <a:pt x="246" y="43"/>
                  <a:pt x="249" y="34"/>
                </a:cubicBezTo>
                <a:cubicBezTo>
                  <a:pt x="252" y="26"/>
                  <a:pt x="254" y="20"/>
                  <a:pt x="258" y="16"/>
                </a:cubicBezTo>
                <a:cubicBezTo>
                  <a:pt x="265" y="10"/>
                  <a:pt x="273" y="7"/>
                  <a:pt x="281" y="7"/>
                </a:cubicBezTo>
                <a:cubicBezTo>
                  <a:pt x="288" y="7"/>
                  <a:pt x="293" y="9"/>
                  <a:pt x="296" y="13"/>
                </a:cubicBezTo>
                <a:cubicBezTo>
                  <a:pt x="300" y="17"/>
                  <a:pt x="301" y="21"/>
                  <a:pt x="301" y="25"/>
                </a:cubicBezTo>
                <a:lnTo>
                  <a:pt x="253" y="227"/>
                </a:lnTo>
                <a:cubicBezTo>
                  <a:pt x="253" y="229"/>
                  <a:pt x="253" y="233"/>
                  <a:pt x="253" y="237"/>
                </a:cubicBezTo>
                <a:cubicBezTo>
                  <a:pt x="253" y="248"/>
                  <a:pt x="254" y="255"/>
                  <a:pt x="257" y="258"/>
                </a:cubicBezTo>
                <a:cubicBezTo>
                  <a:pt x="260" y="261"/>
                  <a:pt x="265" y="263"/>
                  <a:pt x="270" y="264"/>
                </a:cubicBezTo>
                <a:cubicBezTo>
                  <a:pt x="280" y="262"/>
                  <a:pt x="287" y="256"/>
                  <a:pt x="293" y="244"/>
                </a:cubicBezTo>
                <a:cubicBezTo>
                  <a:pt x="298" y="232"/>
                  <a:pt x="304" y="213"/>
                  <a:pt x="312" y="187"/>
                </a:cubicBezTo>
                <a:cubicBezTo>
                  <a:pt x="312" y="184"/>
                  <a:pt x="317" y="182"/>
                  <a:pt x="324" y="182"/>
                </a:cubicBezTo>
                <a:cubicBezTo>
                  <a:pt x="332" y="182"/>
                  <a:pt x="336" y="184"/>
                  <a:pt x="336" y="188"/>
                </a:cubicBezTo>
                <a:cubicBezTo>
                  <a:pt x="336" y="190"/>
                  <a:pt x="335" y="193"/>
                  <a:pt x="335" y="197"/>
                </a:cubicBezTo>
                <a:cubicBezTo>
                  <a:pt x="335" y="201"/>
                  <a:pt x="333" y="208"/>
                  <a:pt x="329" y="217"/>
                </a:cubicBezTo>
                <a:cubicBezTo>
                  <a:pt x="326" y="228"/>
                  <a:pt x="322" y="237"/>
                  <a:pt x="319" y="245"/>
                </a:cubicBezTo>
                <a:cubicBezTo>
                  <a:pt x="315" y="254"/>
                  <a:pt x="309" y="262"/>
                  <a:pt x="303" y="269"/>
                </a:cubicBezTo>
                <a:cubicBezTo>
                  <a:pt x="296" y="277"/>
                  <a:pt x="288" y="282"/>
                  <a:pt x="280" y="285"/>
                </a:cubicBezTo>
                <a:cubicBezTo>
                  <a:pt x="277" y="286"/>
                  <a:pt x="272" y="287"/>
                  <a:pt x="265" y="287"/>
                </a:cubicBezTo>
                <a:cubicBezTo>
                  <a:pt x="237" y="287"/>
                  <a:pt x="218" y="275"/>
                  <a:pt x="207" y="251"/>
                </a:cubicBezTo>
                <a:cubicBezTo>
                  <a:pt x="206" y="252"/>
                  <a:pt x="204" y="254"/>
                  <a:pt x="200" y="257"/>
                </a:cubicBezTo>
                <a:cubicBezTo>
                  <a:pt x="196" y="261"/>
                  <a:pt x="193" y="264"/>
                  <a:pt x="189" y="267"/>
                </a:cubicBezTo>
                <a:cubicBezTo>
                  <a:pt x="185" y="269"/>
                  <a:pt x="180" y="273"/>
                  <a:pt x="175" y="276"/>
                </a:cubicBezTo>
                <a:cubicBezTo>
                  <a:pt x="170" y="280"/>
                  <a:pt x="163" y="283"/>
                  <a:pt x="157" y="284"/>
                </a:cubicBezTo>
                <a:cubicBezTo>
                  <a:pt x="150" y="285"/>
                  <a:pt x="143" y="286"/>
                  <a:pt x="135" y="287"/>
                </a:cubicBezTo>
                <a:cubicBezTo>
                  <a:pt x="117" y="287"/>
                  <a:pt x="100" y="283"/>
                  <a:pt x="86" y="276"/>
                </a:cubicBezTo>
                <a:cubicBezTo>
                  <a:pt x="63" y="263"/>
                  <a:pt x="52" y="240"/>
                  <a:pt x="52" y="208"/>
                </a:cubicBezTo>
                <a:cubicBezTo>
                  <a:pt x="52" y="184"/>
                  <a:pt x="59" y="152"/>
                  <a:pt x="75" y="114"/>
                </a:cubicBezTo>
                <a:cubicBezTo>
                  <a:pt x="90" y="75"/>
                  <a:pt x="97" y="50"/>
                  <a:pt x="97" y="40"/>
                </a:cubicBezTo>
                <a:cubicBezTo>
                  <a:pt x="97" y="39"/>
                  <a:pt x="97" y="39"/>
                  <a:pt x="97" y="38"/>
                </a:cubicBezTo>
                <a:cubicBezTo>
                  <a:pt x="97" y="34"/>
                  <a:pt x="97" y="32"/>
                  <a:pt x="97" y="31"/>
                </a:cubicBezTo>
                <a:cubicBezTo>
                  <a:pt x="97" y="29"/>
                  <a:pt x="96" y="28"/>
                  <a:pt x="95" y="26"/>
                </a:cubicBezTo>
                <a:cubicBezTo>
                  <a:pt x="93" y="25"/>
                  <a:pt x="91" y="24"/>
                  <a:pt x="88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3" y="52"/>
                  <a:pt x="39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4" y="101"/>
                  <a:pt x="23" y="102"/>
                </a:cubicBezTo>
                <a:cubicBezTo>
                  <a:pt x="22" y="103"/>
                  <a:pt x="19" y="103"/>
                  <a:pt x="13" y="103"/>
                </a:cubicBezTo>
                <a:lnTo>
                  <a:pt x="4" y="103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128600" y="3094560"/>
            <a:ext cx="145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 пользователя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3819960" y="3162240"/>
            <a:ext cx="122400" cy="145080"/>
          </a:xfrm>
          <a:custGeom>
            <a:avLst/>
            <a:gdLst/>
            <a:ahLst/>
            <a:rect l="0" t="0" r="r" b="b"/>
            <a:pathLst>
              <a:path w="340" h="403">
                <a:moveTo>
                  <a:pt x="40" y="98"/>
                </a:moveTo>
                <a:cubicBezTo>
                  <a:pt x="41" y="96"/>
                  <a:pt x="41" y="95"/>
                  <a:pt x="42" y="93"/>
                </a:cubicBezTo>
                <a:cubicBezTo>
                  <a:pt x="42" y="91"/>
                  <a:pt x="43" y="86"/>
                  <a:pt x="45" y="79"/>
                </a:cubicBezTo>
                <a:cubicBezTo>
                  <a:pt x="46" y="72"/>
                  <a:pt x="49" y="65"/>
                  <a:pt x="51" y="59"/>
                </a:cubicBezTo>
                <a:cubicBezTo>
                  <a:pt x="54" y="53"/>
                  <a:pt x="57" y="46"/>
                  <a:pt x="61" y="38"/>
                </a:cubicBezTo>
                <a:cubicBezTo>
                  <a:pt x="64" y="30"/>
                  <a:pt x="69" y="24"/>
                  <a:pt x="73" y="19"/>
                </a:cubicBezTo>
                <a:cubicBezTo>
                  <a:pt x="78" y="15"/>
                  <a:pt x="83" y="10"/>
                  <a:pt x="90" y="5"/>
                </a:cubicBezTo>
                <a:cubicBezTo>
                  <a:pt x="96" y="1"/>
                  <a:pt x="103" y="-1"/>
                  <a:pt x="110" y="0"/>
                </a:cubicBezTo>
                <a:cubicBezTo>
                  <a:pt x="142" y="0"/>
                  <a:pt x="162" y="13"/>
                  <a:pt x="171" y="40"/>
                </a:cubicBezTo>
                <a:lnTo>
                  <a:pt x="178" y="34"/>
                </a:lnTo>
                <a:cubicBezTo>
                  <a:pt x="204" y="11"/>
                  <a:pt x="229" y="0"/>
                  <a:pt x="252" y="0"/>
                </a:cubicBezTo>
                <a:cubicBezTo>
                  <a:pt x="280" y="0"/>
                  <a:pt x="301" y="10"/>
                  <a:pt x="317" y="29"/>
                </a:cubicBezTo>
                <a:cubicBezTo>
                  <a:pt x="332" y="49"/>
                  <a:pt x="340" y="73"/>
                  <a:pt x="340" y="102"/>
                </a:cubicBezTo>
                <a:cubicBezTo>
                  <a:pt x="340" y="147"/>
                  <a:pt x="324" y="189"/>
                  <a:pt x="292" y="227"/>
                </a:cubicBezTo>
                <a:cubicBezTo>
                  <a:pt x="260" y="267"/>
                  <a:pt x="224" y="286"/>
                  <a:pt x="183" y="287"/>
                </a:cubicBezTo>
                <a:cubicBezTo>
                  <a:pt x="174" y="287"/>
                  <a:pt x="166" y="285"/>
                  <a:pt x="159" y="283"/>
                </a:cubicBezTo>
                <a:cubicBezTo>
                  <a:pt x="154" y="281"/>
                  <a:pt x="149" y="277"/>
                  <a:pt x="144" y="273"/>
                </a:cubicBezTo>
                <a:cubicBezTo>
                  <a:pt x="139" y="269"/>
                  <a:pt x="135" y="265"/>
                  <a:pt x="132" y="262"/>
                </a:cubicBezTo>
                <a:lnTo>
                  <a:pt x="128" y="256"/>
                </a:lnTo>
                <a:cubicBezTo>
                  <a:pt x="127" y="257"/>
                  <a:pt x="122" y="276"/>
                  <a:pt x="114" y="312"/>
                </a:cubicBezTo>
                <a:cubicBezTo>
                  <a:pt x="105" y="349"/>
                  <a:pt x="100" y="367"/>
                  <a:pt x="100" y="367"/>
                </a:cubicBezTo>
                <a:cubicBezTo>
                  <a:pt x="100" y="370"/>
                  <a:pt x="102" y="371"/>
                  <a:pt x="105" y="372"/>
                </a:cubicBezTo>
                <a:cubicBezTo>
                  <a:pt x="109" y="372"/>
                  <a:pt x="117" y="373"/>
                  <a:pt x="129" y="374"/>
                </a:cubicBezTo>
                <a:lnTo>
                  <a:pt x="145" y="374"/>
                </a:lnTo>
                <a:cubicBezTo>
                  <a:pt x="147" y="377"/>
                  <a:pt x="148" y="379"/>
                  <a:pt x="148" y="379"/>
                </a:cubicBezTo>
                <a:cubicBezTo>
                  <a:pt x="148" y="380"/>
                  <a:pt x="148" y="384"/>
                  <a:pt x="147" y="391"/>
                </a:cubicBezTo>
                <a:cubicBezTo>
                  <a:pt x="145" y="396"/>
                  <a:pt x="144" y="399"/>
                  <a:pt x="143" y="400"/>
                </a:cubicBezTo>
                <a:cubicBezTo>
                  <a:pt x="141" y="402"/>
                  <a:pt x="139" y="402"/>
                  <a:pt x="135" y="403"/>
                </a:cubicBezTo>
                <a:cubicBezTo>
                  <a:pt x="134" y="403"/>
                  <a:pt x="131" y="403"/>
                  <a:pt x="128" y="403"/>
                </a:cubicBezTo>
                <a:cubicBezTo>
                  <a:pt x="124" y="403"/>
                  <a:pt x="117" y="403"/>
                  <a:pt x="106" y="402"/>
                </a:cubicBezTo>
                <a:cubicBezTo>
                  <a:pt x="96" y="402"/>
                  <a:pt x="82" y="402"/>
                  <a:pt x="67" y="402"/>
                </a:cubicBezTo>
                <a:cubicBezTo>
                  <a:pt x="36" y="402"/>
                  <a:pt x="18" y="402"/>
                  <a:pt x="10" y="403"/>
                </a:cubicBezTo>
                <a:lnTo>
                  <a:pt x="5" y="403"/>
                </a:lnTo>
                <a:cubicBezTo>
                  <a:pt x="2" y="400"/>
                  <a:pt x="0" y="398"/>
                  <a:pt x="0" y="396"/>
                </a:cubicBezTo>
                <a:cubicBezTo>
                  <a:pt x="1" y="385"/>
                  <a:pt x="4" y="377"/>
                  <a:pt x="8" y="374"/>
                </a:cubicBezTo>
                <a:lnTo>
                  <a:pt x="21" y="374"/>
                </a:lnTo>
                <a:cubicBezTo>
                  <a:pt x="35" y="373"/>
                  <a:pt x="45" y="371"/>
                  <a:pt x="47" y="366"/>
                </a:cubicBezTo>
                <a:cubicBezTo>
                  <a:pt x="48" y="364"/>
                  <a:pt x="61" y="313"/>
                  <a:pt x="85" y="214"/>
                </a:cubicBezTo>
                <a:cubicBezTo>
                  <a:pt x="110" y="116"/>
                  <a:pt x="122" y="64"/>
                  <a:pt x="124" y="58"/>
                </a:cubicBezTo>
                <a:cubicBezTo>
                  <a:pt x="124" y="56"/>
                  <a:pt x="124" y="53"/>
                  <a:pt x="124" y="49"/>
                </a:cubicBezTo>
                <a:cubicBezTo>
                  <a:pt x="124" y="32"/>
                  <a:pt x="119" y="23"/>
                  <a:pt x="109" y="23"/>
                </a:cubicBezTo>
                <a:cubicBezTo>
                  <a:pt x="99" y="23"/>
                  <a:pt x="92" y="29"/>
                  <a:pt x="85" y="41"/>
                </a:cubicBezTo>
                <a:cubicBezTo>
                  <a:pt x="79" y="53"/>
                  <a:pt x="74" y="65"/>
                  <a:pt x="71" y="79"/>
                </a:cubicBezTo>
                <a:cubicBezTo>
                  <a:pt x="67" y="93"/>
                  <a:pt x="65" y="101"/>
                  <a:pt x="63" y="102"/>
                </a:cubicBezTo>
                <a:cubicBezTo>
                  <a:pt x="62" y="103"/>
                  <a:pt x="59" y="103"/>
                  <a:pt x="53" y="103"/>
                </a:cubicBezTo>
                <a:lnTo>
                  <a:pt x="44" y="103"/>
                </a:lnTo>
                <a:cubicBezTo>
                  <a:pt x="42" y="101"/>
                  <a:pt x="40" y="99"/>
                  <a:pt x="40" y="98"/>
                </a:cubicBezTo>
                <a:moveTo>
                  <a:pt x="138" y="215"/>
                </a:moveTo>
                <a:cubicBezTo>
                  <a:pt x="148" y="247"/>
                  <a:pt x="163" y="264"/>
                  <a:pt x="185" y="264"/>
                </a:cubicBezTo>
                <a:cubicBezTo>
                  <a:pt x="198" y="264"/>
                  <a:pt x="210" y="258"/>
                  <a:pt x="222" y="248"/>
                </a:cubicBezTo>
                <a:cubicBezTo>
                  <a:pt x="234" y="239"/>
                  <a:pt x="243" y="226"/>
                  <a:pt x="251" y="212"/>
                </a:cubicBezTo>
                <a:cubicBezTo>
                  <a:pt x="258" y="197"/>
                  <a:pt x="266" y="174"/>
                  <a:pt x="274" y="143"/>
                </a:cubicBezTo>
                <a:cubicBezTo>
                  <a:pt x="281" y="112"/>
                  <a:pt x="285" y="89"/>
                  <a:pt x="286" y="74"/>
                </a:cubicBezTo>
                <a:lnTo>
                  <a:pt x="286" y="70"/>
                </a:lnTo>
                <a:cubicBezTo>
                  <a:pt x="286" y="39"/>
                  <a:pt x="273" y="23"/>
                  <a:pt x="247" y="23"/>
                </a:cubicBezTo>
                <a:cubicBezTo>
                  <a:pt x="242" y="23"/>
                  <a:pt x="238" y="24"/>
                  <a:pt x="233" y="25"/>
                </a:cubicBezTo>
                <a:cubicBezTo>
                  <a:pt x="229" y="26"/>
                  <a:pt x="224" y="28"/>
                  <a:pt x="219" y="31"/>
                </a:cubicBezTo>
                <a:cubicBezTo>
                  <a:pt x="215" y="33"/>
                  <a:pt x="210" y="36"/>
                  <a:pt x="207" y="39"/>
                </a:cubicBezTo>
                <a:cubicBezTo>
                  <a:pt x="203" y="42"/>
                  <a:pt x="199" y="45"/>
                  <a:pt x="196" y="48"/>
                </a:cubicBezTo>
                <a:cubicBezTo>
                  <a:pt x="192" y="52"/>
                  <a:pt x="189" y="55"/>
                  <a:pt x="186" y="58"/>
                </a:cubicBezTo>
                <a:cubicBezTo>
                  <a:pt x="183" y="61"/>
                  <a:pt x="181" y="64"/>
                  <a:pt x="179" y="67"/>
                </a:cubicBezTo>
                <a:cubicBezTo>
                  <a:pt x="178" y="70"/>
                  <a:pt x="176" y="72"/>
                  <a:pt x="174" y="73"/>
                </a:cubicBezTo>
                <a:lnTo>
                  <a:pt x="172" y="76"/>
                </a:lnTo>
                <a:cubicBezTo>
                  <a:pt x="172" y="76"/>
                  <a:pt x="172" y="79"/>
                  <a:pt x="171" y="84"/>
                </a:cubicBezTo>
                <a:cubicBezTo>
                  <a:pt x="169" y="90"/>
                  <a:pt x="167" y="99"/>
                  <a:pt x="164" y="112"/>
                </a:cubicBezTo>
                <a:cubicBezTo>
                  <a:pt x="160" y="125"/>
                  <a:pt x="157" y="136"/>
                  <a:pt x="155" y="145"/>
                </a:cubicBezTo>
                <a:cubicBezTo>
                  <a:pt x="144" y="190"/>
                  <a:pt x="138" y="213"/>
                  <a:pt x="138" y="215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3954240" y="3225600"/>
            <a:ext cx="85680" cy="73440"/>
          </a:xfrm>
          <a:custGeom>
            <a:avLst/>
            <a:gdLst/>
            <a:ahLst/>
            <a:rect l="0" t="0" r="r" b="b"/>
            <a:pathLst>
              <a:path w="238" h="204">
                <a:moveTo>
                  <a:pt x="0" y="71"/>
                </a:moveTo>
                <a:cubicBezTo>
                  <a:pt x="0" y="68"/>
                  <a:pt x="1" y="64"/>
                  <a:pt x="4" y="57"/>
                </a:cubicBezTo>
                <a:cubicBezTo>
                  <a:pt x="7" y="50"/>
                  <a:pt x="10" y="42"/>
                  <a:pt x="15" y="34"/>
                </a:cubicBezTo>
                <a:cubicBezTo>
                  <a:pt x="20" y="24"/>
                  <a:pt x="27" y="17"/>
                  <a:pt x="35" y="10"/>
                </a:cubicBezTo>
                <a:cubicBezTo>
                  <a:pt x="43" y="4"/>
                  <a:pt x="52" y="1"/>
                  <a:pt x="61" y="0"/>
                </a:cubicBezTo>
                <a:cubicBezTo>
                  <a:pt x="75" y="0"/>
                  <a:pt x="85" y="4"/>
                  <a:pt x="92" y="12"/>
                </a:cubicBezTo>
                <a:cubicBezTo>
                  <a:pt x="99" y="19"/>
                  <a:pt x="102" y="28"/>
                  <a:pt x="102" y="39"/>
                </a:cubicBezTo>
                <a:cubicBezTo>
                  <a:pt x="102" y="44"/>
                  <a:pt x="97" y="61"/>
                  <a:pt x="87" y="89"/>
                </a:cubicBezTo>
                <a:cubicBezTo>
                  <a:pt x="77" y="117"/>
                  <a:pt x="72" y="138"/>
                  <a:pt x="72" y="152"/>
                </a:cubicBezTo>
                <a:cubicBezTo>
                  <a:pt x="72" y="165"/>
                  <a:pt x="74" y="174"/>
                  <a:pt x="78" y="179"/>
                </a:cubicBezTo>
                <a:cubicBezTo>
                  <a:pt x="82" y="184"/>
                  <a:pt x="89" y="187"/>
                  <a:pt x="97" y="187"/>
                </a:cubicBezTo>
                <a:cubicBezTo>
                  <a:pt x="105" y="187"/>
                  <a:pt x="113" y="185"/>
                  <a:pt x="121" y="179"/>
                </a:cubicBezTo>
                <a:cubicBezTo>
                  <a:pt x="128" y="174"/>
                  <a:pt x="134" y="169"/>
                  <a:pt x="137" y="164"/>
                </a:cubicBezTo>
                <a:lnTo>
                  <a:pt x="142" y="157"/>
                </a:lnTo>
                <a:cubicBezTo>
                  <a:pt x="143" y="155"/>
                  <a:pt x="148" y="133"/>
                  <a:pt x="159" y="89"/>
                </a:cubicBezTo>
                <a:cubicBezTo>
                  <a:pt x="168" y="53"/>
                  <a:pt x="174" y="32"/>
                  <a:pt x="175" y="25"/>
                </a:cubicBezTo>
                <a:cubicBezTo>
                  <a:pt x="177" y="19"/>
                  <a:pt x="179" y="15"/>
                  <a:pt x="182" y="12"/>
                </a:cubicBezTo>
                <a:cubicBezTo>
                  <a:pt x="187" y="8"/>
                  <a:pt x="192" y="5"/>
                  <a:pt x="198" y="5"/>
                </a:cubicBezTo>
                <a:cubicBezTo>
                  <a:pt x="203" y="5"/>
                  <a:pt x="206" y="7"/>
                  <a:pt x="209" y="10"/>
                </a:cubicBezTo>
                <a:cubicBezTo>
                  <a:pt x="211" y="13"/>
                  <a:pt x="212" y="16"/>
                  <a:pt x="212" y="18"/>
                </a:cubicBezTo>
                <a:lnTo>
                  <a:pt x="178" y="161"/>
                </a:lnTo>
                <a:cubicBezTo>
                  <a:pt x="178" y="163"/>
                  <a:pt x="178" y="165"/>
                  <a:pt x="178" y="169"/>
                </a:cubicBezTo>
                <a:cubicBezTo>
                  <a:pt x="178" y="176"/>
                  <a:pt x="179" y="181"/>
                  <a:pt x="181" y="183"/>
                </a:cubicBezTo>
                <a:cubicBezTo>
                  <a:pt x="183" y="186"/>
                  <a:pt x="186" y="187"/>
                  <a:pt x="191" y="187"/>
                </a:cubicBezTo>
                <a:cubicBezTo>
                  <a:pt x="197" y="187"/>
                  <a:pt x="202" y="182"/>
                  <a:pt x="206" y="174"/>
                </a:cubicBezTo>
                <a:cubicBezTo>
                  <a:pt x="210" y="165"/>
                  <a:pt x="215" y="152"/>
                  <a:pt x="220" y="134"/>
                </a:cubicBezTo>
                <a:cubicBezTo>
                  <a:pt x="220" y="132"/>
                  <a:pt x="223" y="131"/>
                  <a:pt x="230" y="131"/>
                </a:cubicBezTo>
                <a:cubicBezTo>
                  <a:pt x="235" y="131"/>
                  <a:pt x="238" y="132"/>
                  <a:pt x="238" y="135"/>
                </a:cubicBezTo>
                <a:cubicBezTo>
                  <a:pt x="238" y="136"/>
                  <a:pt x="237" y="138"/>
                  <a:pt x="237" y="141"/>
                </a:cubicBezTo>
                <a:cubicBezTo>
                  <a:pt x="237" y="144"/>
                  <a:pt x="235" y="148"/>
                  <a:pt x="233" y="155"/>
                </a:cubicBezTo>
                <a:cubicBezTo>
                  <a:pt x="231" y="162"/>
                  <a:pt x="228" y="168"/>
                  <a:pt x="224" y="174"/>
                </a:cubicBezTo>
                <a:cubicBezTo>
                  <a:pt x="222" y="180"/>
                  <a:pt x="218" y="186"/>
                  <a:pt x="213" y="191"/>
                </a:cubicBezTo>
                <a:cubicBezTo>
                  <a:pt x="209" y="197"/>
                  <a:pt x="203" y="201"/>
                  <a:pt x="197" y="203"/>
                </a:cubicBezTo>
                <a:cubicBezTo>
                  <a:pt x="195" y="203"/>
                  <a:pt x="191" y="204"/>
                  <a:pt x="186" y="204"/>
                </a:cubicBezTo>
                <a:cubicBezTo>
                  <a:pt x="167" y="204"/>
                  <a:pt x="153" y="195"/>
                  <a:pt x="146" y="178"/>
                </a:cubicBezTo>
                <a:cubicBezTo>
                  <a:pt x="145" y="179"/>
                  <a:pt x="144" y="180"/>
                  <a:pt x="141" y="183"/>
                </a:cubicBezTo>
                <a:cubicBezTo>
                  <a:pt x="138" y="186"/>
                  <a:pt x="136" y="188"/>
                  <a:pt x="133" y="190"/>
                </a:cubicBezTo>
                <a:cubicBezTo>
                  <a:pt x="130" y="191"/>
                  <a:pt x="127" y="194"/>
                  <a:pt x="123" y="196"/>
                </a:cubicBezTo>
                <a:cubicBezTo>
                  <a:pt x="119" y="199"/>
                  <a:pt x="115" y="201"/>
                  <a:pt x="110" y="202"/>
                </a:cubicBezTo>
                <a:cubicBezTo>
                  <a:pt x="105" y="203"/>
                  <a:pt x="100" y="203"/>
                  <a:pt x="95" y="204"/>
                </a:cubicBezTo>
                <a:cubicBezTo>
                  <a:pt x="82" y="204"/>
                  <a:pt x="70" y="201"/>
                  <a:pt x="60" y="196"/>
                </a:cubicBezTo>
                <a:cubicBezTo>
                  <a:pt x="44" y="187"/>
                  <a:pt x="37" y="171"/>
                  <a:pt x="37" y="149"/>
                </a:cubicBezTo>
                <a:cubicBezTo>
                  <a:pt x="37" y="132"/>
                  <a:pt x="42" y="109"/>
                  <a:pt x="52" y="82"/>
                </a:cubicBezTo>
                <a:cubicBezTo>
                  <a:pt x="63" y="55"/>
                  <a:pt x="68" y="37"/>
                  <a:pt x="68" y="30"/>
                </a:cubicBezTo>
                <a:cubicBezTo>
                  <a:pt x="68" y="28"/>
                  <a:pt x="68" y="28"/>
                  <a:pt x="68" y="28"/>
                </a:cubicBezTo>
                <a:cubicBezTo>
                  <a:pt x="68" y="25"/>
                  <a:pt x="68" y="23"/>
                  <a:pt x="68" y="22"/>
                </a:cubicBezTo>
                <a:cubicBezTo>
                  <a:pt x="68" y="21"/>
                  <a:pt x="67" y="20"/>
                  <a:pt x="66" y="19"/>
                </a:cubicBezTo>
                <a:cubicBezTo>
                  <a:pt x="65" y="18"/>
                  <a:pt x="63" y="17"/>
                  <a:pt x="61" y="17"/>
                </a:cubicBezTo>
                <a:lnTo>
                  <a:pt x="60" y="17"/>
                </a:lnTo>
                <a:cubicBezTo>
                  <a:pt x="53" y="17"/>
                  <a:pt x="46" y="20"/>
                  <a:pt x="41" y="26"/>
                </a:cubicBezTo>
                <a:cubicBezTo>
                  <a:pt x="35" y="33"/>
                  <a:pt x="31" y="39"/>
                  <a:pt x="27" y="45"/>
                </a:cubicBezTo>
                <a:cubicBezTo>
                  <a:pt x="24" y="52"/>
                  <a:pt x="22" y="58"/>
                  <a:pt x="20" y="64"/>
                </a:cubicBezTo>
                <a:cubicBezTo>
                  <a:pt x="18" y="70"/>
                  <a:pt x="17" y="73"/>
                  <a:pt x="16" y="74"/>
                </a:cubicBezTo>
                <a:cubicBezTo>
                  <a:pt x="16" y="74"/>
                  <a:pt x="13" y="75"/>
                  <a:pt x="9" y="75"/>
                </a:cubicBezTo>
                <a:lnTo>
                  <a:pt x="3" y="75"/>
                </a:lnTo>
                <a:cubicBezTo>
                  <a:pt x="1" y="73"/>
                  <a:pt x="0" y="72"/>
                  <a:pt x="0" y="7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2692080" y="3094560"/>
            <a:ext cx="113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есть вектор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952200" y="35146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4051800" y="30945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205000" y="3447720"/>
            <a:ext cx="64080" cy="153360"/>
          </a:xfrm>
          <a:custGeom>
            <a:avLst/>
            <a:gdLst/>
            <a:ahLst/>
            <a:rect l="0" t="0" r="r" b="b"/>
            <a:pathLst>
              <a:path w="178" h="426">
                <a:moveTo>
                  <a:pt x="103" y="39"/>
                </a:moveTo>
                <a:cubicBezTo>
                  <a:pt x="103" y="29"/>
                  <a:pt x="107" y="20"/>
                  <a:pt x="115" y="12"/>
                </a:cubicBezTo>
                <a:cubicBezTo>
                  <a:pt x="123" y="5"/>
                  <a:pt x="132" y="1"/>
                  <a:pt x="143" y="0"/>
                </a:cubicBezTo>
                <a:cubicBezTo>
                  <a:pt x="150" y="0"/>
                  <a:pt x="156" y="3"/>
                  <a:pt x="163" y="8"/>
                </a:cubicBezTo>
                <a:cubicBezTo>
                  <a:pt x="168" y="13"/>
                  <a:pt x="170" y="19"/>
                  <a:pt x="171" y="27"/>
                </a:cubicBezTo>
                <a:cubicBezTo>
                  <a:pt x="171" y="37"/>
                  <a:pt x="167" y="45"/>
                  <a:pt x="157" y="53"/>
                </a:cubicBezTo>
                <a:cubicBezTo>
                  <a:pt x="149" y="61"/>
                  <a:pt x="139" y="66"/>
                  <a:pt x="129" y="66"/>
                </a:cubicBezTo>
                <a:cubicBezTo>
                  <a:pt x="123" y="66"/>
                  <a:pt x="117" y="64"/>
                  <a:pt x="112" y="60"/>
                </a:cubicBezTo>
                <a:cubicBezTo>
                  <a:pt x="106" y="56"/>
                  <a:pt x="103" y="49"/>
                  <a:pt x="103" y="39"/>
                </a:cubicBezTo>
                <a:moveTo>
                  <a:pt x="0" y="237"/>
                </a:moveTo>
                <a:cubicBezTo>
                  <a:pt x="0" y="233"/>
                  <a:pt x="2" y="227"/>
                  <a:pt x="5" y="217"/>
                </a:cubicBezTo>
                <a:cubicBezTo>
                  <a:pt x="9" y="207"/>
                  <a:pt x="14" y="197"/>
                  <a:pt x="21" y="185"/>
                </a:cubicBezTo>
                <a:cubicBezTo>
                  <a:pt x="27" y="173"/>
                  <a:pt x="36" y="162"/>
                  <a:pt x="48" y="153"/>
                </a:cubicBezTo>
                <a:cubicBezTo>
                  <a:pt x="61" y="143"/>
                  <a:pt x="73" y="138"/>
                  <a:pt x="86" y="139"/>
                </a:cubicBezTo>
                <a:cubicBezTo>
                  <a:pt x="103" y="139"/>
                  <a:pt x="116" y="144"/>
                  <a:pt x="127" y="153"/>
                </a:cubicBezTo>
                <a:cubicBezTo>
                  <a:pt x="138" y="163"/>
                  <a:pt x="144" y="176"/>
                  <a:pt x="144" y="192"/>
                </a:cubicBezTo>
                <a:cubicBezTo>
                  <a:pt x="144" y="200"/>
                  <a:pt x="142" y="211"/>
                  <a:pt x="136" y="228"/>
                </a:cubicBezTo>
                <a:cubicBezTo>
                  <a:pt x="130" y="244"/>
                  <a:pt x="121" y="266"/>
                  <a:pt x="110" y="294"/>
                </a:cubicBezTo>
                <a:cubicBezTo>
                  <a:pt x="99" y="322"/>
                  <a:pt x="91" y="346"/>
                  <a:pt x="84" y="366"/>
                </a:cubicBezTo>
                <a:cubicBezTo>
                  <a:pt x="82" y="375"/>
                  <a:pt x="81" y="382"/>
                  <a:pt x="81" y="386"/>
                </a:cubicBezTo>
                <a:cubicBezTo>
                  <a:pt x="81" y="397"/>
                  <a:pt x="84" y="403"/>
                  <a:pt x="91" y="403"/>
                </a:cubicBezTo>
                <a:cubicBezTo>
                  <a:pt x="95" y="403"/>
                  <a:pt x="99" y="402"/>
                  <a:pt x="103" y="401"/>
                </a:cubicBezTo>
                <a:cubicBezTo>
                  <a:pt x="108" y="399"/>
                  <a:pt x="112" y="397"/>
                  <a:pt x="118" y="392"/>
                </a:cubicBezTo>
                <a:cubicBezTo>
                  <a:pt x="123" y="386"/>
                  <a:pt x="129" y="379"/>
                  <a:pt x="135" y="369"/>
                </a:cubicBezTo>
                <a:cubicBezTo>
                  <a:pt x="141" y="359"/>
                  <a:pt x="146" y="346"/>
                  <a:pt x="151" y="331"/>
                </a:cubicBezTo>
                <a:cubicBezTo>
                  <a:pt x="152" y="326"/>
                  <a:pt x="153" y="323"/>
                  <a:pt x="154" y="323"/>
                </a:cubicBezTo>
                <a:cubicBezTo>
                  <a:pt x="155" y="322"/>
                  <a:pt x="158" y="321"/>
                  <a:pt x="166" y="321"/>
                </a:cubicBezTo>
                <a:cubicBezTo>
                  <a:pt x="174" y="321"/>
                  <a:pt x="178" y="323"/>
                  <a:pt x="178" y="328"/>
                </a:cubicBezTo>
                <a:cubicBezTo>
                  <a:pt x="178" y="331"/>
                  <a:pt x="176" y="338"/>
                  <a:pt x="173" y="347"/>
                </a:cubicBezTo>
                <a:cubicBezTo>
                  <a:pt x="169" y="357"/>
                  <a:pt x="164" y="368"/>
                  <a:pt x="156" y="380"/>
                </a:cubicBezTo>
                <a:cubicBezTo>
                  <a:pt x="149" y="392"/>
                  <a:pt x="140" y="403"/>
                  <a:pt x="127" y="412"/>
                </a:cubicBezTo>
                <a:cubicBezTo>
                  <a:pt x="115" y="421"/>
                  <a:pt x="102" y="426"/>
                  <a:pt x="88" y="426"/>
                </a:cubicBezTo>
                <a:cubicBezTo>
                  <a:pt x="75" y="426"/>
                  <a:pt x="62" y="422"/>
                  <a:pt x="51" y="413"/>
                </a:cubicBezTo>
                <a:cubicBezTo>
                  <a:pt x="40" y="404"/>
                  <a:pt x="34" y="390"/>
                  <a:pt x="33" y="371"/>
                </a:cubicBezTo>
                <a:cubicBezTo>
                  <a:pt x="33" y="364"/>
                  <a:pt x="34" y="357"/>
                  <a:pt x="36" y="351"/>
                </a:cubicBezTo>
                <a:cubicBezTo>
                  <a:pt x="39" y="345"/>
                  <a:pt x="48" y="321"/>
                  <a:pt x="64" y="279"/>
                </a:cubicBezTo>
                <a:cubicBezTo>
                  <a:pt x="80" y="237"/>
                  <a:pt x="89" y="211"/>
                  <a:pt x="91" y="203"/>
                </a:cubicBezTo>
                <a:cubicBezTo>
                  <a:pt x="94" y="194"/>
                  <a:pt x="95" y="186"/>
                  <a:pt x="96" y="178"/>
                </a:cubicBezTo>
                <a:cubicBezTo>
                  <a:pt x="96" y="168"/>
                  <a:pt x="92" y="163"/>
                  <a:pt x="85" y="163"/>
                </a:cubicBezTo>
                <a:lnTo>
                  <a:pt x="84" y="163"/>
                </a:lnTo>
                <a:cubicBezTo>
                  <a:pt x="71" y="163"/>
                  <a:pt x="60" y="170"/>
                  <a:pt x="49" y="184"/>
                </a:cubicBezTo>
                <a:cubicBezTo>
                  <a:pt x="39" y="198"/>
                  <a:pt x="31" y="215"/>
                  <a:pt x="25" y="237"/>
                </a:cubicBezTo>
                <a:cubicBezTo>
                  <a:pt x="25" y="237"/>
                  <a:pt x="24" y="238"/>
                  <a:pt x="24" y="239"/>
                </a:cubicBezTo>
                <a:cubicBezTo>
                  <a:pt x="23" y="239"/>
                  <a:pt x="23" y="240"/>
                  <a:pt x="23" y="241"/>
                </a:cubicBezTo>
                <a:lnTo>
                  <a:pt x="22" y="242"/>
                </a:lnTo>
                <a:cubicBezTo>
                  <a:pt x="21" y="242"/>
                  <a:pt x="20" y="242"/>
                  <a:pt x="20" y="242"/>
                </a:cubicBezTo>
                <a:cubicBezTo>
                  <a:pt x="20" y="242"/>
                  <a:pt x="19" y="242"/>
                  <a:pt x="17" y="242"/>
                </a:cubicBezTo>
                <a:cubicBezTo>
                  <a:pt x="16" y="242"/>
                  <a:pt x="15" y="242"/>
                  <a:pt x="12" y="242"/>
                </a:cubicBezTo>
                <a:lnTo>
                  <a:pt x="4" y="242"/>
                </a:lnTo>
                <a:cubicBezTo>
                  <a:pt x="1" y="240"/>
                  <a:pt x="0" y="238"/>
                  <a:pt x="0" y="23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128600" y="3427920"/>
            <a:ext cx="1082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 предмета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3417120" y="3495600"/>
            <a:ext cx="97560" cy="145080"/>
          </a:xfrm>
          <a:custGeom>
            <a:avLst/>
            <a:gdLst/>
            <a:ahLst/>
            <a:rect l="0" t="0" r="r" b="b"/>
            <a:pathLst>
              <a:path w="271" h="403">
                <a:moveTo>
                  <a:pt x="0" y="181"/>
                </a:moveTo>
                <a:cubicBezTo>
                  <a:pt x="0" y="137"/>
                  <a:pt x="16" y="97"/>
                  <a:pt x="48" y="59"/>
                </a:cubicBezTo>
                <a:cubicBezTo>
                  <a:pt x="82" y="20"/>
                  <a:pt x="118" y="1"/>
                  <a:pt x="158" y="0"/>
                </a:cubicBezTo>
                <a:cubicBezTo>
                  <a:pt x="183" y="0"/>
                  <a:pt x="202" y="11"/>
                  <a:pt x="216" y="33"/>
                </a:cubicBezTo>
                <a:cubicBezTo>
                  <a:pt x="216" y="33"/>
                  <a:pt x="217" y="32"/>
                  <a:pt x="219" y="30"/>
                </a:cubicBezTo>
                <a:cubicBezTo>
                  <a:pt x="221" y="27"/>
                  <a:pt x="223" y="25"/>
                  <a:pt x="226" y="23"/>
                </a:cubicBezTo>
                <a:cubicBezTo>
                  <a:pt x="229" y="20"/>
                  <a:pt x="232" y="18"/>
                  <a:pt x="236" y="15"/>
                </a:cubicBezTo>
                <a:cubicBezTo>
                  <a:pt x="250" y="5"/>
                  <a:pt x="260" y="0"/>
                  <a:pt x="265" y="0"/>
                </a:cubicBezTo>
                <a:cubicBezTo>
                  <a:pt x="267" y="0"/>
                  <a:pt x="268" y="0"/>
                  <a:pt x="269" y="2"/>
                </a:cubicBezTo>
                <a:cubicBezTo>
                  <a:pt x="271" y="3"/>
                  <a:pt x="271" y="4"/>
                  <a:pt x="271" y="5"/>
                </a:cubicBezTo>
                <a:cubicBezTo>
                  <a:pt x="271" y="9"/>
                  <a:pt x="257" y="69"/>
                  <a:pt x="228" y="186"/>
                </a:cubicBezTo>
                <a:cubicBezTo>
                  <a:pt x="198" y="306"/>
                  <a:pt x="183" y="366"/>
                  <a:pt x="183" y="368"/>
                </a:cubicBezTo>
                <a:cubicBezTo>
                  <a:pt x="183" y="371"/>
                  <a:pt x="192" y="373"/>
                  <a:pt x="211" y="374"/>
                </a:cubicBezTo>
                <a:lnTo>
                  <a:pt x="227" y="374"/>
                </a:lnTo>
                <a:cubicBezTo>
                  <a:pt x="230" y="377"/>
                  <a:pt x="231" y="379"/>
                  <a:pt x="231" y="379"/>
                </a:cubicBezTo>
                <a:cubicBezTo>
                  <a:pt x="231" y="380"/>
                  <a:pt x="230" y="384"/>
                  <a:pt x="229" y="391"/>
                </a:cubicBezTo>
                <a:cubicBezTo>
                  <a:pt x="227" y="396"/>
                  <a:pt x="225" y="400"/>
                  <a:pt x="223" y="403"/>
                </a:cubicBezTo>
                <a:lnTo>
                  <a:pt x="214" y="403"/>
                </a:lnTo>
                <a:cubicBezTo>
                  <a:pt x="201" y="402"/>
                  <a:pt x="179" y="402"/>
                  <a:pt x="146" y="402"/>
                </a:cubicBezTo>
                <a:cubicBezTo>
                  <a:pt x="134" y="402"/>
                  <a:pt x="124" y="402"/>
                  <a:pt x="114" y="402"/>
                </a:cubicBezTo>
                <a:cubicBezTo>
                  <a:pt x="104" y="402"/>
                  <a:pt x="96" y="402"/>
                  <a:pt x="91" y="402"/>
                </a:cubicBezTo>
                <a:cubicBezTo>
                  <a:pt x="85" y="402"/>
                  <a:pt x="81" y="402"/>
                  <a:pt x="80" y="402"/>
                </a:cubicBezTo>
                <a:cubicBezTo>
                  <a:pt x="74" y="402"/>
                  <a:pt x="71" y="401"/>
                  <a:pt x="71" y="397"/>
                </a:cubicBezTo>
                <a:cubicBezTo>
                  <a:pt x="71" y="396"/>
                  <a:pt x="71" y="393"/>
                  <a:pt x="72" y="388"/>
                </a:cubicBezTo>
                <a:cubicBezTo>
                  <a:pt x="74" y="381"/>
                  <a:pt x="75" y="377"/>
                  <a:pt x="77" y="376"/>
                </a:cubicBezTo>
                <a:cubicBezTo>
                  <a:pt x="78" y="374"/>
                  <a:pt x="82" y="374"/>
                  <a:pt x="89" y="374"/>
                </a:cubicBezTo>
                <a:cubicBezTo>
                  <a:pt x="110" y="374"/>
                  <a:pt x="122" y="372"/>
                  <a:pt x="126" y="369"/>
                </a:cubicBezTo>
                <a:cubicBezTo>
                  <a:pt x="129" y="367"/>
                  <a:pt x="135" y="349"/>
                  <a:pt x="144" y="314"/>
                </a:cubicBezTo>
                <a:cubicBezTo>
                  <a:pt x="152" y="279"/>
                  <a:pt x="157" y="261"/>
                  <a:pt x="157" y="260"/>
                </a:cubicBezTo>
                <a:cubicBezTo>
                  <a:pt x="157" y="260"/>
                  <a:pt x="155" y="260"/>
                  <a:pt x="153" y="262"/>
                </a:cubicBezTo>
                <a:cubicBezTo>
                  <a:pt x="132" y="278"/>
                  <a:pt x="111" y="287"/>
                  <a:pt x="89" y="287"/>
                </a:cubicBezTo>
                <a:cubicBezTo>
                  <a:pt x="66" y="287"/>
                  <a:pt x="45" y="278"/>
                  <a:pt x="27" y="261"/>
                </a:cubicBezTo>
                <a:cubicBezTo>
                  <a:pt x="9" y="244"/>
                  <a:pt x="0" y="218"/>
                  <a:pt x="0" y="181"/>
                </a:cubicBezTo>
                <a:moveTo>
                  <a:pt x="203" y="73"/>
                </a:moveTo>
                <a:cubicBezTo>
                  <a:pt x="193" y="40"/>
                  <a:pt x="178" y="23"/>
                  <a:pt x="156" y="23"/>
                </a:cubicBezTo>
                <a:cubicBezTo>
                  <a:pt x="141" y="23"/>
                  <a:pt x="127" y="30"/>
                  <a:pt x="113" y="43"/>
                </a:cubicBezTo>
                <a:cubicBezTo>
                  <a:pt x="100" y="56"/>
                  <a:pt x="89" y="73"/>
                  <a:pt x="82" y="94"/>
                </a:cubicBezTo>
                <a:cubicBezTo>
                  <a:pt x="70" y="127"/>
                  <a:pt x="61" y="163"/>
                  <a:pt x="55" y="199"/>
                </a:cubicBezTo>
                <a:cubicBezTo>
                  <a:pt x="55" y="200"/>
                  <a:pt x="55" y="202"/>
                  <a:pt x="55" y="206"/>
                </a:cubicBezTo>
                <a:cubicBezTo>
                  <a:pt x="55" y="209"/>
                  <a:pt x="55" y="212"/>
                  <a:pt x="54" y="213"/>
                </a:cubicBezTo>
                <a:cubicBezTo>
                  <a:pt x="54" y="232"/>
                  <a:pt x="59" y="245"/>
                  <a:pt x="67" y="252"/>
                </a:cubicBezTo>
                <a:cubicBezTo>
                  <a:pt x="74" y="260"/>
                  <a:pt x="83" y="263"/>
                  <a:pt x="94" y="264"/>
                </a:cubicBezTo>
                <a:cubicBezTo>
                  <a:pt x="116" y="264"/>
                  <a:pt x="140" y="249"/>
                  <a:pt x="164" y="218"/>
                </a:cubicBezTo>
                <a:lnTo>
                  <a:pt x="169" y="211"/>
                </a:lnTo>
                <a:lnTo>
                  <a:pt x="203" y="7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3522240" y="3524040"/>
            <a:ext cx="45360" cy="108360"/>
          </a:xfrm>
          <a:custGeom>
            <a:avLst/>
            <a:gdLst/>
            <a:ahLst/>
            <a:rect l="0" t="0" r="r" b="b"/>
            <a:pathLst>
              <a:path w="126" h="301">
                <a:moveTo>
                  <a:pt x="74" y="27"/>
                </a:moveTo>
                <a:cubicBezTo>
                  <a:pt x="74" y="20"/>
                  <a:pt x="76" y="13"/>
                  <a:pt x="82" y="8"/>
                </a:cubicBezTo>
                <a:cubicBezTo>
                  <a:pt x="88" y="3"/>
                  <a:pt x="94" y="0"/>
                  <a:pt x="102" y="0"/>
                </a:cubicBezTo>
                <a:cubicBezTo>
                  <a:pt x="107" y="0"/>
                  <a:pt x="112" y="1"/>
                  <a:pt x="115" y="5"/>
                </a:cubicBezTo>
                <a:cubicBezTo>
                  <a:pt x="119" y="9"/>
                  <a:pt x="121" y="13"/>
                  <a:pt x="121" y="18"/>
                </a:cubicBezTo>
                <a:cubicBezTo>
                  <a:pt x="121" y="25"/>
                  <a:pt x="118" y="32"/>
                  <a:pt x="112" y="37"/>
                </a:cubicBezTo>
                <a:cubicBezTo>
                  <a:pt x="106" y="43"/>
                  <a:pt x="100" y="46"/>
                  <a:pt x="92" y="46"/>
                </a:cubicBezTo>
                <a:cubicBezTo>
                  <a:pt x="88" y="46"/>
                  <a:pt x="84" y="45"/>
                  <a:pt x="80" y="42"/>
                </a:cubicBezTo>
                <a:cubicBezTo>
                  <a:pt x="76" y="39"/>
                  <a:pt x="74" y="34"/>
                  <a:pt x="74" y="27"/>
                </a:cubicBezTo>
                <a:moveTo>
                  <a:pt x="0" y="167"/>
                </a:moveTo>
                <a:cubicBezTo>
                  <a:pt x="0" y="164"/>
                  <a:pt x="1" y="160"/>
                  <a:pt x="4" y="153"/>
                </a:cubicBezTo>
                <a:cubicBezTo>
                  <a:pt x="6" y="146"/>
                  <a:pt x="10" y="138"/>
                  <a:pt x="15" y="130"/>
                </a:cubicBezTo>
                <a:cubicBezTo>
                  <a:pt x="19" y="122"/>
                  <a:pt x="26" y="114"/>
                  <a:pt x="35" y="107"/>
                </a:cubicBezTo>
                <a:cubicBezTo>
                  <a:pt x="44" y="100"/>
                  <a:pt x="53" y="97"/>
                  <a:pt x="62" y="97"/>
                </a:cubicBezTo>
                <a:cubicBezTo>
                  <a:pt x="74" y="97"/>
                  <a:pt x="83" y="101"/>
                  <a:pt x="91" y="108"/>
                </a:cubicBezTo>
                <a:cubicBezTo>
                  <a:pt x="99" y="115"/>
                  <a:pt x="103" y="124"/>
                  <a:pt x="103" y="135"/>
                </a:cubicBezTo>
                <a:cubicBezTo>
                  <a:pt x="103" y="141"/>
                  <a:pt x="101" y="149"/>
                  <a:pt x="97" y="161"/>
                </a:cubicBezTo>
                <a:cubicBezTo>
                  <a:pt x="93" y="172"/>
                  <a:pt x="87" y="188"/>
                  <a:pt x="79" y="207"/>
                </a:cubicBezTo>
                <a:cubicBezTo>
                  <a:pt x="71" y="227"/>
                  <a:pt x="65" y="244"/>
                  <a:pt x="60" y="258"/>
                </a:cubicBezTo>
                <a:cubicBezTo>
                  <a:pt x="59" y="266"/>
                  <a:pt x="58" y="270"/>
                  <a:pt x="58" y="273"/>
                </a:cubicBezTo>
                <a:cubicBezTo>
                  <a:pt x="58" y="281"/>
                  <a:pt x="61" y="284"/>
                  <a:pt x="66" y="284"/>
                </a:cubicBezTo>
                <a:cubicBezTo>
                  <a:pt x="68" y="284"/>
                  <a:pt x="71" y="284"/>
                  <a:pt x="74" y="283"/>
                </a:cubicBezTo>
                <a:cubicBezTo>
                  <a:pt x="77" y="282"/>
                  <a:pt x="80" y="280"/>
                  <a:pt x="84" y="277"/>
                </a:cubicBezTo>
                <a:cubicBezTo>
                  <a:pt x="88" y="274"/>
                  <a:pt x="92" y="268"/>
                  <a:pt x="96" y="260"/>
                </a:cubicBezTo>
                <a:cubicBezTo>
                  <a:pt x="101" y="253"/>
                  <a:pt x="104" y="244"/>
                  <a:pt x="108" y="234"/>
                </a:cubicBezTo>
                <a:cubicBezTo>
                  <a:pt x="108" y="230"/>
                  <a:pt x="109" y="228"/>
                  <a:pt x="110" y="228"/>
                </a:cubicBezTo>
                <a:cubicBezTo>
                  <a:pt x="110" y="227"/>
                  <a:pt x="113" y="227"/>
                  <a:pt x="117" y="227"/>
                </a:cubicBezTo>
                <a:cubicBezTo>
                  <a:pt x="123" y="227"/>
                  <a:pt x="126" y="228"/>
                  <a:pt x="126" y="231"/>
                </a:cubicBezTo>
                <a:cubicBezTo>
                  <a:pt x="126" y="234"/>
                  <a:pt x="125" y="238"/>
                  <a:pt x="122" y="245"/>
                </a:cubicBezTo>
                <a:cubicBezTo>
                  <a:pt x="120" y="252"/>
                  <a:pt x="116" y="259"/>
                  <a:pt x="111" y="269"/>
                </a:cubicBezTo>
                <a:cubicBezTo>
                  <a:pt x="106" y="277"/>
                  <a:pt x="100" y="285"/>
                  <a:pt x="91" y="291"/>
                </a:cubicBezTo>
                <a:cubicBezTo>
                  <a:pt x="82" y="298"/>
                  <a:pt x="73" y="301"/>
                  <a:pt x="63" y="301"/>
                </a:cubicBezTo>
                <a:cubicBezTo>
                  <a:pt x="54" y="301"/>
                  <a:pt x="45" y="298"/>
                  <a:pt x="37" y="292"/>
                </a:cubicBezTo>
                <a:cubicBezTo>
                  <a:pt x="28" y="285"/>
                  <a:pt x="24" y="276"/>
                  <a:pt x="23" y="263"/>
                </a:cubicBezTo>
                <a:cubicBezTo>
                  <a:pt x="23" y="257"/>
                  <a:pt x="24" y="252"/>
                  <a:pt x="26" y="248"/>
                </a:cubicBezTo>
                <a:cubicBezTo>
                  <a:pt x="27" y="243"/>
                  <a:pt x="35" y="226"/>
                  <a:pt x="46" y="197"/>
                </a:cubicBezTo>
                <a:cubicBezTo>
                  <a:pt x="57" y="167"/>
                  <a:pt x="64" y="149"/>
                  <a:pt x="66" y="143"/>
                </a:cubicBezTo>
                <a:cubicBezTo>
                  <a:pt x="67" y="137"/>
                  <a:pt x="68" y="131"/>
                  <a:pt x="69" y="125"/>
                </a:cubicBezTo>
                <a:cubicBezTo>
                  <a:pt x="69" y="118"/>
                  <a:pt x="66" y="114"/>
                  <a:pt x="61" y="114"/>
                </a:cubicBezTo>
                <a:lnTo>
                  <a:pt x="60" y="114"/>
                </a:lnTo>
                <a:cubicBezTo>
                  <a:pt x="51" y="114"/>
                  <a:pt x="43" y="119"/>
                  <a:pt x="36" y="129"/>
                </a:cubicBezTo>
                <a:cubicBezTo>
                  <a:pt x="27" y="139"/>
                  <a:pt x="22" y="152"/>
                  <a:pt x="18" y="167"/>
                </a:cubicBezTo>
                <a:cubicBezTo>
                  <a:pt x="17" y="167"/>
                  <a:pt x="17" y="168"/>
                  <a:pt x="17" y="168"/>
                </a:cubicBezTo>
                <a:cubicBezTo>
                  <a:pt x="16" y="169"/>
                  <a:pt x="16" y="169"/>
                  <a:pt x="16" y="169"/>
                </a:cubicBezTo>
                <a:cubicBezTo>
                  <a:pt x="16" y="170"/>
                  <a:pt x="16" y="170"/>
                  <a:pt x="15" y="170"/>
                </a:cubicBezTo>
                <a:cubicBezTo>
                  <a:pt x="15" y="171"/>
                  <a:pt x="14" y="171"/>
                  <a:pt x="14" y="171"/>
                </a:cubicBezTo>
                <a:cubicBezTo>
                  <a:pt x="14" y="171"/>
                  <a:pt x="13" y="171"/>
                  <a:pt x="12" y="171"/>
                </a:cubicBezTo>
                <a:cubicBezTo>
                  <a:pt x="11" y="171"/>
                  <a:pt x="10" y="171"/>
                  <a:pt x="9" y="171"/>
                </a:cubicBezTo>
                <a:lnTo>
                  <a:pt x="2" y="171"/>
                </a:lnTo>
                <a:cubicBezTo>
                  <a:pt x="1" y="169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7" name=""/>
          <p:cNvSpPr txBox="1"/>
          <p:nvPr/>
        </p:nvSpPr>
        <p:spPr>
          <a:xfrm>
            <a:off x="2278080" y="3427920"/>
            <a:ext cx="113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есть вектор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952200" y="38480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 txBox="1"/>
          <p:nvPr/>
        </p:nvSpPr>
        <p:spPr>
          <a:xfrm>
            <a:off x="3588120" y="34279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3395880" y="3834000"/>
            <a:ext cx="93240" cy="103680"/>
          </a:xfrm>
          <a:custGeom>
            <a:avLst/>
            <a:gdLst/>
            <a:ahLst/>
            <a:rect l="0" t="0" r="r" b="b"/>
            <a:pathLst>
              <a:path w="259" h="288">
                <a:moveTo>
                  <a:pt x="0" y="99"/>
                </a:moveTo>
                <a:cubicBezTo>
                  <a:pt x="0" y="98"/>
                  <a:pt x="0" y="96"/>
                  <a:pt x="1" y="94"/>
                </a:cubicBezTo>
                <a:cubicBezTo>
                  <a:pt x="1" y="92"/>
                  <a:pt x="2" y="88"/>
                  <a:pt x="4" y="80"/>
                </a:cubicBezTo>
                <a:cubicBezTo>
                  <a:pt x="6" y="72"/>
                  <a:pt x="8" y="66"/>
                  <a:pt x="10" y="60"/>
                </a:cubicBezTo>
                <a:cubicBezTo>
                  <a:pt x="13" y="54"/>
                  <a:pt x="16" y="47"/>
                  <a:pt x="20" y="39"/>
                </a:cubicBezTo>
                <a:cubicBezTo>
                  <a:pt x="24" y="31"/>
                  <a:pt x="28" y="25"/>
                  <a:pt x="33" y="20"/>
                </a:cubicBezTo>
                <a:cubicBezTo>
                  <a:pt x="37" y="15"/>
                  <a:pt x="43" y="11"/>
                  <a:pt x="49" y="6"/>
                </a:cubicBezTo>
                <a:cubicBezTo>
                  <a:pt x="55" y="1"/>
                  <a:pt x="62" y="-1"/>
                  <a:pt x="70" y="0"/>
                </a:cubicBezTo>
                <a:cubicBezTo>
                  <a:pt x="82" y="0"/>
                  <a:pt x="93" y="3"/>
                  <a:pt x="102" y="8"/>
                </a:cubicBezTo>
                <a:cubicBezTo>
                  <a:pt x="111" y="13"/>
                  <a:pt x="118" y="18"/>
                  <a:pt x="122" y="22"/>
                </a:cubicBezTo>
                <a:cubicBezTo>
                  <a:pt x="125" y="26"/>
                  <a:pt x="128" y="30"/>
                  <a:pt x="129" y="34"/>
                </a:cubicBezTo>
                <a:cubicBezTo>
                  <a:pt x="129" y="37"/>
                  <a:pt x="130" y="38"/>
                  <a:pt x="131" y="38"/>
                </a:cubicBezTo>
                <a:cubicBezTo>
                  <a:pt x="131" y="38"/>
                  <a:pt x="133" y="37"/>
                  <a:pt x="136" y="34"/>
                </a:cubicBezTo>
                <a:cubicBezTo>
                  <a:pt x="156" y="12"/>
                  <a:pt x="179" y="1"/>
                  <a:pt x="206" y="1"/>
                </a:cubicBezTo>
                <a:lnTo>
                  <a:pt x="208" y="1"/>
                </a:lnTo>
                <a:cubicBezTo>
                  <a:pt x="228" y="1"/>
                  <a:pt x="244" y="10"/>
                  <a:pt x="254" y="27"/>
                </a:cubicBezTo>
                <a:cubicBezTo>
                  <a:pt x="258" y="35"/>
                  <a:pt x="259" y="43"/>
                  <a:pt x="259" y="50"/>
                </a:cubicBezTo>
                <a:cubicBezTo>
                  <a:pt x="259" y="63"/>
                  <a:pt x="256" y="73"/>
                  <a:pt x="251" y="82"/>
                </a:cubicBezTo>
                <a:cubicBezTo>
                  <a:pt x="246" y="89"/>
                  <a:pt x="239" y="94"/>
                  <a:pt x="234" y="96"/>
                </a:cubicBezTo>
                <a:cubicBezTo>
                  <a:pt x="228" y="98"/>
                  <a:pt x="223" y="99"/>
                  <a:pt x="218" y="99"/>
                </a:cubicBezTo>
                <a:cubicBezTo>
                  <a:pt x="209" y="99"/>
                  <a:pt x="203" y="96"/>
                  <a:pt x="198" y="92"/>
                </a:cubicBezTo>
                <a:cubicBezTo>
                  <a:pt x="192" y="87"/>
                  <a:pt x="190" y="81"/>
                  <a:pt x="190" y="72"/>
                </a:cubicBezTo>
                <a:cubicBezTo>
                  <a:pt x="190" y="52"/>
                  <a:pt x="202" y="39"/>
                  <a:pt x="225" y="32"/>
                </a:cubicBezTo>
                <a:cubicBezTo>
                  <a:pt x="216" y="26"/>
                  <a:pt x="208" y="24"/>
                  <a:pt x="203" y="24"/>
                </a:cubicBezTo>
                <a:cubicBezTo>
                  <a:pt x="179" y="24"/>
                  <a:pt x="157" y="39"/>
                  <a:pt x="137" y="70"/>
                </a:cubicBezTo>
                <a:cubicBezTo>
                  <a:pt x="133" y="78"/>
                  <a:pt x="130" y="85"/>
                  <a:pt x="128" y="92"/>
                </a:cubicBezTo>
                <a:cubicBezTo>
                  <a:pt x="126" y="100"/>
                  <a:pt x="119" y="128"/>
                  <a:pt x="106" y="176"/>
                </a:cubicBezTo>
                <a:cubicBezTo>
                  <a:pt x="92" y="235"/>
                  <a:pt x="84" y="267"/>
                  <a:pt x="82" y="271"/>
                </a:cubicBezTo>
                <a:cubicBezTo>
                  <a:pt x="76" y="282"/>
                  <a:pt x="67" y="288"/>
                  <a:pt x="55" y="288"/>
                </a:cubicBezTo>
                <a:cubicBezTo>
                  <a:pt x="49" y="288"/>
                  <a:pt x="45" y="286"/>
                  <a:pt x="41" y="284"/>
                </a:cubicBezTo>
                <a:cubicBezTo>
                  <a:pt x="38" y="281"/>
                  <a:pt x="36" y="279"/>
                  <a:pt x="34" y="276"/>
                </a:cubicBezTo>
                <a:cubicBezTo>
                  <a:pt x="33" y="274"/>
                  <a:pt x="33" y="272"/>
                  <a:pt x="33" y="270"/>
                </a:cubicBezTo>
                <a:cubicBezTo>
                  <a:pt x="33" y="265"/>
                  <a:pt x="42" y="228"/>
                  <a:pt x="58" y="161"/>
                </a:cubicBezTo>
                <a:cubicBezTo>
                  <a:pt x="75" y="94"/>
                  <a:pt x="84" y="56"/>
                  <a:pt x="84" y="48"/>
                </a:cubicBezTo>
                <a:cubicBezTo>
                  <a:pt x="84" y="32"/>
                  <a:pt x="78" y="24"/>
                  <a:pt x="67" y="24"/>
                </a:cubicBezTo>
                <a:cubicBezTo>
                  <a:pt x="58" y="24"/>
                  <a:pt x="51" y="30"/>
                  <a:pt x="45" y="41"/>
                </a:cubicBezTo>
                <a:cubicBezTo>
                  <a:pt x="38" y="53"/>
                  <a:pt x="33" y="66"/>
                  <a:pt x="29" y="81"/>
                </a:cubicBezTo>
                <a:cubicBezTo>
                  <a:pt x="26" y="95"/>
                  <a:pt x="23" y="102"/>
                  <a:pt x="22" y="104"/>
                </a:cubicBezTo>
                <a:cubicBezTo>
                  <a:pt x="22" y="105"/>
                  <a:pt x="18" y="105"/>
                  <a:pt x="12" y="105"/>
                </a:cubicBezTo>
                <a:lnTo>
                  <a:pt x="3" y="105"/>
                </a:lnTo>
                <a:cubicBezTo>
                  <a:pt x="1" y="102"/>
                  <a:pt x="0" y="101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3423600" y="3773160"/>
            <a:ext cx="63000" cy="37440"/>
          </a:xfrm>
          <a:custGeom>
            <a:avLst/>
            <a:gdLst/>
            <a:ahLst/>
            <a:rect l="0" t="0" r="r" b="b"/>
            <a:pathLst>
              <a:path w="175" h="104">
                <a:moveTo>
                  <a:pt x="0" y="86"/>
                </a:moveTo>
                <a:lnTo>
                  <a:pt x="86" y="0"/>
                </a:lnTo>
                <a:lnTo>
                  <a:pt x="93" y="5"/>
                </a:lnTo>
                <a:cubicBezTo>
                  <a:pt x="147" y="57"/>
                  <a:pt x="175" y="85"/>
                  <a:pt x="175" y="86"/>
                </a:cubicBezTo>
                <a:lnTo>
                  <a:pt x="158" y="104"/>
                </a:lnTo>
                <a:cubicBezTo>
                  <a:pt x="157" y="104"/>
                  <a:pt x="145" y="93"/>
                  <a:pt x="122" y="71"/>
                </a:cubicBezTo>
                <a:lnTo>
                  <a:pt x="87" y="42"/>
                </a:lnTo>
                <a:lnTo>
                  <a:pt x="52" y="72"/>
                </a:lnTo>
                <a:cubicBezTo>
                  <a:pt x="47" y="78"/>
                  <a:pt x="41" y="82"/>
                  <a:pt x="36" y="87"/>
                </a:cubicBezTo>
                <a:cubicBezTo>
                  <a:pt x="30" y="93"/>
                  <a:pt x="26" y="97"/>
                  <a:pt x="23" y="100"/>
                </a:cubicBezTo>
                <a:lnTo>
                  <a:pt x="18" y="103"/>
                </a:lnTo>
                <a:cubicBezTo>
                  <a:pt x="17" y="104"/>
                  <a:pt x="14" y="101"/>
                  <a:pt x="8" y="94"/>
                </a:cubicBezTo>
                <a:lnTo>
                  <a:pt x="0" y="86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3504600" y="3897720"/>
            <a:ext cx="85680" cy="73080"/>
          </a:xfrm>
          <a:custGeom>
            <a:avLst/>
            <a:gdLst/>
            <a:ahLst/>
            <a:rect l="0" t="0" r="r" b="b"/>
            <a:pathLst>
              <a:path w="238" h="203">
                <a:moveTo>
                  <a:pt x="0" y="69"/>
                </a:moveTo>
                <a:cubicBezTo>
                  <a:pt x="0" y="67"/>
                  <a:pt x="1" y="62"/>
                  <a:pt x="4" y="55"/>
                </a:cubicBezTo>
                <a:cubicBezTo>
                  <a:pt x="6" y="49"/>
                  <a:pt x="10" y="41"/>
                  <a:pt x="15" y="32"/>
                </a:cubicBezTo>
                <a:cubicBezTo>
                  <a:pt x="20" y="24"/>
                  <a:pt x="26" y="16"/>
                  <a:pt x="35" y="10"/>
                </a:cubicBezTo>
                <a:cubicBezTo>
                  <a:pt x="43" y="4"/>
                  <a:pt x="52" y="0"/>
                  <a:pt x="62" y="0"/>
                </a:cubicBezTo>
                <a:cubicBezTo>
                  <a:pt x="76" y="0"/>
                  <a:pt x="86" y="4"/>
                  <a:pt x="93" y="11"/>
                </a:cubicBezTo>
                <a:cubicBezTo>
                  <a:pt x="100" y="19"/>
                  <a:pt x="103" y="27"/>
                  <a:pt x="103" y="38"/>
                </a:cubicBezTo>
                <a:cubicBezTo>
                  <a:pt x="103" y="43"/>
                  <a:pt x="98" y="60"/>
                  <a:pt x="88" y="88"/>
                </a:cubicBezTo>
                <a:cubicBezTo>
                  <a:pt x="78" y="116"/>
                  <a:pt x="73" y="137"/>
                  <a:pt x="73" y="151"/>
                </a:cubicBezTo>
                <a:cubicBezTo>
                  <a:pt x="73" y="163"/>
                  <a:pt x="75" y="172"/>
                  <a:pt x="79" y="177"/>
                </a:cubicBezTo>
                <a:cubicBezTo>
                  <a:pt x="83" y="184"/>
                  <a:pt x="89" y="186"/>
                  <a:pt x="98" y="187"/>
                </a:cubicBezTo>
                <a:cubicBezTo>
                  <a:pt x="106" y="187"/>
                  <a:pt x="114" y="184"/>
                  <a:pt x="121" y="178"/>
                </a:cubicBezTo>
                <a:cubicBezTo>
                  <a:pt x="129" y="173"/>
                  <a:pt x="134" y="167"/>
                  <a:pt x="138" y="163"/>
                </a:cubicBezTo>
                <a:lnTo>
                  <a:pt x="143" y="155"/>
                </a:lnTo>
                <a:cubicBezTo>
                  <a:pt x="143" y="154"/>
                  <a:pt x="149" y="131"/>
                  <a:pt x="160" y="87"/>
                </a:cubicBezTo>
                <a:cubicBezTo>
                  <a:pt x="169" y="51"/>
                  <a:pt x="174" y="31"/>
                  <a:pt x="176" y="25"/>
                </a:cubicBezTo>
                <a:cubicBezTo>
                  <a:pt x="178" y="19"/>
                  <a:pt x="180" y="14"/>
                  <a:pt x="182" y="12"/>
                </a:cubicBezTo>
                <a:cubicBezTo>
                  <a:pt x="187" y="7"/>
                  <a:pt x="193" y="5"/>
                  <a:pt x="198" y="5"/>
                </a:cubicBezTo>
                <a:cubicBezTo>
                  <a:pt x="203" y="5"/>
                  <a:pt x="207" y="6"/>
                  <a:pt x="209" y="9"/>
                </a:cubicBezTo>
                <a:cubicBezTo>
                  <a:pt x="212" y="12"/>
                  <a:pt x="213" y="15"/>
                  <a:pt x="213" y="18"/>
                </a:cubicBezTo>
                <a:lnTo>
                  <a:pt x="179" y="160"/>
                </a:lnTo>
                <a:cubicBezTo>
                  <a:pt x="179" y="162"/>
                  <a:pt x="179" y="164"/>
                  <a:pt x="179" y="167"/>
                </a:cubicBezTo>
                <a:cubicBezTo>
                  <a:pt x="179" y="175"/>
                  <a:pt x="180" y="180"/>
                  <a:pt x="182" y="183"/>
                </a:cubicBezTo>
                <a:cubicBezTo>
                  <a:pt x="184" y="185"/>
                  <a:pt x="187" y="187"/>
                  <a:pt x="191" y="187"/>
                </a:cubicBezTo>
                <a:cubicBezTo>
                  <a:pt x="198" y="186"/>
                  <a:pt x="203" y="180"/>
                  <a:pt x="207" y="172"/>
                </a:cubicBezTo>
                <a:cubicBezTo>
                  <a:pt x="211" y="164"/>
                  <a:pt x="215" y="151"/>
                  <a:pt x="220" y="133"/>
                </a:cubicBezTo>
                <a:cubicBezTo>
                  <a:pt x="221" y="130"/>
                  <a:pt x="224" y="129"/>
                  <a:pt x="229" y="129"/>
                </a:cubicBezTo>
                <a:cubicBezTo>
                  <a:pt x="235" y="129"/>
                  <a:pt x="238" y="131"/>
                  <a:pt x="238" y="133"/>
                </a:cubicBezTo>
                <a:cubicBezTo>
                  <a:pt x="237" y="135"/>
                  <a:pt x="237" y="137"/>
                  <a:pt x="237" y="139"/>
                </a:cubicBezTo>
                <a:cubicBezTo>
                  <a:pt x="236" y="142"/>
                  <a:pt x="235" y="147"/>
                  <a:pt x="233" y="154"/>
                </a:cubicBezTo>
                <a:cubicBezTo>
                  <a:pt x="230" y="161"/>
                  <a:pt x="228" y="167"/>
                  <a:pt x="225" y="173"/>
                </a:cubicBezTo>
                <a:cubicBezTo>
                  <a:pt x="222" y="179"/>
                  <a:pt x="219" y="186"/>
                  <a:pt x="214" y="191"/>
                </a:cubicBezTo>
                <a:cubicBezTo>
                  <a:pt x="209" y="196"/>
                  <a:pt x="204" y="200"/>
                  <a:pt x="198" y="202"/>
                </a:cubicBezTo>
                <a:cubicBezTo>
                  <a:pt x="195" y="203"/>
                  <a:pt x="192" y="203"/>
                  <a:pt x="187" y="203"/>
                </a:cubicBezTo>
                <a:cubicBezTo>
                  <a:pt x="167" y="203"/>
                  <a:pt x="154" y="195"/>
                  <a:pt x="146" y="177"/>
                </a:cubicBezTo>
                <a:cubicBezTo>
                  <a:pt x="146" y="177"/>
                  <a:pt x="144" y="179"/>
                  <a:pt x="142" y="181"/>
                </a:cubicBezTo>
                <a:cubicBezTo>
                  <a:pt x="139" y="185"/>
                  <a:pt x="136" y="187"/>
                  <a:pt x="133" y="189"/>
                </a:cubicBezTo>
                <a:cubicBezTo>
                  <a:pt x="131" y="191"/>
                  <a:pt x="128" y="193"/>
                  <a:pt x="124" y="196"/>
                </a:cubicBezTo>
                <a:cubicBezTo>
                  <a:pt x="120" y="199"/>
                  <a:pt x="115" y="200"/>
                  <a:pt x="111" y="201"/>
                </a:cubicBezTo>
                <a:cubicBezTo>
                  <a:pt x="106" y="202"/>
                  <a:pt x="101" y="203"/>
                  <a:pt x="95" y="203"/>
                </a:cubicBezTo>
                <a:cubicBezTo>
                  <a:pt x="82" y="203"/>
                  <a:pt x="71" y="201"/>
                  <a:pt x="61" y="195"/>
                </a:cubicBezTo>
                <a:cubicBezTo>
                  <a:pt x="44" y="186"/>
                  <a:pt x="36" y="169"/>
                  <a:pt x="36" y="147"/>
                </a:cubicBezTo>
                <a:cubicBezTo>
                  <a:pt x="36" y="130"/>
                  <a:pt x="42" y="108"/>
                  <a:pt x="52" y="80"/>
                </a:cubicBezTo>
                <a:cubicBezTo>
                  <a:pt x="63" y="53"/>
                  <a:pt x="69" y="36"/>
                  <a:pt x="69" y="28"/>
                </a:cubicBezTo>
                <a:lnTo>
                  <a:pt x="69" y="27"/>
                </a:lnTo>
                <a:cubicBezTo>
                  <a:pt x="69" y="25"/>
                  <a:pt x="69" y="23"/>
                  <a:pt x="69" y="22"/>
                </a:cubicBezTo>
                <a:cubicBezTo>
                  <a:pt x="69" y="21"/>
                  <a:pt x="68" y="20"/>
                  <a:pt x="67" y="19"/>
                </a:cubicBezTo>
                <a:cubicBezTo>
                  <a:pt x="66" y="18"/>
                  <a:pt x="64" y="17"/>
                  <a:pt x="62" y="17"/>
                </a:cubicBezTo>
                <a:lnTo>
                  <a:pt x="60" y="17"/>
                </a:lnTo>
                <a:cubicBezTo>
                  <a:pt x="52" y="17"/>
                  <a:pt x="46" y="20"/>
                  <a:pt x="40" y="25"/>
                </a:cubicBezTo>
                <a:cubicBezTo>
                  <a:pt x="35" y="31"/>
                  <a:pt x="30" y="37"/>
                  <a:pt x="27" y="44"/>
                </a:cubicBezTo>
                <a:cubicBezTo>
                  <a:pt x="24" y="50"/>
                  <a:pt x="21" y="57"/>
                  <a:pt x="19" y="63"/>
                </a:cubicBezTo>
                <a:cubicBezTo>
                  <a:pt x="18" y="69"/>
                  <a:pt x="16" y="72"/>
                  <a:pt x="16" y="72"/>
                </a:cubicBezTo>
                <a:cubicBezTo>
                  <a:pt x="15" y="73"/>
                  <a:pt x="13" y="73"/>
                  <a:pt x="9" y="73"/>
                </a:cubicBezTo>
                <a:lnTo>
                  <a:pt x="2" y="73"/>
                </a:lnTo>
                <a:cubicBezTo>
                  <a:pt x="1" y="72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3596400" y="386244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4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100" y="46"/>
                  <a:pt x="93" y="47"/>
                </a:cubicBezTo>
                <a:cubicBezTo>
                  <a:pt x="89" y="47"/>
                  <a:pt x="84" y="45"/>
                  <a:pt x="81" y="42"/>
                </a:cubicBezTo>
                <a:cubicBezTo>
                  <a:pt x="77" y="39"/>
                  <a:pt x="75" y="34"/>
                  <a:pt x="74" y="27"/>
                </a:cubicBezTo>
                <a:moveTo>
                  <a:pt x="0" y="167"/>
                </a:moveTo>
                <a:cubicBezTo>
                  <a:pt x="0" y="165"/>
                  <a:pt x="2" y="160"/>
                  <a:pt x="4" y="153"/>
                </a:cubicBezTo>
                <a:cubicBezTo>
                  <a:pt x="7" y="147"/>
                  <a:pt x="11" y="139"/>
                  <a:pt x="15" y="131"/>
                </a:cubicBezTo>
                <a:cubicBezTo>
                  <a:pt x="20" y="122"/>
                  <a:pt x="26" y="115"/>
                  <a:pt x="35" y="108"/>
                </a:cubicBezTo>
                <a:cubicBezTo>
                  <a:pt x="43" y="101"/>
                  <a:pt x="52" y="98"/>
                  <a:pt x="62" y="98"/>
                </a:cubicBezTo>
                <a:cubicBezTo>
                  <a:pt x="74" y="98"/>
                  <a:pt x="84" y="101"/>
                  <a:pt x="92" y="108"/>
                </a:cubicBezTo>
                <a:cubicBezTo>
                  <a:pt x="99" y="115"/>
                  <a:pt x="103" y="124"/>
                  <a:pt x="104" y="136"/>
                </a:cubicBezTo>
                <a:cubicBezTo>
                  <a:pt x="104" y="141"/>
                  <a:pt x="102" y="149"/>
                  <a:pt x="97" y="161"/>
                </a:cubicBezTo>
                <a:cubicBezTo>
                  <a:pt x="93" y="173"/>
                  <a:pt x="87" y="188"/>
                  <a:pt x="80" y="208"/>
                </a:cubicBezTo>
                <a:cubicBezTo>
                  <a:pt x="71" y="229"/>
                  <a:pt x="65" y="245"/>
                  <a:pt x="60" y="259"/>
                </a:cubicBezTo>
                <a:cubicBezTo>
                  <a:pt x="58" y="266"/>
                  <a:pt x="58" y="271"/>
                  <a:pt x="58" y="274"/>
                </a:cubicBezTo>
                <a:cubicBezTo>
                  <a:pt x="58" y="281"/>
                  <a:pt x="60" y="285"/>
                  <a:pt x="65" y="285"/>
                </a:cubicBezTo>
                <a:cubicBezTo>
                  <a:pt x="68" y="285"/>
                  <a:pt x="71" y="285"/>
                  <a:pt x="75" y="284"/>
                </a:cubicBezTo>
                <a:cubicBezTo>
                  <a:pt x="78" y="283"/>
                  <a:pt x="81" y="281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5"/>
                </a:cubicBezTo>
                <a:cubicBezTo>
                  <a:pt x="109" y="232"/>
                  <a:pt x="110" y="230"/>
                  <a:pt x="110" y="229"/>
                </a:cubicBezTo>
                <a:cubicBezTo>
                  <a:pt x="111" y="228"/>
                  <a:pt x="114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6" y="240"/>
                  <a:pt x="123" y="247"/>
                </a:cubicBezTo>
                <a:cubicBezTo>
                  <a:pt x="120" y="253"/>
                  <a:pt x="117" y="261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8"/>
                  <a:pt x="74" y="301"/>
                  <a:pt x="63" y="301"/>
                </a:cubicBezTo>
                <a:cubicBezTo>
                  <a:pt x="53" y="301"/>
                  <a:pt x="45" y="298"/>
                  <a:pt x="37" y="292"/>
                </a:cubicBezTo>
                <a:cubicBezTo>
                  <a:pt x="29" y="286"/>
                  <a:pt x="24" y="276"/>
                  <a:pt x="24" y="264"/>
                </a:cubicBezTo>
                <a:cubicBezTo>
                  <a:pt x="24" y="258"/>
                  <a:pt x="25" y="254"/>
                  <a:pt x="26" y="249"/>
                </a:cubicBezTo>
                <a:cubicBezTo>
                  <a:pt x="28" y="245"/>
                  <a:pt x="34" y="228"/>
                  <a:pt x="46" y="197"/>
                </a:cubicBezTo>
                <a:cubicBezTo>
                  <a:pt x="57" y="167"/>
                  <a:pt x="63" y="149"/>
                  <a:pt x="65" y="143"/>
                </a:cubicBezTo>
                <a:cubicBezTo>
                  <a:pt x="67" y="137"/>
                  <a:pt x="68" y="131"/>
                  <a:pt x="68" y="126"/>
                </a:cubicBezTo>
                <a:cubicBezTo>
                  <a:pt x="68" y="119"/>
                  <a:pt x="66" y="115"/>
                  <a:pt x="61" y="115"/>
                </a:cubicBezTo>
                <a:lnTo>
                  <a:pt x="60" y="115"/>
                </a:lnTo>
                <a:cubicBezTo>
                  <a:pt x="51" y="115"/>
                  <a:pt x="43" y="120"/>
                  <a:pt x="35" y="130"/>
                </a:cubicBezTo>
                <a:cubicBezTo>
                  <a:pt x="28" y="140"/>
                  <a:pt x="22" y="152"/>
                  <a:pt x="18" y="167"/>
                </a:cubicBezTo>
                <a:cubicBezTo>
                  <a:pt x="18" y="168"/>
                  <a:pt x="18" y="168"/>
                  <a:pt x="17" y="169"/>
                </a:cubicBezTo>
                <a:lnTo>
                  <a:pt x="17" y="170"/>
                </a:lnTo>
                <a:cubicBezTo>
                  <a:pt x="17" y="170"/>
                  <a:pt x="17" y="171"/>
                  <a:pt x="16" y="171"/>
                </a:cubicBezTo>
                <a:cubicBezTo>
                  <a:pt x="15" y="171"/>
                  <a:pt x="15" y="171"/>
                  <a:pt x="15" y="171"/>
                </a:cubicBezTo>
                <a:cubicBezTo>
                  <a:pt x="14" y="171"/>
                  <a:pt x="14" y="171"/>
                  <a:pt x="13" y="171"/>
                </a:cubicBezTo>
                <a:cubicBezTo>
                  <a:pt x="12" y="171"/>
                  <a:pt x="11" y="171"/>
                  <a:pt x="9" y="171"/>
                </a:cubicBezTo>
                <a:lnTo>
                  <a:pt x="3" y="171"/>
                </a:lnTo>
                <a:cubicBezTo>
                  <a:pt x="1" y="170"/>
                  <a:pt x="0" y="168"/>
                  <a:pt x="0" y="16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3736080" y="385128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2"/>
                </a:moveTo>
                <a:cubicBezTo>
                  <a:pt x="0" y="7"/>
                  <a:pt x="3" y="3"/>
                  <a:pt x="9" y="0"/>
                </a:cubicBezTo>
                <a:lnTo>
                  <a:pt x="412" y="0"/>
                </a:lnTo>
                <a:cubicBezTo>
                  <a:pt x="419" y="3"/>
                  <a:pt x="422" y="7"/>
                  <a:pt x="422" y="12"/>
                </a:cubicBezTo>
                <a:cubicBezTo>
                  <a:pt x="422" y="17"/>
                  <a:pt x="419" y="21"/>
                  <a:pt x="413" y="24"/>
                </a:cubicBezTo>
                <a:lnTo>
                  <a:pt x="211" y="25"/>
                </a:lnTo>
                <a:lnTo>
                  <a:pt x="10" y="25"/>
                </a:lnTo>
                <a:cubicBezTo>
                  <a:pt x="3" y="23"/>
                  <a:pt x="0" y="19"/>
                  <a:pt x="0" y="12"/>
                </a:cubicBezTo>
                <a:moveTo>
                  <a:pt x="0" y="136"/>
                </a:moveTo>
                <a:cubicBezTo>
                  <a:pt x="0" y="130"/>
                  <a:pt x="3" y="125"/>
                  <a:pt x="10" y="123"/>
                </a:cubicBezTo>
                <a:lnTo>
                  <a:pt x="413" y="123"/>
                </a:lnTo>
                <a:cubicBezTo>
                  <a:pt x="419" y="128"/>
                  <a:pt x="422" y="132"/>
                  <a:pt x="422" y="136"/>
                </a:cubicBezTo>
                <a:cubicBezTo>
                  <a:pt x="422" y="142"/>
                  <a:pt x="419" y="146"/>
                  <a:pt x="412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3954600" y="3834000"/>
            <a:ext cx="122760" cy="145080"/>
          </a:xfrm>
          <a:custGeom>
            <a:avLst/>
            <a:gdLst/>
            <a:ahLst/>
            <a:rect l="0" t="0" r="r" b="b"/>
            <a:pathLst>
              <a:path w="341" h="403">
                <a:moveTo>
                  <a:pt x="41" y="99"/>
                </a:moveTo>
                <a:cubicBezTo>
                  <a:pt x="41" y="98"/>
                  <a:pt x="41" y="96"/>
                  <a:pt x="42" y="94"/>
                </a:cubicBezTo>
                <a:cubicBezTo>
                  <a:pt x="42" y="92"/>
                  <a:pt x="43" y="88"/>
                  <a:pt x="45" y="80"/>
                </a:cubicBezTo>
                <a:cubicBezTo>
                  <a:pt x="47" y="73"/>
                  <a:pt x="49" y="67"/>
                  <a:pt x="51" y="61"/>
                </a:cubicBezTo>
                <a:cubicBezTo>
                  <a:pt x="54" y="55"/>
                  <a:pt x="57" y="48"/>
                  <a:pt x="61" y="40"/>
                </a:cubicBezTo>
                <a:cubicBezTo>
                  <a:pt x="65" y="32"/>
                  <a:pt x="69" y="26"/>
                  <a:pt x="73" y="21"/>
                </a:cubicBezTo>
                <a:cubicBezTo>
                  <a:pt x="78" y="16"/>
                  <a:pt x="84" y="12"/>
                  <a:pt x="90" y="7"/>
                </a:cubicBezTo>
                <a:cubicBezTo>
                  <a:pt x="96" y="1"/>
                  <a:pt x="103" y="-1"/>
                  <a:pt x="111" y="0"/>
                </a:cubicBezTo>
                <a:cubicBezTo>
                  <a:pt x="142" y="0"/>
                  <a:pt x="163" y="15"/>
                  <a:pt x="171" y="42"/>
                </a:cubicBezTo>
                <a:lnTo>
                  <a:pt x="178" y="36"/>
                </a:lnTo>
                <a:cubicBezTo>
                  <a:pt x="204" y="13"/>
                  <a:pt x="229" y="0"/>
                  <a:pt x="252" y="0"/>
                </a:cubicBezTo>
                <a:cubicBezTo>
                  <a:pt x="280" y="0"/>
                  <a:pt x="301" y="11"/>
                  <a:pt x="317" y="31"/>
                </a:cubicBezTo>
                <a:cubicBezTo>
                  <a:pt x="332" y="51"/>
                  <a:pt x="341" y="75"/>
                  <a:pt x="341" y="103"/>
                </a:cubicBezTo>
                <a:cubicBezTo>
                  <a:pt x="341" y="149"/>
                  <a:pt x="324" y="191"/>
                  <a:pt x="292" y="229"/>
                </a:cubicBezTo>
                <a:cubicBezTo>
                  <a:pt x="260" y="267"/>
                  <a:pt x="224" y="287"/>
                  <a:pt x="183" y="287"/>
                </a:cubicBezTo>
                <a:cubicBezTo>
                  <a:pt x="174" y="287"/>
                  <a:pt x="166" y="286"/>
                  <a:pt x="159" y="283"/>
                </a:cubicBezTo>
                <a:cubicBezTo>
                  <a:pt x="154" y="281"/>
                  <a:pt x="149" y="278"/>
                  <a:pt x="144" y="274"/>
                </a:cubicBezTo>
                <a:cubicBezTo>
                  <a:pt x="139" y="270"/>
                  <a:pt x="135" y="266"/>
                  <a:pt x="132" y="263"/>
                </a:cubicBezTo>
                <a:lnTo>
                  <a:pt x="128" y="258"/>
                </a:lnTo>
                <a:cubicBezTo>
                  <a:pt x="127" y="258"/>
                  <a:pt x="123" y="277"/>
                  <a:pt x="114" y="313"/>
                </a:cubicBezTo>
                <a:cubicBezTo>
                  <a:pt x="105" y="349"/>
                  <a:pt x="101" y="368"/>
                  <a:pt x="101" y="368"/>
                </a:cubicBezTo>
                <a:cubicBezTo>
                  <a:pt x="101" y="371"/>
                  <a:pt x="102" y="372"/>
                  <a:pt x="106" y="372"/>
                </a:cubicBezTo>
                <a:cubicBezTo>
                  <a:pt x="109" y="373"/>
                  <a:pt x="117" y="373"/>
                  <a:pt x="129" y="374"/>
                </a:cubicBezTo>
                <a:lnTo>
                  <a:pt x="145" y="374"/>
                </a:lnTo>
                <a:cubicBezTo>
                  <a:pt x="147" y="377"/>
                  <a:pt x="149" y="379"/>
                  <a:pt x="149" y="380"/>
                </a:cubicBezTo>
                <a:cubicBezTo>
                  <a:pt x="149" y="381"/>
                  <a:pt x="148" y="385"/>
                  <a:pt x="147" y="391"/>
                </a:cubicBezTo>
                <a:cubicBezTo>
                  <a:pt x="145" y="396"/>
                  <a:pt x="144" y="400"/>
                  <a:pt x="143" y="401"/>
                </a:cubicBezTo>
                <a:cubicBezTo>
                  <a:pt x="142" y="402"/>
                  <a:pt x="139" y="403"/>
                  <a:pt x="135" y="403"/>
                </a:cubicBezTo>
                <a:cubicBezTo>
                  <a:pt x="134" y="403"/>
                  <a:pt x="132" y="403"/>
                  <a:pt x="128" y="403"/>
                </a:cubicBezTo>
                <a:cubicBezTo>
                  <a:pt x="124" y="403"/>
                  <a:pt x="117" y="403"/>
                  <a:pt x="106" y="403"/>
                </a:cubicBezTo>
                <a:cubicBezTo>
                  <a:pt x="96" y="402"/>
                  <a:pt x="83" y="402"/>
                  <a:pt x="67" y="402"/>
                </a:cubicBezTo>
                <a:cubicBezTo>
                  <a:pt x="38" y="402"/>
                  <a:pt x="19" y="403"/>
                  <a:pt x="11" y="403"/>
                </a:cubicBezTo>
                <a:lnTo>
                  <a:pt x="6" y="403"/>
                </a:lnTo>
                <a:cubicBezTo>
                  <a:pt x="3" y="400"/>
                  <a:pt x="0" y="398"/>
                  <a:pt x="0" y="396"/>
                </a:cubicBezTo>
                <a:cubicBezTo>
                  <a:pt x="2" y="385"/>
                  <a:pt x="5" y="378"/>
                  <a:pt x="10" y="374"/>
                </a:cubicBezTo>
                <a:lnTo>
                  <a:pt x="22" y="374"/>
                </a:lnTo>
                <a:cubicBezTo>
                  <a:pt x="37" y="374"/>
                  <a:pt x="45" y="371"/>
                  <a:pt x="47" y="367"/>
                </a:cubicBezTo>
                <a:cubicBezTo>
                  <a:pt x="48" y="364"/>
                  <a:pt x="61" y="314"/>
                  <a:pt x="85" y="216"/>
                </a:cubicBezTo>
                <a:cubicBezTo>
                  <a:pt x="110" y="117"/>
                  <a:pt x="123" y="65"/>
                  <a:pt x="124" y="59"/>
                </a:cubicBezTo>
                <a:cubicBezTo>
                  <a:pt x="124" y="57"/>
                  <a:pt x="125" y="54"/>
                  <a:pt x="125" y="51"/>
                </a:cubicBezTo>
                <a:cubicBezTo>
                  <a:pt x="125" y="33"/>
                  <a:pt x="119" y="25"/>
                  <a:pt x="109" y="25"/>
                </a:cubicBezTo>
                <a:cubicBezTo>
                  <a:pt x="100" y="25"/>
                  <a:pt x="92" y="31"/>
                  <a:pt x="85" y="42"/>
                </a:cubicBezTo>
                <a:cubicBezTo>
                  <a:pt x="79" y="54"/>
                  <a:pt x="74" y="67"/>
                  <a:pt x="71" y="81"/>
                </a:cubicBezTo>
                <a:cubicBezTo>
                  <a:pt x="67" y="95"/>
                  <a:pt x="65" y="102"/>
                  <a:pt x="63" y="104"/>
                </a:cubicBezTo>
                <a:cubicBezTo>
                  <a:pt x="62" y="105"/>
                  <a:pt x="59" y="105"/>
                  <a:pt x="53" y="105"/>
                </a:cubicBezTo>
                <a:lnTo>
                  <a:pt x="44" y="105"/>
                </a:lnTo>
                <a:cubicBezTo>
                  <a:pt x="42" y="102"/>
                  <a:pt x="41" y="101"/>
                  <a:pt x="41" y="99"/>
                </a:cubicBezTo>
                <a:moveTo>
                  <a:pt x="139" y="216"/>
                </a:moveTo>
                <a:cubicBezTo>
                  <a:pt x="148" y="248"/>
                  <a:pt x="163" y="264"/>
                  <a:pt x="185" y="264"/>
                </a:cubicBezTo>
                <a:cubicBezTo>
                  <a:pt x="198" y="264"/>
                  <a:pt x="210" y="259"/>
                  <a:pt x="222" y="250"/>
                </a:cubicBezTo>
                <a:cubicBezTo>
                  <a:pt x="234" y="240"/>
                  <a:pt x="243" y="228"/>
                  <a:pt x="251" y="213"/>
                </a:cubicBezTo>
                <a:cubicBezTo>
                  <a:pt x="259" y="199"/>
                  <a:pt x="266" y="176"/>
                  <a:pt x="274" y="145"/>
                </a:cubicBezTo>
                <a:cubicBezTo>
                  <a:pt x="281" y="114"/>
                  <a:pt x="285" y="90"/>
                  <a:pt x="286" y="75"/>
                </a:cubicBezTo>
                <a:lnTo>
                  <a:pt x="286" y="71"/>
                </a:lnTo>
                <a:cubicBezTo>
                  <a:pt x="286" y="40"/>
                  <a:pt x="273" y="25"/>
                  <a:pt x="247" y="25"/>
                </a:cubicBezTo>
                <a:cubicBezTo>
                  <a:pt x="243" y="25"/>
                  <a:pt x="238" y="25"/>
                  <a:pt x="233" y="27"/>
                </a:cubicBezTo>
                <a:cubicBezTo>
                  <a:pt x="229" y="28"/>
                  <a:pt x="224" y="30"/>
                  <a:pt x="219" y="32"/>
                </a:cubicBezTo>
                <a:cubicBezTo>
                  <a:pt x="215" y="35"/>
                  <a:pt x="211" y="38"/>
                  <a:pt x="207" y="41"/>
                </a:cubicBezTo>
                <a:cubicBezTo>
                  <a:pt x="203" y="43"/>
                  <a:pt x="199" y="47"/>
                  <a:pt x="196" y="50"/>
                </a:cubicBezTo>
                <a:cubicBezTo>
                  <a:pt x="193" y="53"/>
                  <a:pt x="190" y="57"/>
                  <a:pt x="187" y="59"/>
                </a:cubicBezTo>
                <a:cubicBezTo>
                  <a:pt x="184" y="62"/>
                  <a:pt x="181" y="65"/>
                  <a:pt x="180" y="68"/>
                </a:cubicBezTo>
                <a:cubicBezTo>
                  <a:pt x="178" y="71"/>
                  <a:pt x="176" y="73"/>
                  <a:pt x="175" y="75"/>
                </a:cubicBezTo>
                <a:lnTo>
                  <a:pt x="173" y="77"/>
                </a:lnTo>
                <a:cubicBezTo>
                  <a:pt x="173" y="78"/>
                  <a:pt x="172" y="81"/>
                  <a:pt x="171" y="86"/>
                </a:cubicBezTo>
                <a:cubicBezTo>
                  <a:pt x="169" y="92"/>
                  <a:pt x="167" y="101"/>
                  <a:pt x="164" y="114"/>
                </a:cubicBezTo>
                <a:cubicBezTo>
                  <a:pt x="160" y="127"/>
                  <a:pt x="157" y="138"/>
                  <a:pt x="155" y="147"/>
                </a:cubicBezTo>
                <a:cubicBezTo>
                  <a:pt x="144" y="191"/>
                  <a:pt x="139" y="215"/>
                  <a:pt x="139" y="2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4088880" y="3897720"/>
            <a:ext cx="85680" cy="73080"/>
          </a:xfrm>
          <a:custGeom>
            <a:avLst/>
            <a:gdLst/>
            <a:ahLst/>
            <a:rect l="0" t="0" r="r" b="b"/>
            <a:pathLst>
              <a:path w="238" h="203">
                <a:moveTo>
                  <a:pt x="0" y="69"/>
                </a:moveTo>
                <a:cubicBezTo>
                  <a:pt x="0" y="67"/>
                  <a:pt x="2" y="62"/>
                  <a:pt x="4" y="55"/>
                </a:cubicBezTo>
                <a:cubicBezTo>
                  <a:pt x="7" y="49"/>
                  <a:pt x="11" y="41"/>
                  <a:pt x="15" y="32"/>
                </a:cubicBezTo>
                <a:cubicBezTo>
                  <a:pt x="20" y="24"/>
                  <a:pt x="27" y="16"/>
                  <a:pt x="35" y="10"/>
                </a:cubicBezTo>
                <a:cubicBezTo>
                  <a:pt x="43" y="4"/>
                  <a:pt x="52" y="0"/>
                  <a:pt x="61" y="0"/>
                </a:cubicBezTo>
                <a:cubicBezTo>
                  <a:pt x="75" y="0"/>
                  <a:pt x="85" y="4"/>
                  <a:pt x="93" y="11"/>
                </a:cubicBezTo>
                <a:cubicBezTo>
                  <a:pt x="100" y="19"/>
                  <a:pt x="104" y="27"/>
                  <a:pt x="104" y="38"/>
                </a:cubicBezTo>
                <a:cubicBezTo>
                  <a:pt x="104" y="43"/>
                  <a:pt x="99" y="60"/>
                  <a:pt x="87" y="88"/>
                </a:cubicBezTo>
                <a:cubicBezTo>
                  <a:pt x="77" y="116"/>
                  <a:pt x="72" y="137"/>
                  <a:pt x="72" y="151"/>
                </a:cubicBezTo>
                <a:cubicBezTo>
                  <a:pt x="72" y="163"/>
                  <a:pt x="74" y="172"/>
                  <a:pt x="78" y="177"/>
                </a:cubicBezTo>
                <a:cubicBezTo>
                  <a:pt x="83" y="184"/>
                  <a:pt x="90" y="186"/>
                  <a:pt x="98" y="187"/>
                </a:cubicBezTo>
                <a:cubicBezTo>
                  <a:pt x="107" y="187"/>
                  <a:pt x="114" y="184"/>
                  <a:pt x="122" y="178"/>
                </a:cubicBezTo>
                <a:cubicBezTo>
                  <a:pt x="129" y="173"/>
                  <a:pt x="135" y="167"/>
                  <a:pt x="138" y="163"/>
                </a:cubicBezTo>
                <a:lnTo>
                  <a:pt x="143" y="155"/>
                </a:lnTo>
                <a:cubicBezTo>
                  <a:pt x="144" y="154"/>
                  <a:pt x="150" y="131"/>
                  <a:pt x="160" y="87"/>
                </a:cubicBezTo>
                <a:cubicBezTo>
                  <a:pt x="169" y="51"/>
                  <a:pt x="175" y="31"/>
                  <a:pt x="176" y="25"/>
                </a:cubicBezTo>
                <a:cubicBezTo>
                  <a:pt x="178" y="19"/>
                  <a:pt x="180" y="14"/>
                  <a:pt x="183" y="12"/>
                </a:cubicBezTo>
                <a:cubicBezTo>
                  <a:pt x="188" y="7"/>
                  <a:pt x="193" y="5"/>
                  <a:pt x="199" y="5"/>
                </a:cubicBezTo>
                <a:cubicBezTo>
                  <a:pt x="204" y="5"/>
                  <a:pt x="208" y="6"/>
                  <a:pt x="210" y="9"/>
                </a:cubicBezTo>
                <a:cubicBezTo>
                  <a:pt x="212" y="12"/>
                  <a:pt x="214" y="15"/>
                  <a:pt x="214" y="18"/>
                </a:cubicBezTo>
                <a:lnTo>
                  <a:pt x="180" y="160"/>
                </a:lnTo>
                <a:cubicBezTo>
                  <a:pt x="179" y="162"/>
                  <a:pt x="179" y="164"/>
                  <a:pt x="179" y="167"/>
                </a:cubicBezTo>
                <a:cubicBezTo>
                  <a:pt x="179" y="175"/>
                  <a:pt x="180" y="180"/>
                  <a:pt x="182" y="183"/>
                </a:cubicBezTo>
                <a:cubicBezTo>
                  <a:pt x="184" y="185"/>
                  <a:pt x="187" y="187"/>
                  <a:pt x="192" y="187"/>
                </a:cubicBezTo>
                <a:cubicBezTo>
                  <a:pt x="198" y="186"/>
                  <a:pt x="203" y="180"/>
                  <a:pt x="207" y="172"/>
                </a:cubicBezTo>
                <a:cubicBezTo>
                  <a:pt x="211" y="164"/>
                  <a:pt x="216" y="151"/>
                  <a:pt x="221" y="133"/>
                </a:cubicBezTo>
                <a:cubicBezTo>
                  <a:pt x="221" y="130"/>
                  <a:pt x="224" y="129"/>
                  <a:pt x="230" y="129"/>
                </a:cubicBezTo>
                <a:cubicBezTo>
                  <a:pt x="235" y="129"/>
                  <a:pt x="238" y="131"/>
                  <a:pt x="238" y="133"/>
                </a:cubicBezTo>
                <a:cubicBezTo>
                  <a:pt x="238" y="135"/>
                  <a:pt x="238" y="137"/>
                  <a:pt x="237" y="139"/>
                </a:cubicBezTo>
                <a:cubicBezTo>
                  <a:pt x="237" y="142"/>
                  <a:pt x="236" y="147"/>
                  <a:pt x="233" y="154"/>
                </a:cubicBezTo>
                <a:cubicBezTo>
                  <a:pt x="231" y="161"/>
                  <a:pt x="228" y="167"/>
                  <a:pt x="226" y="173"/>
                </a:cubicBezTo>
                <a:cubicBezTo>
                  <a:pt x="223" y="179"/>
                  <a:pt x="219" y="186"/>
                  <a:pt x="214" y="191"/>
                </a:cubicBezTo>
                <a:cubicBezTo>
                  <a:pt x="210" y="196"/>
                  <a:pt x="204" y="200"/>
                  <a:pt x="198" y="202"/>
                </a:cubicBezTo>
                <a:cubicBezTo>
                  <a:pt x="196" y="203"/>
                  <a:pt x="192" y="203"/>
                  <a:pt x="188" y="203"/>
                </a:cubicBezTo>
                <a:cubicBezTo>
                  <a:pt x="168" y="203"/>
                  <a:pt x="154" y="195"/>
                  <a:pt x="147" y="177"/>
                </a:cubicBezTo>
                <a:cubicBezTo>
                  <a:pt x="146" y="177"/>
                  <a:pt x="145" y="179"/>
                  <a:pt x="142" y="181"/>
                </a:cubicBezTo>
                <a:cubicBezTo>
                  <a:pt x="139" y="185"/>
                  <a:pt x="137" y="187"/>
                  <a:pt x="134" y="189"/>
                </a:cubicBezTo>
                <a:cubicBezTo>
                  <a:pt x="131" y="191"/>
                  <a:pt x="128" y="193"/>
                  <a:pt x="124" y="196"/>
                </a:cubicBezTo>
                <a:cubicBezTo>
                  <a:pt x="120" y="199"/>
                  <a:pt x="116" y="200"/>
                  <a:pt x="111" y="201"/>
                </a:cubicBezTo>
                <a:cubicBezTo>
                  <a:pt x="106" y="202"/>
                  <a:pt x="101" y="203"/>
                  <a:pt x="96" y="203"/>
                </a:cubicBezTo>
                <a:cubicBezTo>
                  <a:pt x="82" y="203"/>
                  <a:pt x="70" y="201"/>
                  <a:pt x="60" y="195"/>
                </a:cubicBezTo>
                <a:cubicBezTo>
                  <a:pt x="45" y="186"/>
                  <a:pt x="37" y="169"/>
                  <a:pt x="37" y="147"/>
                </a:cubicBezTo>
                <a:cubicBezTo>
                  <a:pt x="37" y="130"/>
                  <a:pt x="42" y="108"/>
                  <a:pt x="53" y="80"/>
                </a:cubicBezTo>
                <a:cubicBezTo>
                  <a:pt x="63" y="53"/>
                  <a:pt x="68" y="36"/>
                  <a:pt x="68" y="28"/>
                </a:cubicBezTo>
                <a:lnTo>
                  <a:pt x="68" y="27"/>
                </a:lnTo>
                <a:cubicBezTo>
                  <a:pt x="68" y="25"/>
                  <a:pt x="68" y="23"/>
                  <a:pt x="68" y="22"/>
                </a:cubicBezTo>
                <a:cubicBezTo>
                  <a:pt x="68" y="21"/>
                  <a:pt x="68" y="20"/>
                  <a:pt x="66" y="19"/>
                </a:cubicBezTo>
                <a:cubicBezTo>
                  <a:pt x="65" y="18"/>
                  <a:pt x="64" y="17"/>
                  <a:pt x="61" y="17"/>
                </a:cubicBezTo>
                <a:lnTo>
                  <a:pt x="60" y="17"/>
                </a:lnTo>
                <a:cubicBezTo>
                  <a:pt x="53" y="17"/>
                  <a:pt x="47" y="20"/>
                  <a:pt x="41" y="25"/>
                </a:cubicBezTo>
                <a:cubicBezTo>
                  <a:pt x="35" y="31"/>
                  <a:pt x="31" y="37"/>
                  <a:pt x="27" y="44"/>
                </a:cubicBezTo>
                <a:cubicBezTo>
                  <a:pt x="24" y="50"/>
                  <a:pt x="22" y="57"/>
                  <a:pt x="20" y="63"/>
                </a:cubicBezTo>
                <a:cubicBezTo>
                  <a:pt x="18" y="69"/>
                  <a:pt x="17" y="72"/>
                  <a:pt x="16" y="72"/>
                </a:cubicBezTo>
                <a:cubicBezTo>
                  <a:pt x="16" y="73"/>
                  <a:pt x="13" y="73"/>
                  <a:pt x="9" y="73"/>
                </a:cubicBezTo>
                <a:lnTo>
                  <a:pt x="3" y="73"/>
                </a:lnTo>
                <a:cubicBezTo>
                  <a:pt x="1" y="72"/>
                  <a:pt x="0" y="70"/>
                  <a:pt x="0" y="6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4254120" y="3828960"/>
            <a:ext cx="84960" cy="98280"/>
          </a:xfrm>
          <a:custGeom>
            <a:avLst/>
            <a:gdLst/>
            <a:ahLst/>
            <a:rect l="0" t="0" r="r" b="b"/>
            <a:pathLst>
              <a:path w="236" h="273">
                <a:moveTo>
                  <a:pt x="104" y="114"/>
                </a:moveTo>
                <a:cubicBezTo>
                  <a:pt x="99" y="56"/>
                  <a:pt x="96" y="25"/>
                  <a:pt x="96" y="18"/>
                </a:cubicBezTo>
                <a:cubicBezTo>
                  <a:pt x="96" y="11"/>
                  <a:pt x="101" y="5"/>
                  <a:pt x="111" y="0"/>
                </a:cubicBezTo>
                <a:cubicBezTo>
                  <a:pt x="112" y="0"/>
                  <a:pt x="113" y="0"/>
                  <a:pt x="115" y="0"/>
                </a:cubicBezTo>
                <a:cubicBezTo>
                  <a:pt x="116" y="0"/>
                  <a:pt x="117" y="0"/>
                  <a:pt x="118" y="0"/>
                </a:cubicBezTo>
                <a:cubicBezTo>
                  <a:pt x="123" y="0"/>
                  <a:pt x="128" y="2"/>
                  <a:pt x="132" y="5"/>
                </a:cubicBezTo>
                <a:cubicBezTo>
                  <a:pt x="136" y="9"/>
                  <a:pt x="139" y="13"/>
                  <a:pt x="139" y="18"/>
                </a:cubicBezTo>
                <a:cubicBezTo>
                  <a:pt x="139" y="25"/>
                  <a:pt x="137" y="42"/>
                  <a:pt x="135" y="70"/>
                </a:cubicBezTo>
                <a:cubicBezTo>
                  <a:pt x="132" y="96"/>
                  <a:pt x="131" y="111"/>
                  <a:pt x="130" y="114"/>
                </a:cubicBezTo>
                <a:lnTo>
                  <a:pt x="167" y="87"/>
                </a:lnTo>
                <a:cubicBezTo>
                  <a:pt x="191" y="70"/>
                  <a:pt x="203" y="60"/>
                  <a:pt x="206" y="59"/>
                </a:cubicBezTo>
                <a:cubicBezTo>
                  <a:pt x="208" y="57"/>
                  <a:pt x="210" y="57"/>
                  <a:pt x="212" y="57"/>
                </a:cubicBezTo>
                <a:cubicBezTo>
                  <a:pt x="217" y="57"/>
                  <a:pt x="222" y="59"/>
                  <a:pt x="227" y="63"/>
                </a:cubicBezTo>
                <a:cubicBezTo>
                  <a:pt x="232" y="67"/>
                  <a:pt x="235" y="74"/>
                  <a:pt x="236" y="81"/>
                </a:cubicBezTo>
                <a:cubicBezTo>
                  <a:pt x="236" y="87"/>
                  <a:pt x="233" y="91"/>
                  <a:pt x="228" y="96"/>
                </a:cubicBezTo>
                <a:cubicBezTo>
                  <a:pt x="226" y="97"/>
                  <a:pt x="212" y="104"/>
                  <a:pt x="185" y="116"/>
                </a:cubicBezTo>
                <a:cubicBezTo>
                  <a:pt x="159" y="129"/>
                  <a:pt x="144" y="136"/>
                  <a:pt x="142" y="137"/>
                </a:cubicBezTo>
                <a:lnTo>
                  <a:pt x="184" y="156"/>
                </a:lnTo>
                <a:lnTo>
                  <a:pt x="228" y="178"/>
                </a:lnTo>
                <a:cubicBezTo>
                  <a:pt x="232" y="182"/>
                  <a:pt x="235" y="187"/>
                  <a:pt x="235" y="193"/>
                </a:cubicBezTo>
                <a:cubicBezTo>
                  <a:pt x="235" y="199"/>
                  <a:pt x="232" y="205"/>
                  <a:pt x="228" y="209"/>
                </a:cubicBezTo>
                <a:cubicBezTo>
                  <a:pt x="225" y="213"/>
                  <a:pt x="219" y="215"/>
                  <a:pt x="213" y="216"/>
                </a:cubicBezTo>
                <a:cubicBezTo>
                  <a:pt x="210" y="216"/>
                  <a:pt x="206" y="214"/>
                  <a:pt x="202" y="212"/>
                </a:cubicBezTo>
                <a:cubicBezTo>
                  <a:pt x="198" y="209"/>
                  <a:pt x="186" y="201"/>
                  <a:pt x="167" y="187"/>
                </a:cubicBezTo>
                <a:lnTo>
                  <a:pt x="130" y="160"/>
                </a:lnTo>
                <a:cubicBezTo>
                  <a:pt x="136" y="217"/>
                  <a:pt x="139" y="248"/>
                  <a:pt x="139" y="255"/>
                </a:cubicBezTo>
                <a:cubicBezTo>
                  <a:pt x="139" y="259"/>
                  <a:pt x="137" y="263"/>
                  <a:pt x="134" y="267"/>
                </a:cubicBezTo>
                <a:cubicBezTo>
                  <a:pt x="131" y="271"/>
                  <a:pt x="126" y="273"/>
                  <a:pt x="118" y="273"/>
                </a:cubicBezTo>
                <a:cubicBezTo>
                  <a:pt x="110" y="273"/>
                  <a:pt x="104" y="271"/>
                  <a:pt x="101" y="267"/>
                </a:cubicBezTo>
                <a:cubicBezTo>
                  <a:pt x="98" y="263"/>
                  <a:pt x="97" y="259"/>
                  <a:pt x="96" y="255"/>
                </a:cubicBezTo>
                <a:cubicBezTo>
                  <a:pt x="96" y="248"/>
                  <a:pt x="97" y="231"/>
                  <a:pt x="100" y="204"/>
                </a:cubicBezTo>
                <a:cubicBezTo>
                  <a:pt x="103" y="178"/>
                  <a:pt x="104" y="163"/>
                  <a:pt x="104" y="160"/>
                </a:cubicBezTo>
                <a:lnTo>
                  <a:pt x="68" y="187"/>
                </a:lnTo>
                <a:cubicBezTo>
                  <a:pt x="44" y="204"/>
                  <a:pt x="31" y="213"/>
                  <a:pt x="29" y="214"/>
                </a:cubicBezTo>
                <a:cubicBezTo>
                  <a:pt x="28" y="216"/>
                  <a:pt x="25" y="216"/>
                  <a:pt x="23" y="216"/>
                </a:cubicBezTo>
                <a:cubicBezTo>
                  <a:pt x="17" y="216"/>
                  <a:pt x="12" y="214"/>
                  <a:pt x="8" y="210"/>
                </a:cubicBezTo>
                <a:cubicBezTo>
                  <a:pt x="3" y="206"/>
                  <a:pt x="1" y="200"/>
                  <a:pt x="0" y="193"/>
                </a:cubicBezTo>
                <a:cubicBezTo>
                  <a:pt x="0" y="191"/>
                  <a:pt x="0" y="189"/>
                  <a:pt x="0" y="188"/>
                </a:cubicBezTo>
                <a:cubicBezTo>
                  <a:pt x="0" y="187"/>
                  <a:pt x="1" y="185"/>
                  <a:pt x="2" y="184"/>
                </a:cubicBezTo>
                <a:cubicBezTo>
                  <a:pt x="3" y="183"/>
                  <a:pt x="4" y="182"/>
                  <a:pt x="5" y="180"/>
                </a:cubicBezTo>
                <a:cubicBezTo>
                  <a:pt x="6" y="179"/>
                  <a:pt x="8" y="178"/>
                  <a:pt x="11" y="176"/>
                </a:cubicBezTo>
                <a:cubicBezTo>
                  <a:pt x="14" y="174"/>
                  <a:pt x="17" y="173"/>
                  <a:pt x="19" y="171"/>
                </a:cubicBezTo>
                <a:cubicBezTo>
                  <a:pt x="22" y="170"/>
                  <a:pt x="26" y="168"/>
                  <a:pt x="31" y="166"/>
                </a:cubicBezTo>
                <a:cubicBezTo>
                  <a:pt x="37" y="163"/>
                  <a:pt x="42" y="161"/>
                  <a:pt x="47" y="159"/>
                </a:cubicBezTo>
                <a:cubicBezTo>
                  <a:pt x="52" y="157"/>
                  <a:pt x="59" y="154"/>
                  <a:pt x="67" y="149"/>
                </a:cubicBezTo>
                <a:cubicBezTo>
                  <a:pt x="76" y="145"/>
                  <a:pt x="84" y="141"/>
                  <a:pt x="92" y="137"/>
                </a:cubicBezTo>
                <a:lnTo>
                  <a:pt x="6" y="96"/>
                </a:lnTo>
                <a:cubicBezTo>
                  <a:pt x="3" y="92"/>
                  <a:pt x="1" y="87"/>
                  <a:pt x="1" y="81"/>
                </a:cubicBezTo>
                <a:cubicBezTo>
                  <a:pt x="1" y="75"/>
                  <a:pt x="3" y="68"/>
                  <a:pt x="6" y="64"/>
                </a:cubicBezTo>
                <a:cubicBezTo>
                  <a:pt x="10" y="60"/>
                  <a:pt x="15" y="58"/>
                  <a:pt x="22" y="57"/>
                </a:cubicBezTo>
                <a:cubicBezTo>
                  <a:pt x="25" y="57"/>
                  <a:pt x="29" y="59"/>
                  <a:pt x="33" y="61"/>
                </a:cubicBezTo>
                <a:cubicBezTo>
                  <a:pt x="37" y="64"/>
                  <a:pt x="49" y="73"/>
                  <a:pt x="68" y="87"/>
                </a:cubicBezTo>
                <a:lnTo>
                  <a:pt x="104" y="11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4411440" y="3834000"/>
            <a:ext cx="97560" cy="145080"/>
          </a:xfrm>
          <a:custGeom>
            <a:avLst/>
            <a:gdLst/>
            <a:ahLst/>
            <a:rect l="0" t="0" r="r" b="b"/>
            <a:pathLst>
              <a:path w="271" h="403">
                <a:moveTo>
                  <a:pt x="0" y="181"/>
                </a:moveTo>
                <a:cubicBezTo>
                  <a:pt x="0" y="139"/>
                  <a:pt x="16" y="98"/>
                  <a:pt x="48" y="60"/>
                </a:cubicBezTo>
                <a:cubicBezTo>
                  <a:pt x="80" y="22"/>
                  <a:pt x="116" y="1"/>
                  <a:pt x="156" y="1"/>
                </a:cubicBezTo>
                <a:cubicBezTo>
                  <a:pt x="182" y="1"/>
                  <a:pt x="201" y="13"/>
                  <a:pt x="214" y="35"/>
                </a:cubicBezTo>
                <a:cubicBezTo>
                  <a:pt x="215" y="34"/>
                  <a:pt x="216" y="33"/>
                  <a:pt x="218" y="31"/>
                </a:cubicBezTo>
                <a:cubicBezTo>
                  <a:pt x="219" y="29"/>
                  <a:pt x="222" y="27"/>
                  <a:pt x="225" y="24"/>
                </a:cubicBezTo>
                <a:cubicBezTo>
                  <a:pt x="227" y="22"/>
                  <a:pt x="231" y="19"/>
                  <a:pt x="235" y="16"/>
                </a:cubicBezTo>
                <a:cubicBezTo>
                  <a:pt x="249" y="6"/>
                  <a:pt x="260" y="0"/>
                  <a:pt x="265" y="0"/>
                </a:cubicBezTo>
                <a:cubicBezTo>
                  <a:pt x="266" y="0"/>
                  <a:pt x="268" y="1"/>
                  <a:pt x="269" y="2"/>
                </a:cubicBezTo>
                <a:cubicBezTo>
                  <a:pt x="270" y="4"/>
                  <a:pt x="271" y="6"/>
                  <a:pt x="271" y="6"/>
                </a:cubicBezTo>
                <a:cubicBezTo>
                  <a:pt x="271" y="10"/>
                  <a:pt x="257" y="70"/>
                  <a:pt x="226" y="187"/>
                </a:cubicBezTo>
                <a:cubicBezTo>
                  <a:pt x="197" y="306"/>
                  <a:pt x="182" y="367"/>
                  <a:pt x="182" y="369"/>
                </a:cubicBezTo>
                <a:cubicBezTo>
                  <a:pt x="182" y="372"/>
                  <a:pt x="191" y="374"/>
                  <a:pt x="210" y="374"/>
                </a:cubicBezTo>
                <a:lnTo>
                  <a:pt x="226" y="374"/>
                </a:lnTo>
                <a:cubicBezTo>
                  <a:pt x="228" y="378"/>
                  <a:pt x="230" y="380"/>
                  <a:pt x="230" y="380"/>
                </a:cubicBezTo>
                <a:cubicBezTo>
                  <a:pt x="230" y="380"/>
                  <a:pt x="229" y="384"/>
                  <a:pt x="228" y="391"/>
                </a:cubicBezTo>
                <a:cubicBezTo>
                  <a:pt x="226" y="397"/>
                  <a:pt x="224" y="401"/>
                  <a:pt x="221" y="403"/>
                </a:cubicBezTo>
                <a:lnTo>
                  <a:pt x="213" y="403"/>
                </a:lnTo>
                <a:cubicBezTo>
                  <a:pt x="200" y="403"/>
                  <a:pt x="177" y="402"/>
                  <a:pt x="145" y="402"/>
                </a:cubicBezTo>
                <a:cubicBezTo>
                  <a:pt x="133" y="402"/>
                  <a:pt x="122" y="402"/>
                  <a:pt x="113" y="402"/>
                </a:cubicBezTo>
                <a:cubicBezTo>
                  <a:pt x="103" y="402"/>
                  <a:pt x="95" y="402"/>
                  <a:pt x="89" y="402"/>
                </a:cubicBezTo>
                <a:cubicBezTo>
                  <a:pt x="83" y="402"/>
                  <a:pt x="80" y="402"/>
                  <a:pt x="78" y="403"/>
                </a:cubicBezTo>
                <a:cubicBezTo>
                  <a:pt x="73" y="403"/>
                  <a:pt x="70" y="401"/>
                  <a:pt x="70" y="398"/>
                </a:cubicBezTo>
                <a:cubicBezTo>
                  <a:pt x="70" y="396"/>
                  <a:pt x="70" y="393"/>
                  <a:pt x="71" y="388"/>
                </a:cubicBezTo>
                <a:cubicBezTo>
                  <a:pt x="73" y="381"/>
                  <a:pt x="74" y="377"/>
                  <a:pt x="75" y="376"/>
                </a:cubicBezTo>
                <a:cubicBezTo>
                  <a:pt x="77" y="375"/>
                  <a:pt x="81" y="374"/>
                  <a:pt x="88" y="374"/>
                </a:cubicBezTo>
                <a:cubicBezTo>
                  <a:pt x="108" y="374"/>
                  <a:pt x="120" y="373"/>
                  <a:pt x="125" y="370"/>
                </a:cubicBezTo>
                <a:cubicBezTo>
                  <a:pt x="128" y="368"/>
                  <a:pt x="134" y="349"/>
                  <a:pt x="142" y="314"/>
                </a:cubicBezTo>
                <a:cubicBezTo>
                  <a:pt x="151" y="279"/>
                  <a:pt x="155" y="261"/>
                  <a:pt x="156" y="261"/>
                </a:cubicBezTo>
                <a:cubicBezTo>
                  <a:pt x="156" y="260"/>
                  <a:pt x="154" y="261"/>
                  <a:pt x="151" y="262"/>
                </a:cubicBezTo>
                <a:cubicBezTo>
                  <a:pt x="131" y="279"/>
                  <a:pt x="110" y="287"/>
                  <a:pt x="88" y="287"/>
                </a:cubicBezTo>
                <a:cubicBezTo>
                  <a:pt x="65" y="287"/>
                  <a:pt x="44" y="279"/>
                  <a:pt x="27" y="262"/>
                </a:cubicBezTo>
                <a:cubicBezTo>
                  <a:pt x="9" y="245"/>
                  <a:pt x="0" y="218"/>
                  <a:pt x="0" y="181"/>
                </a:cubicBezTo>
                <a:moveTo>
                  <a:pt x="202" y="75"/>
                </a:moveTo>
                <a:cubicBezTo>
                  <a:pt x="192" y="41"/>
                  <a:pt x="176" y="25"/>
                  <a:pt x="154" y="25"/>
                </a:cubicBezTo>
                <a:cubicBezTo>
                  <a:pt x="140" y="25"/>
                  <a:pt x="125" y="31"/>
                  <a:pt x="112" y="44"/>
                </a:cubicBezTo>
                <a:cubicBezTo>
                  <a:pt x="99" y="57"/>
                  <a:pt x="88" y="74"/>
                  <a:pt x="80" y="96"/>
                </a:cubicBezTo>
                <a:cubicBezTo>
                  <a:pt x="68" y="129"/>
                  <a:pt x="60" y="163"/>
                  <a:pt x="54" y="199"/>
                </a:cubicBezTo>
                <a:cubicBezTo>
                  <a:pt x="54" y="200"/>
                  <a:pt x="54" y="203"/>
                  <a:pt x="54" y="206"/>
                </a:cubicBezTo>
                <a:cubicBezTo>
                  <a:pt x="54" y="210"/>
                  <a:pt x="54" y="212"/>
                  <a:pt x="54" y="214"/>
                </a:cubicBezTo>
                <a:cubicBezTo>
                  <a:pt x="54" y="233"/>
                  <a:pt x="58" y="246"/>
                  <a:pt x="65" y="253"/>
                </a:cubicBezTo>
                <a:cubicBezTo>
                  <a:pt x="73" y="260"/>
                  <a:pt x="82" y="264"/>
                  <a:pt x="92" y="264"/>
                </a:cubicBezTo>
                <a:cubicBezTo>
                  <a:pt x="115" y="264"/>
                  <a:pt x="139" y="249"/>
                  <a:pt x="163" y="219"/>
                </a:cubicBezTo>
                <a:lnTo>
                  <a:pt x="168" y="212"/>
                </a:lnTo>
                <a:lnTo>
                  <a:pt x="202" y="7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4530960" y="3743280"/>
            <a:ext cx="110520" cy="109080"/>
          </a:xfrm>
          <a:custGeom>
            <a:avLst/>
            <a:gdLst/>
            <a:ahLst/>
            <a:rect l="0" t="0" r="r" b="b"/>
            <a:pathLst>
              <a:path w="307" h="303">
                <a:moveTo>
                  <a:pt x="9" y="108"/>
                </a:moveTo>
                <a:cubicBezTo>
                  <a:pt x="3" y="108"/>
                  <a:pt x="0" y="107"/>
                  <a:pt x="0" y="104"/>
                </a:cubicBezTo>
                <a:cubicBezTo>
                  <a:pt x="0" y="103"/>
                  <a:pt x="3" y="95"/>
                  <a:pt x="8" y="79"/>
                </a:cubicBezTo>
                <a:cubicBezTo>
                  <a:pt x="12" y="64"/>
                  <a:pt x="17" y="49"/>
                  <a:pt x="23" y="34"/>
                </a:cubicBezTo>
                <a:lnTo>
                  <a:pt x="30" y="11"/>
                </a:lnTo>
                <a:cubicBezTo>
                  <a:pt x="32" y="6"/>
                  <a:pt x="34" y="2"/>
                  <a:pt x="36" y="0"/>
                </a:cubicBezTo>
                <a:lnTo>
                  <a:pt x="246" y="0"/>
                </a:lnTo>
                <a:lnTo>
                  <a:pt x="287" y="0"/>
                </a:lnTo>
                <a:cubicBezTo>
                  <a:pt x="296" y="0"/>
                  <a:pt x="302" y="0"/>
                  <a:pt x="304" y="0"/>
                </a:cubicBezTo>
                <a:cubicBezTo>
                  <a:pt x="305" y="0"/>
                  <a:pt x="306" y="2"/>
                  <a:pt x="307" y="4"/>
                </a:cubicBezTo>
                <a:cubicBezTo>
                  <a:pt x="307" y="6"/>
                  <a:pt x="304" y="24"/>
                  <a:pt x="299" y="56"/>
                </a:cubicBezTo>
                <a:cubicBezTo>
                  <a:pt x="294" y="88"/>
                  <a:pt x="291" y="105"/>
                  <a:pt x="291" y="105"/>
                </a:cubicBezTo>
                <a:cubicBezTo>
                  <a:pt x="291" y="107"/>
                  <a:pt x="288" y="108"/>
                  <a:pt x="282" y="108"/>
                </a:cubicBezTo>
                <a:cubicBezTo>
                  <a:pt x="279" y="108"/>
                  <a:pt x="278" y="108"/>
                  <a:pt x="277" y="108"/>
                </a:cubicBezTo>
                <a:cubicBezTo>
                  <a:pt x="276" y="108"/>
                  <a:pt x="275" y="107"/>
                  <a:pt x="274" y="106"/>
                </a:cubicBezTo>
                <a:lnTo>
                  <a:pt x="273" y="104"/>
                </a:lnTo>
                <a:cubicBezTo>
                  <a:pt x="273" y="103"/>
                  <a:pt x="274" y="96"/>
                  <a:pt x="276" y="84"/>
                </a:cubicBezTo>
                <a:cubicBezTo>
                  <a:pt x="278" y="73"/>
                  <a:pt x="278" y="64"/>
                  <a:pt x="278" y="57"/>
                </a:cubicBezTo>
                <a:cubicBezTo>
                  <a:pt x="278" y="47"/>
                  <a:pt x="277" y="39"/>
                  <a:pt x="273" y="33"/>
                </a:cubicBezTo>
                <a:cubicBezTo>
                  <a:pt x="269" y="28"/>
                  <a:pt x="261" y="24"/>
                  <a:pt x="248" y="21"/>
                </a:cubicBezTo>
                <a:cubicBezTo>
                  <a:pt x="247" y="21"/>
                  <a:pt x="238" y="22"/>
                  <a:pt x="222" y="20"/>
                </a:cubicBezTo>
                <a:cubicBezTo>
                  <a:pt x="208" y="20"/>
                  <a:pt x="200" y="20"/>
                  <a:pt x="196" y="21"/>
                </a:cubicBezTo>
                <a:cubicBezTo>
                  <a:pt x="193" y="21"/>
                  <a:pt x="190" y="23"/>
                  <a:pt x="188" y="25"/>
                </a:cubicBezTo>
                <a:cubicBezTo>
                  <a:pt x="188" y="26"/>
                  <a:pt x="177" y="67"/>
                  <a:pt x="156" y="150"/>
                </a:cubicBezTo>
                <a:cubicBezTo>
                  <a:pt x="136" y="233"/>
                  <a:pt x="125" y="275"/>
                  <a:pt x="125" y="276"/>
                </a:cubicBezTo>
                <a:cubicBezTo>
                  <a:pt x="125" y="280"/>
                  <a:pt x="138" y="282"/>
                  <a:pt x="164" y="283"/>
                </a:cubicBezTo>
                <a:cubicBezTo>
                  <a:pt x="174" y="283"/>
                  <a:pt x="180" y="283"/>
                  <a:pt x="183" y="283"/>
                </a:cubicBezTo>
                <a:cubicBezTo>
                  <a:pt x="186" y="283"/>
                  <a:pt x="187" y="285"/>
                  <a:pt x="187" y="287"/>
                </a:cubicBezTo>
                <a:cubicBezTo>
                  <a:pt x="187" y="289"/>
                  <a:pt x="186" y="291"/>
                  <a:pt x="186" y="293"/>
                </a:cubicBezTo>
                <a:cubicBezTo>
                  <a:pt x="184" y="299"/>
                  <a:pt x="183" y="302"/>
                  <a:pt x="181" y="303"/>
                </a:cubicBezTo>
                <a:cubicBezTo>
                  <a:pt x="180" y="303"/>
                  <a:pt x="179" y="303"/>
                  <a:pt x="177" y="303"/>
                </a:cubicBezTo>
                <a:cubicBezTo>
                  <a:pt x="176" y="303"/>
                  <a:pt x="168" y="303"/>
                  <a:pt x="154" y="303"/>
                </a:cubicBezTo>
                <a:cubicBezTo>
                  <a:pt x="140" y="303"/>
                  <a:pt x="120" y="302"/>
                  <a:pt x="94" y="302"/>
                </a:cubicBezTo>
                <a:cubicBezTo>
                  <a:pt x="54" y="302"/>
                  <a:pt x="30" y="303"/>
                  <a:pt x="20" y="303"/>
                </a:cubicBezTo>
                <a:lnTo>
                  <a:pt x="13" y="303"/>
                </a:lnTo>
                <a:cubicBezTo>
                  <a:pt x="11" y="301"/>
                  <a:pt x="10" y="300"/>
                  <a:pt x="10" y="299"/>
                </a:cubicBezTo>
                <a:cubicBezTo>
                  <a:pt x="10" y="298"/>
                  <a:pt x="10" y="296"/>
                  <a:pt x="11" y="291"/>
                </a:cubicBezTo>
                <a:cubicBezTo>
                  <a:pt x="12" y="287"/>
                  <a:pt x="14" y="284"/>
                  <a:pt x="16" y="283"/>
                </a:cubicBezTo>
                <a:lnTo>
                  <a:pt x="28" y="283"/>
                </a:lnTo>
                <a:lnTo>
                  <a:pt x="33" y="283"/>
                </a:lnTo>
                <a:cubicBezTo>
                  <a:pt x="57" y="283"/>
                  <a:pt x="71" y="281"/>
                  <a:pt x="76" y="279"/>
                </a:cubicBezTo>
                <a:cubicBezTo>
                  <a:pt x="77" y="278"/>
                  <a:pt x="77" y="278"/>
                  <a:pt x="77" y="278"/>
                </a:cubicBezTo>
                <a:cubicBezTo>
                  <a:pt x="79" y="277"/>
                  <a:pt x="80" y="274"/>
                  <a:pt x="82" y="269"/>
                </a:cubicBezTo>
                <a:cubicBezTo>
                  <a:pt x="83" y="264"/>
                  <a:pt x="89" y="241"/>
                  <a:pt x="100" y="199"/>
                </a:cubicBezTo>
                <a:cubicBezTo>
                  <a:pt x="105" y="179"/>
                  <a:pt x="109" y="162"/>
                  <a:pt x="112" y="150"/>
                </a:cubicBezTo>
                <a:cubicBezTo>
                  <a:pt x="133" y="68"/>
                  <a:pt x="143" y="26"/>
                  <a:pt x="143" y="24"/>
                </a:cubicBezTo>
                <a:cubicBezTo>
                  <a:pt x="143" y="22"/>
                  <a:pt x="139" y="21"/>
                  <a:pt x="131" y="21"/>
                </a:cubicBezTo>
                <a:lnTo>
                  <a:pt x="117" y="21"/>
                </a:lnTo>
                <a:cubicBezTo>
                  <a:pt x="97" y="21"/>
                  <a:pt x="84" y="23"/>
                  <a:pt x="77" y="24"/>
                </a:cubicBezTo>
                <a:cubicBezTo>
                  <a:pt x="63" y="27"/>
                  <a:pt x="52" y="33"/>
                  <a:pt x="45" y="43"/>
                </a:cubicBezTo>
                <a:cubicBezTo>
                  <a:pt x="38" y="52"/>
                  <a:pt x="30" y="69"/>
                  <a:pt x="21" y="95"/>
                </a:cubicBezTo>
                <a:cubicBezTo>
                  <a:pt x="19" y="101"/>
                  <a:pt x="17" y="105"/>
                  <a:pt x="16" y="106"/>
                </a:cubicBezTo>
                <a:cubicBezTo>
                  <a:pt x="16" y="107"/>
                  <a:pt x="13" y="108"/>
                  <a:pt x="10" y="108"/>
                </a:cubicBezTo>
                <a:lnTo>
                  <a:pt x="9" y="108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4516200" y="3893040"/>
            <a:ext cx="45720" cy="108360"/>
          </a:xfrm>
          <a:custGeom>
            <a:avLst/>
            <a:gdLst/>
            <a:ahLst/>
            <a:rect l="0" t="0" r="r" b="b"/>
            <a:pathLst>
              <a:path w="127" h="301">
                <a:moveTo>
                  <a:pt x="74" y="27"/>
                </a:moveTo>
                <a:cubicBezTo>
                  <a:pt x="74" y="20"/>
                  <a:pt x="77" y="14"/>
                  <a:pt x="83" y="9"/>
                </a:cubicBezTo>
                <a:cubicBezTo>
                  <a:pt x="88" y="3"/>
                  <a:pt x="95" y="0"/>
                  <a:pt x="102" y="0"/>
                </a:cubicBezTo>
                <a:cubicBezTo>
                  <a:pt x="108" y="0"/>
                  <a:pt x="112" y="2"/>
                  <a:pt x="116" y="5"/>
                </a:cubicBezTo>
                <a:cubicBezTo>
                  <a:pt x="119" y="9"/>
                  <a:pt x="121" y="14"/>
                  <a:pt x="122" y="19"/>
                </a:cubicBezTo>
                <a:cubicBezTo>
                  <a:pt x="122" y="26"/>
                  <a:pt x="119" y="32"/>
                  <a:pt x="113" y="38"/>
                </a:cubicBezTo>
                <a:cubicBezTo>
                  <a:pt x="107" y="43"/>
                  <a:pt x="100" y="46"/>
                  <a:pt x="93" y="47"/>
                </a:cubicBezTo>
                <a:cubicBezTo>
                  <a:pt x="89" y="47"/>
                  <a:pt x="84" y="45"/>
                  <a:pt x="81" y="42"/>
                </a:cubicBezTo>
                <a:cubicBezTo>
                  <a:pt x="77" y="39"/>
                  <a:pt x="75" y="34"/>
                  <a:pt x="74" y="27"/>
                </a:cubicBezTo>
                <a:moveTo>
                  <a:pt x="0" y="168"/>
                </a:moveTo>
                <a:cubicBezTo>
                  <a:pt x="0" y="166"/>
                  <a:pt x="2" y="161"/>
                  <a:pt x="4" y="154"/>
                </a:cubicBezTo>
                <a:cubicBezTo>
                  <a:pt x="7" y="148"/>
                  <a:pt x="11" y="140"/>
                  <a:pt x="15" y="131"/>
                </a:cubicBezTo>
                <a:cubicBezTo>
                  <a:pt x="21" y="122"/>
                  <a:pt x="27" y="115"/>
                  <a:pt x="36" y="108"/>
                </a:cubicBezTo>
                <a:cubicBezTo>
                  <a:pt x="45" y="101"/>
                  <a:pt x="53" y="98"/>
                  <a:pt x="63" y="98"/>
                </a:cubicBezTo>
                <a:cubicBezTo>
                  <a:pt x="74" y="98"/>
                  <a:pt x="84" y="101"/>
                  <a:pt x="92" y="108"/>
                </a:cubicBezTo>
                <a:cubicBezTo>
                  <a:pt x="99" y="115"/>
                  <a:pt x="104" y="124"/>
                  <a:pt x="104" y="137"/>
                </a:cubicBezTo>
                <a:cubicBezTo>
                  <a:pt x="104" y="142"/>
                  <a:pt x="102" y="150"/>
                  <a:pt x="98" y="162"/>
                </a:cubicBezTo>
                <a:cubicBezTo>
                  <a:pt x="93" y="174"/>
                  <a:pt x="87" y="189"/>
                  <a:pt x="80" y="209"/>
                </a:cubicBezTo>
                <a:cubicBezTo>
                  <a:pt x="72" y="229"/>
                  <a:pt x="66" y="245"/>
                  <a:pt x="61" y="259"/>
                </a:cubicBezTo>
                <a:cubicBezTo>
                  <a:pt x="59" y="266"/>
                  <a:pt x="59" y="271"/>
                  <a:pt x="59" y="274"/>
                </a:cubicBezTo>
                <a:cubicBezTo>
                  <a:pt x="59" y="281"/>
                  <a:pt x="61" y="285"/>
                  <a:pt x="66" y="285"/>
                </a:cubicBezTo>
                <a:cubicBezTo>
                  <a:pt x="69" y="285"/>
                  <a:pt x="72" y="284"/>
                  <a:pt x="75" y="284"/>
                </a:cubicBezTo>
                <a:cubicBezTo>
                  <a:pt x="78" y="283"/>
                  <a:pt x="81" y="281"/>
                  <a:pt x="85" y="277"/>
                </a:cubicBezTo>
                <a:cubicBezTo>
                  <a:pt x="89" y="274"/>
                  <a:pt x="93" y="269"/>
                  <a:pt x="97" y="262"/>
                </a:cubicBezTo>
                <a:cubicBezTo>
                  <a:pt x="101" y="255"/>
                  <a:pt x="105" y="246"/>
                  <a:pt x="108" y="235"/>
                </a:cubicBezTo>
                <a:cubicBezTo>
                  <a:pt x="109" y="232"/>
                  <a:pt x="110" y="230"/>
                  <a:pt x="111" y="229"/>
                </a:cubicBezTo>
                <a:cubicBezTo>
                  <a:pt x="111" y="228"/>
                  <a:pt x="114" y="228"/>
                  <a:pt x="118" y="228"/>
                </a:cubicBezTo>
                <a:cubicBezTo>
                  <a:pt x="124" y="228"/>
                  <a:pt x="127" y="230"/>
                  <a:pt x="127" y="233"/>
                </a:cubicBezTo>
                <a:cubicBezTo>
                  <a:pt x="127" y="235"/>
                  <a:pt x="126" y="240"/>
                  <a:pt x="123" y="246"/>
                </a:cubicBezTo>
                <a:cubicBezTo>
                  <a:pt x="120" y="253"/>
                  <a:pt x="117" y="261"/>
                  <a:pt x="112" y="269"/>
                </a:cubicBezTo>
                <a:cubicBezTo>
                  <a:pt x="107" y="278"/>
                  <a:pt x="100" y="285"/>
                  <a:pt x="92" y="292"/>
                </a:cubicBezTo>
                <a:cubicBezTo>
                  <a:pt x="83" y="298"/>
                  <a:pt x="74" y="301"/>
                  <a:pt x="64" y="301"/>
                </a:cubicBezTo>
                <a:cubicBezTo>
                  <a:pt x="54" y="301"/>
                  <a:pt x="46" y="298"/>
                  <a:pt x="38" y="292"/>
                </a:cubicBezTo>
                <a:cubicBezTo>
                  <a:pt x="30" y="286"/>
                  <a:pt x="25" y="276"/>
                  <a:pt x="25" y="263"/>
                </a:cubicBezTo>
                <a:cubicBezTo>
                  <a:pt x="25" y="258"/>
                  <a:pt x="26" y="254"/>
                  <a:pt x="27" y="249"/>
                </a:cubicBezTo>
                <a:cubicBezTo>
                  <a:pt x="29" y="245"/>
                  <a:pt x="35" y="228"/>
                  <a:pt x="47" y="198"/>
                </a:cubicBezTo>
                <a:cubicBezTo>
                  <a:pt x="58" y="168"/>
                  <a:pt x="64" y="150"/>
                  <a:pt x="66" y="144"/>
                </a:cubicBezTo>
                <a:cubicBezTo>
                  <a:pt x="68" y="138"/>
                  <a:pt x="69" y="131"/>
                  <a:pt x="69" y="126"/>
                </a:cubicBezTo>
                <a:cubicBezTo>
                  <a:pt x="69" y="119"/>
                  <a:pt x="67" y="115"/>
                  <a:pt x="62" y="115"/>
                </a:cubicBezTo>
                <a:lnTo>
                  <a:pt x="61" y="115"/>
                </a:lnTo>
                <a:cubicBezTo>
                  <a:pt x="52" y="115"/>
                  <a:pt x="44" y="120"/>
                  <a:pt x="36" y="130"/>
                </a:cubicBezTo>
                <a:cubicBezTo>
                  <a:pt x="29" y="141"/>
                  <a:pt x="23" y="153"/>
                  <a:pt x="19" y="168"/>
                </a:cubicBezTo>
                <a:cubicBezTo>
                  <a:pt x="19" y="169"/>
                  <a:pt x="19" y="169"/>
                  <a:pt x="17" y="170"/>
                </a:cubicBezTo>
                <a:lnTo>
                  <a:pt x="17" y="171"/>
                </a:lnTo>
                <a:cubicBezTo>
                  <a:pt x="17" y="171"/>
                  <a:pt x="17" y="172"/>
                  <a:pt x="16" y="172"/>
                </a:cubicBezTo>
                <a:cubicBezTo>
                  <a:pt x="15" y="172"/>
                  <a:pt x="15" y="172"/>
                  <a:pt x="15" y="172"/>
                </a:cubicBezTo>
                <a:cubicBezTo>
                  <a:pt x="14" y="172"/>
                  <a:pt x="14" y="172"/>
                  <a:pt x="13" y="172"/>
                </a:cubicBezTo>
                <a:cubicBezTo>
                  <a:pt x="12" y="172"/>
                  <a:pt x="11" y="172"/>
                  <a:pt x="9" y="172"/>
                </a:cubicBezTo>
                <a:lnTo>
                  <a:pt x="3" y="172"/>
                </a:lnTo>
                <a:cubicBezTo>
                  <a:pt x="1" y="171"/>
                  <a:pt x="0" y="169"/>
                  <a:pt x="0" y="16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952200" y="41814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128600" y="3761280"/>
            <a:ext cx="226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Предсказанная оценка: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1128600" y="4094640"/>
            <a:ext cx="755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Рекомендация: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Вычислить оценку для всех предметов, отсортировать, взять топ-N.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747720" y="2261880"/>
            <a:ext cx="51991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Проблема "Холодного старта" (Cold Start)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747720" y="2818440"/>
            <a:ext cx="9941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Суть: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Невозможно дать персонализированные рекомендации для новых пользователей или новых предметов.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747720" y="3256560"/>
            <a:ext cx="89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Три типа: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916920" y="3694680"/>
            <a:ext cx="387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Новый пользователь (User Cold Start).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916920" y="4028040"/>
            <a:ext cx="3300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Новый предмет (Item Cold Start).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916920" y="4361400"/>
            <a:ext cx="3499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Новая система (System Cold Start).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747720" y="2271600"/>
            <a:ext cx="34966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Решение для User Cold Start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333440" y="32000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2"/>
                  <a:pt x="153" y="111"/>
                </a:cubicBezTo>
                <a:cubicBezTo>
                  <a:pt x="149" y="121"/>
                  <a:pt x="144" y="130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1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1"/>
                  <a:pt x="24" y="24"/>
                </a:cubicBezTo>
                <a:cubicBezTo>
                  <a:pt x="31" y="16"/>
                  <a:pt x="40" y="11"/>
                  <a:pt x="50" y="7"/>
                </a:cubicBezTo>
                <a:cubicBezTo>
                  <a:pt x="59" y="3"/>
                  <a:pt x="70" y="0"/>
                  <a:pt x="80" y="0"/>
                </a:cubicBezTo>
                <a:cubicBezTo>
                  <a:pt x="91" y="0"/>
                  <a:pt x="101" y="3"/>
                  <a:pt x="110" y="7"/>
                </a:cubicBezTo>
                <a:cubicBezTo>
                  <a:pt x="120" y="11"/>
                  <a:pt x="129" y="16"/>
                  <a:pt x="136" y="24"/>
                </a:cubicBezTo>
                <a:cubicBezTo>
                  <a:pt x="144" y="31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4" name=""/>
          <p:cNvSpPr txBox="1"/>
          <p:nvPr/>
        </p:nvSpPr>
        <p:spPr>
          <a:xfrm>
            <a:off x="916920" y="2827800"/>
            <a:ext cx="4129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Неперсонализированные рекомендации: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5" name=""/>
          <p:cNvSpPr txBox="1"/>
          <p:nvPr/>
        </p:nvSpPr>
        <p:spPr>
          <a:xfrm>
            <a:off x="1509840" y="3113640"/>
            <a:ext cx="3324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Топ-N самых популярных предметов.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333440" y="38192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916920" y="3447000"/>
            <a:ext cx="282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Сбор явных предпочтений: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 txBox="1"/>
          <p:nvPr/>
        </p:nvSpPr>
        <p:spPr>
          <a:xfrm>
            <a:off x="1509840" y="3732840"/>
            <a:ext cx="3894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Онбординг: "Выберите 5 любимых жанров".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1333440" y="44384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916920" y="4066200"/>
            <a:ext cx="4263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Использование контекстной информации: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1509840" y="4352040"/>
            <a:ext cx="335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Геолокация, устройство, время суток.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747720" y="2271600"/>
            <a:ext cx="34556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Решение для Item Cold Start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333440" y="32000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2"/>
                  <a:pt x="153" y="111"/>
                </a:cubicBezTo>
                <a:cubicBezTo>
                  <a:pt x="149" y="121"/>
                  <a:pt x="144" y="130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1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1"/>
                  <a:pt x="24" y="24"/>
                </a:cubicBezTo>
                <a:cubicBezTo>
                  <a:pt x="31" y="16"/>
                  <a:pt x="40" y="11"/>
                  <a:pt x="50" y="7"/>
                </a:cubicBezTo>
                <a:cubicBezTo>
                  <a:pt x="59" y="3"/>
                  <a:pt x="70" y="0"/>
                  <a:pt x="80" y="0"/>
                </a:cubicBezTo>
                <a:cubicBezTo>
                  <a:pt x="91" y="0"/>
                  <a:pt x="101" y="3"/>
                  <a:pt x="110" y="7"/>
                </a:cubicBezTo>
                <a:cubicBezTo>
                  <a:pt x="120" y="11"/>
                  <a:pt x="129" y="16"/>
                  <a:pt x="136" y="24"/>
                </a:cubicBezTo>
                <a:cubicBezTo>
                  <a:pt x="144" y="31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916920" y="2827800"/>
            <a:ext cx="2341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Контентные признаки: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"/>
          <p:cNvSpPr txBox="1"/>
          <p:nvPr/>
        </p:nvSpPr>
        <p:spPr>
          <a:xfrm>
            <a:off x="1509840" y="3113640"/>
            <a:ext cx="4909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Использовать атрибуты item'а (описание, жанр, автор).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333440" y="38192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 txBox="1"/>
          <p:nvPr/>
        </p:nvSpPr>
        <p:spPr>
          <a:xfrm>
            <a:off x="916920" y="3447000"/>
            <a:ext cx="3949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Рекомендация "по схожести контента":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4" name=""/>
          <p:cNvSpPr txBox="1"/>
          <p:nvPr/>
        </p:nvSpPr>
        <p:spPr>
          <a:xfrm>
            <a:off x="1509840" y="3732840"/>
            <a:ext cx="3612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Похожие товары на основе метаданных.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1333440" y="44384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916920" y="4066200"/>
            <a:ext cx="3332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Продвижение новых предметов: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7" name=""/>
          <p:cNvSpPr txBox="1"/>
          <p:nvPr/>
        </p:nvSpPr>
        <p:spPr>
          <a:xfrm>
            <a:off x="1509840" y="4352040"/>
            <a:ext cx="2443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Скидки, пометка "Новинка".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8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9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4" name=""/>
          <p:cNvSpPr txBox="1"/>
          <p:nvPr/>
        </p:nvSpPr>
        <p:spPr>
          <a:xfrm>
            <a:off x="747720" y="1448640"/>
            <a:ext cx="3405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5: Современные тренды 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5" name=""/>
          <p:cNvSpPr txBox="1"/>
          <p:nvPr/>
        </p:nvSpPr>
        <p:spPr>
          <a:xfrm>
            <a:off x="747720" y="1715400"/>
            <a:ext cx="12427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заключение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747720" y="2204640"/>
            <a:ext cx="44082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Нейросетевые подходы (Neural CF)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747720" y="2770920"/>
            <a:ext cx="398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Заменить скалярное произведение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 txBox="1"/>
          <p:nvPr/>
        </p:nvSpPr>
        <p:spPr>
          <a:xfrm>
            <a:off x="747720" y="3056400"/>
            <a:ext cx="1471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нейронную сеть.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952200" y="38671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 txBox="1"/>
          <p:nvPr/>
        </p:nvSpPr>
        <p:spPr>
          <a:xfrm>
            <a:off x="747720" y="3342240"/>
            <a:ext cx="4525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Архитектура: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Two-Tower (Двухбашенная) модель.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952200" y="42004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1128600" y="3780360"/>
            <a:ext cx="3518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Одна "башня"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кодирует пользователя.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952200" y="45338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4" name=""/>
          <p:cNvSpPr txBox="1"/>
          <p:nvPr/>
        </p:nvSpPr>
        <p:spPr>
          <a:xfrm>
            <a:off x="1128600" y="4113720"/>
            <a:ext cx="284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Вторая "башня"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кодирует item.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128600" y="4447080"/>
            <a:ext cx="3772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Вектора объединяются для предсказания.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747720" y="4885200"/>
            <a:ext cx="4490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Учет нелинейных взаимодействий и side-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747720" y="5171040"/>
            <a:ext cx="1192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информации.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747720" y="2528640"/>
            <a:ext cx="2414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Ключевые выводы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916920" y="3094560"/>
            <a:ext cx="7626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Коллаборативная фильтрация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ядро систем, основанное на "мудрости толпы".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916920" y="3427920"/>
            <a:ext cx="8123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Матричные разложения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мощный инструмент для работы с разреженными данными.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 txBox="1"/>
          <p:nvPr/>
        </p:nvSpPr>
        <p:spPr>
          <a:xfrm>
            <a:off x="916920" y="3761280"/>
            <a:ext cx="8883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Проблема "холодного старта"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решается через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гибридные подходы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контентные признаки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916920" y="4094640"/>
            <a:ext cx="5991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Нет идеального алгоритма. Выбор зависит от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задачи и данных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952200" y="35146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747720" y="2862000"/>
            <a:ext cx="1802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Что почитать?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952200" y="38480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128600" y="3427920"/>
            <a:ext cx="639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Классика: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"Recommender Systems: The Textbook" by Charu C. Aggarwal.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128600" y="3761280"/>
            <a:ext cx="777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Статья Netflix Prize: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"Matrix Factorization Techniques for Recommender Systems" (2009).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916920" y="2323080"/>
            <a:ext cx="5680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Введение: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Зачем нужны рекомендации? Постановка задачи.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916920" y="2656440"/>
            <a:ext cx="6325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Коллаборативная фильтрация: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User-Based и Item-Based подходы.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16920" y="2989800"/>
            <a:ext cx="362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Матричные разложения: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SVD и ALS.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16920" y="3323160"/>
            <a:ext cx="225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Гибридные подходы.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16920" y="3656520"/>
            <a:ext cx="3138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5.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Проблема "холодного старта".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16920" y="3989880"/>
            <a:ext cx="380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6.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Современные тренды (Neural, FAISS).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16920" y="4323240"/>
            <a:ext cx="1422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7.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Заключение.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6" name="" descr=""/>
          <p:cNvPicPr/>
          <p:nvPr/>
        </p:nvPicPr>
        <p:blipFill>
          <a:blip r:embed="rId1"/>
          <a:stretch/>
        </p:blipFill>
        <p:spPr>
          <a:xfrm>
            <a:off x="752400" y="1371600"/>
            <a:ext cx="4743000" cy="4571640"/>
          </a:xfrm>
          <a:prstGeom prst="rect">
            <a:avLst/>
          </a:prstGeom>
          <a:ln w="0">
            <a:noFill/>
          </a:ln>
        </p:spPr>
      </p:pic>
      <p:sp>
        <p:nvSpPr>
          <p:cNvPr id="357" name=""/>
          <p:cNvSpPr txBox="1"/>
          <p:nvPr/>
        </p:nvSpPr>
        <p:spPr>
          <a:xfrm>
            <a:off x="747720" y="852120"/>
            <a:ext cx="12870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Вопросы?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" name="" descr=""/>
          <p:cNvPicPr/>
          <p:nvPr/>
        </p:nvPicPr>
        <p:blipFill>
          <a:blip r:embed="rId1"/>
          <a:stretch/>
        </p:blipFill>
        <p:spPr>
          <a:xfrm>
            <a:off x="6286320" y="2181240"/>
            <a:ext cx="5714640" cy="2504880"/>
          </a:xfrm>
          <a:prstGeom prst="rect">
            <a:avLst/>
          </a:prstGeom>
          <a:ln w="0">
            <a:noFill/>
          </a:ln>
        </p:spPr>
      </p:pic>
      <p:sp>
        <p:nvSpPr>
          <p:cNvPr id="30" name=""/>
          <p:cNvSpPr txBox="1"/>
          <p:nvPr/>
        </p:nvSpPr>
        <p:spPr>
          <a:xfrm>
            <a:off x="747720" y="1915560"/>
            <a:ext cx="19256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1: Введение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747720" y="2404800"/>
            <a:ext cx="41292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Зачем нужны рекомендательные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2719080"/>
            <a:ext cx="12366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системы?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747720" y="3275640"/>
            <a:ext cx="434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Польза рекомендательных систем очевидна, как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3561480"/>
            <a:ext cx="3455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пользователей, так и для бизнеса.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747720" y="3847320"/>
            <a:ext cx="3826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Рекомендация нужного товара, о нужности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747720" y="4132800"/>
            <a:ext cx="415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которого человек мог прямо сейчас не думать,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747720" y="4418640"/>
            <a:ext cx="4467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очевидна: клиент получает нужную услугу, бизнес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 txBox="1"/>
          <p:nvPr/>
        </p:nvSpPr>
        <p:spPr>
          <a:xfrm>
            <a:off x="747720" y="4704480"/>
            <a:ext cx="1517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получает деньги.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952200" y="24285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747720" y="1785600"/>
            <a:ext cx="2369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Постановка задачи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1333440" y="27144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1128600" y="2342160"/>
            <a:ext cx="53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Дано: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3924000" y="2638080"/>
            <a:ext cx="219600" cy="248040"/>
          </a:xfrm>
          <a:custGeom>
            <a:avLst/>
            <a:gdLst/>
            <a:ahLst/>
            <a:rect l="0" t="0" r="r" b="b"/>
            <a:pathLst>
              <a:path w="610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1"/>
                  <a:pt x="149" y="0"/>
                  <a:pt x="159" y="0"/>
                </a:cubicBezTo>
                <a:lnTo>
                  <a:pt x="451" y="0"/>
                </a:lnTo>
                <a:cubicBezTo>
                  <a:pt x="462" y="0"/>
                  <a:pt x="472" y="1"/>
                  <a:pt x="482" y="4"/>
                </a:cubicBezTo>
                <a:cubicBezTo>
                  <a:pt x="492" y="6"/>
                  <a:pt x="502" y="9"/>
                  <a:pt x="512" y="13"/>
                </a:cubicBezTo>
                <a:cubicBezTo>
                  <a:pt x="522" y="17"/>
                  <a:pt x="531" y="21"/>
                  <a:pt x="539" y="27"/>
                </a:cubicBezTo>
                <a:cubicBezTo>
                  <a:pt x="548" y="33"/>
                  <a:pt x="556" y="40"/>
                  <a:pt x="563" y="47"/>
                </a:cubicBezTo>
                <a:cubicBezTo>
                  <a:pt x="571" y="54"/>
                  <a:pt x="577" y="62"/>
                  <a:pt x="583" y="71"/>
                </a:cubicBezTo>
                <a:cubicBezTo>
                  <a:pt x="589" y="80"/>
                  <a:pt x="594" y="89"/>
                  <a:pt x="598" y="98"/>
                </a:cubicBezTo>
                <a:cubicBezTo>
                  <a:pt x="602" y="108"/>
                  <a:pt x="605" y="118"/>
                  <a:pt x="607" y="128"/>
                </a:cubicBezTo>
                <a:cubicBezTo>
                  <a:pt x="609" y="138"/>
                  <a:pt x="610" y="149"/>
                  <a:pt x="610" y="159"/>
                </a:cubicBezTo>
                <a:lnTo>
                  <a:pt x="610" y="530"/>
                </a:lnTo>
                <a:cubicBezTo>
                  <a:pt x="610" y="540"/>
                  <a:pt x="609" y="550"/>
                  <a:pt x="607" y="561"/>
                </a:cubicBezTo>
                <a:cubicBezTo>
                  <a:pt x="605" y="571"/>
                  <a:pt x="602" y="582"/>
                  <a:pt x="598" y="591"/>
                </a:cubicBezTo>
                <a:cubicBezTo>
                  <a:pt x="594" y="601"/>
                  <a:pt x="589" y="610"/>
                  <a:pt x="583" y="619"/>
                </a:cubicBezTo>
                <a:cubicBezTo>
                  <a:pt x="577" y="627"/>
                  <a:pt x="571" y="636"/>
                  <a:pt x="563" y="643"/>
                </a:cubicBezTo>
                <a:cubicBezTo>
                  <a:pt x="556" y="650"/>
                  <a:pt x="548" y="657"/>
                  <a:pt x="539" y="663"/>
                </a:cubicBezTo>
                <a:cubicBezTo>
                  <a:pt x="531" y="668"/>
                  <a:pt x="522" y="673"/>
                  <a:pt x="512" y="677"/>
                </a:cubicBezTo>
                <a:cubicBezTo>
                  <a:pt x="502" y="681"/>
                  <a:pt x="492" y="684"/>
                  <a:pt x="482" y="686"/>
                </a:cubicBezTo>
                <a:cubicBezTo>
                  <a:pt x="472" y="688"/>
                  <a:pt x="462" y="689"/>
                  <a:pt x="451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6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1"/>
                  <a:pt x="3" y="561"/>
                </a:cubicBezTo>
                <a:cubicBezTo>
                  <a:pt x="1" y="550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509840" y="2628000"/>
            <a:ext cx="2436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Множество пользователей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3984480" y="266904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U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333440" y="305748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90"/>
                  <a:pt x="157" y="100"/>
                  <a:pt x="153" y="109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4146480" y="26280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"/>
          <p:cNvSpPr txBox="1"/>
          <p:nvPr/>
        </p:nvSpPr>
        <p:spPr>
          <a:xfrm>
            <a:off x="1509840" y="2970720"/>
            <a:ext cx="3803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Множество предметов (товаров, фильмов,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2143080" y="3267000"/>
            <a:ext cx="228960" cy="238320"/>
          </a:xfrm>
          <a:custGeom>
            <a:avLst/>
            <a:gdLst/>
            <a:ahLst/>
            <a:rect l="0" t="0" r="r" b="b"/>
            <a:pathLst>
              <a:path w="636" h="662">
                <a:moveTo>
                  <a:pt x="0" y="502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3" y="39"/>
                  <a:pt x="62" y="32"/>
                  <a:pt x="71" y="26"/>
                </a:cubicBezTo>
                <a:cubicBezTo>
                  <a:pt x="80" y="21"/>
                  <a:pt x="89" y="16"/>
                  <a:pt x="99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477" y="0"/>
                </a:lnTo>
                <a:cubicBezTo>
                  <a:pt x="487" y="0"/>
                  <a:pt x="498" y="1"/>
                  <a:pt x="508" y="3"/>
                </a:cubicBezTo>
                <a:cubicBezTo>
                  <a:pt x="518" y="5"/>
                  <a:pt x="528" y="8"/>
                  <a:pt x="538" y="12"/>
                </a:cubicBezTo>
                <a:cubicBezTo>
                  <a:pt x="547" y="16"/>
                  <a:pt x="556" y="21"/>
                  <a:pt x="565" y="26"/>
                </a:cubicBezTo>
                <a:cubicBezTo>
                  <a:pt x="574" y="32"/>
                  <a:pt x="582" y="39"/>
                  <a:pt x="589" y="46"/>
                </a:cubicBezTo>
                <a:cubicBezTo>
                  <a:pt x="596" y="54"/>
                  <a:pt x="603" y="62"/>
                  <a:pt x="609" y="70"/>
                </a:cubicBezTo>
                <a:cubicBezTo>
                  <a:pt x="615" y="79"/>
                  <a:pt x="620" y="88"/>
                  <a:pt x="624" y="98"/>
                </a:cubicBezTo>
                <a:cubicBezTo>
                  <a:pt x="628" y="107"/>
                  <a:pt x="631" y="117"/>
                  <a:pt x="633" y="127"/>
                </a:cubicBezTo>
                <a:cubicBezTo>
                  <a:pt x="635" y="138"/>
                  <a:pt x="636" y="148"/>
                  <a:pt x="636" y="158"/>
                </a:cubicBezTo>
                <a:lnTo>
                  <a:pt x="636" y="502"/>
                </a:lnTo>
                <a:cubicBezTo>
                  <a:pt x="636" y="514"/>
                  <a:pt x="635" y="524"/>
                  <a:pt x="633" y="534"/>
                </a:cubicBezTo>
                <a:cubicBezTo>
                  <a:pt x="631" y="545"/>
                  <a:pt x="628" y="555"/>
                  <a:pt x="624" y="564"/>
                </a:cubicBezTo>
                <a:cubicBezTo>
                  <a:pt x="620" y="574"/>
                  <a:pt x="615" y="583"/>
                  <a:pt x="609" y="592"/>
                </a:cubicBezTo>
                <a:cubicBezTo>
                  <a:pt x="603" y="600"/>
                  <a:pt x="596" y="608"/>
                  <a:pt x="589" y="616"/>
                </a:cubicBezTo>
                <a:cubicBezTo>
                  <a:pt x="582" y="623"/>
                  <a:pt x="574" y="630"/>
                  <a:pt x="565" y="635"/>
                </a:cubicBezTo>
                <a:cubicBezTo>
                  <a:pt x="556" y="641"/>
                  <a:pt x="547" y="646"/>
                  <a:pt x="538" y="650"/>
                </a:cubicBezTo>
                <a:cubicBezTo>
                  <a:pt x="528" y="654"/>
                  <a:pt x="518" y="657"/>
                  <a:pt x="508" y="659"/>
                </a:cubicBezTo>
                <a:cubicBezTo>
                  <a:pt x="498" y="661"/>
                  <a:pt x="487" y="662"/>
                  <a:pt x="477" y="662"/>
                </a:cubicBezTo>
                <a:lnTo>
                  <a:pt x="159" y="662"/>
                </a:lnTo>
                <a:cubicBezTo>
                  <a:pt x="149" y="662"/>
                  <a:pt x="139" y="661"/>
                  <a:pt x="128" y="659"/>
                </a:cubicBezTo>
                <a:cubicBezTo>
                  <a:pt x="118" y="657"/>
                  <a:pt x="108" y="654"/>
                  <a:pt x="99" y="650"/>
                </a:cubicBezTo>
                <a:cubicBezTo>
                  <a:pt x="89" y="646"/>
                  <a:pt x="80" y="641"/>
                  <a:pt x="71" y="635"/>
                </a:cubicBezTo>
                <a:cubicBezTo>
                  <a:pt x="62" y="630"/>
                  <a:pt x="53" y="623"/>
                  <a:pt x="46" y="616"/>
                </a:cubicBezTo>
                <a:cubicBezTo>
                  <a:pt x="39" y="608"/>
                  <a:pt x="32" y="600"/>
                  <a:pt x="26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4"/>
                </a:cubicBezTo>
                <a:cubicBezTo>
                  <a:pt x="1" y="524"/>
                  <a:pt x="0" y="514"/>
                  <a:pt x="0" y="502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1509840" y="3256560"/>
            <a:ext cx="63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песен)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2206440" y="329796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I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333440" y="36763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2368440" y="32565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3848040" y="3600360"/>
            <a:ext cx="1000440" cy="248040"/>
          </a:xfrm>
          <a:custGeom>
            <a:avLst/>
            <a:gdLst/>
            <a:ahLst/>
            <a:rect l="0" t="0" r="r" b="b"/>
            <a:pathLst>
              <a:path w="2779" h="689">
                <a:moveTo>
                  <a:pt x="0" y="529"/>
                </a:moveTo>
                <a:lnTo>
                  <a:pt x="0" y="158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620" y="0"/>
                </a:lnTo>
                <a:cubicBezTo>
                  <a:pt x="2630" y="0"/>
                  <a:pt x="2641" y="1"/>
                  <a:pt x="2651" y="3"/>
                </a:cubicBezTo>
                <a:cubicBezTo>
                  <a:pt x="2661" y="5"/>
                  <a:pt x="2671" y="8"/>
                  <a:pt x="2681" y="12"/>
                </a:cubicBezTo>
                <a:cubicBezTo>
                  <a:pt x="2690" y="16"/>
                  <a:pt x="2700" y="21"/>
                  <a:pt x="2708" y="27"/>
                </a:cubicBezTo>
                <a:cubicBezTo>
                  <a:pt x="2717" y="32"/>
                  <a:pt x="2725" y="39"/>
                  <a:pt x="2732" y="46"/>
                </a:cubicBezTo>
                <a:cubicBezTo>
                  <a:pt x="2740" y="54"/>
                  <a:pt x="2746" y="62"/>
                  <a:pt x="2752" y="70"/>
                </a:cubicBezTo>
                <a:cubicBezTo>
                  <a:pt x="2758" y="79"/>
                  <a:pt x="2763" y="88"/>
                  <a:pt x="2767" y="98"/>
                </a:cubicBezTo>
                <a:cubicBezTo>
                  <a:pt x="2771" y="107"/>
                  <a:pt x="2774" y="117"/>
                  <a:pt x="2776" y="128"/>
                </a:cubicBezTo>
                <a:cubicBezTo>
                  <a:pt x="2778" y="138"/>
                  <a:pt x="2779" y="148"/>
                  <a:pt x="2779" y="158"/>
                </a:cubicBezTo>
                <a:lnTo>
                  <a:pt x="2779" y="529"/>
                </a:lnTo>
                <a:cubicBezTo>
                  <a:pt x="2779" y="539"/>
                  <a:pt x="2778" y="550"/>
                  <a:pt x="2776" y="560"/>
                </a:cubicBezTo>
                <a:cubicBezTo>
                  <a:pt x="2774" y="570"/>
                  <a:pt x="2771" y="580"/>
                  <a:pt x="2767" y="590"/>
                </a:cubicBezTo>
                <a:cubicBezTo>
                  <a:pt x="2763" y="599"/>
                  <a:pt x="2758" y="608"/>
                  <a:pt x="2752" y="617"/>
                </a:cubicBezTo>
                <a:cubicBezTo>
                  <a:pt x="2746" y="626"/>
                  <a:pt x="2740" y="634"/>
                  <a:pt x="2732" y="641"/>
                </a:cubicBezTo>
                <a:cubicBezTo>
                  <a:pt x="2725" y="650"/>
                  <a:pt x="2717" y="656"/>
                  <a:pt x="2708" y="662"/>
                </a:cubicBezTo>
                <a:cubicBezTo>
                  <a:pt x="2700" y="668"/>
                  <a:pt x="2690" y="673"/>
                  <a:pt x="2681" y="677"/>
                </a:cubicBezTo>
                <a:cubicBezTo>
                  <a:pt x="2671" y="681"/>
                  <a:pt x="2661" y="684"/>
                  <a:pt x="2651" y="686"/>
                </a:cubicBezTo>
                <a:cubicBezTo>
                  <a:pt x="2641" y="688"/>
                  <a:pt x="2630" y="689"/>
                  <a:pt x="2620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1"/>
                </a:cubicBezTo>
                <a:cubicBezTo>
                  <a:pt x="39" y="634"/>
                  <a:pt x="32" y="626"/>
                  <a:pt x="26" y="617"/>
                </a:cubicBezTo>
                <a:cubicBezTo>
                  <a:pt x="21" y="608"/>
                  <a:pt x="16" y="599"/>
                  <a:pt x="12" y="590"/>
                </a:cubicBezTo>
                <a:cubicBezTo>
                  <a:pt x="8" y="580"/>
                  <a:pt x="5" y="570"/>
                  <a:pt x="3" y="560"/>
                </a:cubicBezTo>
                <a:cubicBezTo>
                  <a:pt x="1" y="550"/>
                  <a:pt x="0" y="539"/>
                  <a:pt x="0" y="529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509840" y="3589920"/>
            <a:ext cx="2343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Матрица взаимодействий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3909240" y="3631320"/>
            <a:ext cx="872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R [U x I]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952200" y="4019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4848480" y="358992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128600" y="3933000"/>
            <a:ext cx="379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Задача: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Для пары (user, item) предсказать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952200" y="463860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28600" y="4218480"/>
            <a:ext cx="3978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оценку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или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вероятность взаимодействия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1128600" y="4551840"/>
            <a:ext cx="414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Цель: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Найти для каждого пользователя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топ-N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28600" y="4837680"/>
            <a:ext cx="1084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предметов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952200" y="2285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747720" y="1642680"/>
            <a:ext cx="35182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Типы данных и Фильтрации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1333440" y="25714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40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128600" y="2199240"/>
            <a:ext cx="397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Явная обратная связь (Explicit Feedback):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1333440" y="29048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1509840" y="2485080"/>
            <a:ext cx="1329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Оценки, лайки.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952200" y="32382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509840" y="2818440"/>
            <a:ext cx="5679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Понятны.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Мало данных, смещенность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1333440" y="35240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28600" y="3151800"/>
            <a:ext cx="4179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Неявная обратная связь (Implicit Feedback):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333440" y="38574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509840" y="3437640"/>
            <a:ext cx="2446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Просмотры, клики, покупки.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1509840" y="3771000"/>
            <a:ext cx="3350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Много данных.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Шум.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952200" y="4733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747720" y="4209120"/>
            <a:ext cx="1556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Типы подходов: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952200" y="50670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128600" y="4647240"/>
            <a:ext cx="5162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Контентная фильтрация: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основе свойств предметов.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128600" y="4980600"/>
            <a:ext cx="749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Коллаборативная фильтрация (CF):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основе поведения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других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пользователей.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747720" y="2181960"/>
            <a:ext cx="412452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2: Коллаборативная фильтрация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 txBox="1"/>
          <p:nvPr/>
        </p:nvSpPr>
        <p:spPr>
          <a:xfrm>
            <a:off x="747720" y="2671560"/>
            <a:ext cx="45406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Идея Коллаборативной фильтрации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747720" y="3228120"/>
            <a:ext cx="7045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Ключевой принцип: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"Схожие пользователи предпочитают схожие предметы".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"/>
          <p:cNvSpPr txBox="1"/>
          <p:nvPr/>
        </p:nvSpPr>
        <p:spPr>
          <a:xfrm>
            <a:off x="747720" y="3666240"/>
            <a:ext cx="228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Два основных подхода: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 txBox="1"/>
          <p:nvPr/>
        </p:nvSpPr>
        <p:spPr>
          <a:xfrm>
            <a:off x="916920" y="4104360"/>
            <a:ext cx="5549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User-Based CF: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"Найди пользователей, похожих на меня..."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916920" y="4437720"/>
            <a:ext cx="6237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Item-Based CF: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"Найди товары, похожие на те, что мне нравятся..."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747720" y="804600"/>
            <a:ext cx="40726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User-Based Collaborative Filtering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747720" y="1361160"/>
            <a:ext cx="556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Шаги: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916920" y="1799280"/>
            <a:ext cx="833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Найти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k-наиболее похожих пользователей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(neighbors). Метрика: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Косинусная схожесть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916920" y="2132640"/>
            <a:ext cx="559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Вычислить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взвешенную среднюю оценку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 этих соседей.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"/>
          <p:cNvSpPr txBox="1"/>
          <p:nvPr/>
        </p:nvSpPr>
        <p:spPr>
          <a:xfrm>
            <a:off x="916920" y="2466000"/>
            <a:ext cx="6422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Рекомендовать items с самыми высокими предсказанными оценками.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7" name="" descr=""/>
          <p:cNvPicPr/>
          <p:nvPr/>
        </p:nvPicPr>
        <p:blipFill>
          <a:blip r:embed="rId1"/>
          <a:stretch/>
        </p:blipFill>
        <p:spPr>
          <a:xfrm>
            <a:off x="752400" y="3305160"/>
            <a:ext cx="10686600" cy="2685600"/>
          </a:xfrm>
          <a:prstGeom prst="rect">
            <a:avLst/>
          </a:prstGeom>
          <a:ln w="0">
            <a:noFill/>
          </a:ln>
        </p:spPr>
      </p:pic>
      <p:sp>
        <p:nvSpPr>
          <p:cNvPr id="118" name=""/>
          <p:cNvSpPr txBox="1"/>
          <p:nvPr/>
        </p:nvSpPr>
        <p:spPr>
          <a:xfrm>
            <a:off x="747720" y="2904120"/>
            <a:ext cx="5990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Проблема: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Вычислительно дорого для миллионов пользователей.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747720" y="1871280"/>
            <a:ext cx="5231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Item-Based Collaborative Filtering (Amazon)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747720" y="2427840"/>
            <a:ext cx="556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Шаги: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916920" y="2865960"/>
            <a:ext cx="4905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Вычислить попарные схожести </a:t>
            </a:r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между предметами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916920" y="3199320"/>
            <a:ext cx="442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Для пользователя: посмотреть на его историю.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916920" y="3532680"/>
            <a:ext cx="5866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Просуммировать схожести предмета с предметами из истории.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952200" y="4495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747720" y="3970800"/>
            <a:ext cx="75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3933720" y="4419360"/>
            <a:ext cx="419400" cy="248040"/>
          </a:xfrm>
          <a:custGeom>
            <a:avLst/>
            <a:gdLst/>
            <a:ahLst/>
            <a:rect l="0" t="0" r="r" b="b"/>
            <a:pathLst>
              <a:path w="1165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9" y="1"/>
                  <a:pt x="149" y="0"/>
                  <a:pt x="160" y="0"/>
                </a:cubicBezTo>
                <a:lnTo>
                  <a:pt x="1006" y="0"/>
                </a:lnTo>
                <a:cubicBezTo>
                  <a:pt x="1017" y="0"/>
                  <a:pt x="1027" y="1"/>
                  <a:pt x="1037" y="3"/>
                </a:cubicBezTo>
                <a:cubicBezTo>
                  <a:pt x="1047" y="5"/>
                  <a:pt x="1057" y="8"/>
                  <a:pt x="1067" y="12"/>
                </a:cubicBezTo>
                <a:cubicBezTo>
                  <a:pt x="1077" y="16"/>
                  <a:pt x="1086" y="21"/>
                  <a:pt x="1094" y="27"/>
                </a:cubicBezTo>
                <a:cubicBezTo>
                  <a:pt x="1103" y="33"/>
                  <a:pt x="1111" y="39"/>
                  <a:pt x="1118" y="47"/>
                </a:cubicBezTo>
                <a:cubicBezTo>
                  <a:pt x="1126" y="54"/>
                  <a:pt x="1132" y="62"/>
                  <a:pt x="1138" y="71"/>
                </a:cubicBezTo>
                <a:cubicBezTo>
                  <a:pt x="1144" y="79"/>
                  <a:pt x="1149" y="89"/>
                  <a:pt x="1153" y="98"/>
                </a:cubicBezTo>
                <a:cubicBezTo>
                  <a:pt x="1157" y="108"/>
                  <a:pt x="1160" y="118"/>
                  <a:pt x="1162" y="128"/>
                </a:cubicBezTo>
                <a:cubicBezTo>
                  <a:pt x="1164" y="138"/>
                  <a:pt x="1165" y="148"/>
                  <a:pt x="1165" y="159"/>
                </a:cubicBezTo>
                <a:lnTo>
                  <a:pt x="1165" y="530"/>
                </a:lnTo>
                <a:cubicBezTo>
                  <a:pt x="1165" y="541"/>
                  <a:pt x="1164" y="551"/>
                  <a:pt x="1162" y="561"/>
                </a:cubicBezTo>
                <a:cubicBezTo>
                  <a:pt x="1160" y="572"/>
                  <a:pt x="1157" y="581"/>
                  <a:pt x="1153" y="591"/>
                </a:cubicBezTo>
                <a:cubicBezTo>
                  <a:pt x="1149" y="601"/>
                  <a:pt x="1144" y="610"/>
                  <a:pt x="1138" y="619"/>
                </a:cubicBezTo>
                <a:cubicBezTo>
                  <a:pt x="1132" y="627"/>
                  <a:pt x="1126" y="635"/>
                  <a:pt x="1118" y="643"/>
                </a:cubicBezTo>
                <a:cubicBezTo>
                  <a:pt x="1111" y="650"/>
                  <a:pt x="1103" y="657"/>
                  <a:pt x="1094" y="662"/>
                </a:cubicBezTo>
                <a:cubicBezTo>
                  <a:pt x="1086" y="668"/>
                  <a:pt x="1077" y="673"/>
                  <a:pt x="1067" y="677"/>
                </a:cubicBezTo>
                <a:cubicBezTo>
                  <a:pt x="1057" y="681"/>
                  <a:pt x="1047" y="684"/>
                  <a:pt x="1037" y="686"/>
                </a:cubicBezTo>
                <a:cubicBezTo>
                  <a:pt x="1027" y="688"/>
                  <a:pt x="1017" y="689"/>
                  <a:pt x="1006" y="689"/>
                </a:cubicBezTo>
                <a:lnTo>
                  <a:pt x="160" y="689"/>
                </a:lnTo>
                <a:cubicBezTo>
                  <a:pt x="149" y="689"/>
                  <a:pt x="139" y="688"/>
                  <a:pt x="128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128600" y="4409280"/>
            <a:ext cx="2818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Items меняются реже. Матрицу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4001040" y="4450320"/>
            <a:ext cx="2901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Sim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/>
          <p:nvPr/>
        </p:nvSpPr>
        <p:spPr>
          <a:xfrm>
            <a:off x="952200" y="483840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4357440" y="4409280"/>
            <a:ext cx="2830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можно пересчитывать нечасто.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128600" y="4752000"/>
            <a:ext cx="3586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Стабильнее и быстрее, чем User-Based.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952200" y="1685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747720" y="1033200"/>
            <a:ext cx="66315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2c75d6"/>
                </a:solidFill>
                <a:latin typeface="Arial"/>
                <a:ea typeface="Arial"/>
              </a:rPr>
              <a:t>Проблемы "Наивной" Коллаборативной фильтрации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4457520" y="1599840"/>
            <a:ext cx="219600" cy="248040"/>
          </a:xfrm>
          <a:custGeom>
            <a:avLst/>
            <a:gdLst/>
            <a:ahLst/>
            <a:rect l="0" t="0" r="r" b="b"/>
            <a:pathLst>
              <a:path w="610" h="689">
                <a:moveTo>
                  <a:pt x="0" y="531"/>
                </a:moveTo>
                <a:lnTo>
                  <a:pt x="0" y="160"/>
                </a:lnTo>
                <a:cubicBezTo>
                  <a:pt x="0" y="150"/>
                  <a:pt x="1" y="140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39" y="55"/>
                  <a:pt x="46" y="48"/>
                </a:cubicBezTo>
                <a:cubicBezTo>
                  <a:pt x="54" y="41"/>
                  <a:pt x="62" y="34"/>
                  <a:pt x="71" y="28"/>
                </a:cubicBezTo>
                <a:cubicBezTo>
                  <a:pt x="79" y="21"/>
                  <a:pt x="89" y="17"/>
                  <a:pt x="99" y="13"/>
                </a:cubicBezTo>
                <a:cubicBezTo>
                  <a:pt x="109" y="9"/>
                  <a:pt x="119" y="6"/>
                  <a:pt x="129" y="4"/>
                </a:cubicBezTo>
                <a:cubicBezTo>
                  <a:pt x="139" y="2"/>
                  <a:pt x="149" y="0"/>
                  <a:pt x="160" y="0"/>
                </a:cubicBezTo>
                <a:lnTo>
                  <a:pt x="451" y="0"/>
                </a:lnTo>
                <a:cubicBezTo>
                  <a:pt x="461" y="0"/>
                  <a:pt x="472" y="2"/>
                  <a:pt x="482" y="4"/>
                </a:cubicBezTo>
                <a:cubicBezTo>
                  <a:pt x="492" y="6"/>
                  <a:pt x="502" y="9"/>
                  <a:pt x="512" y="13"/>
                </a:cubicBezTo>
                <a:cubicBezTo>
                  <a:pt x="521" y="17"/>
                  <a:pt x="530" y="21"/>
                  <a:pt x="539" y="28"/>
                </a:cubicBezTo>
                <a:cubicBezTo>
                  <a:pt x="548" y="34"/>
                  <a:pt x="556" y="41"/>
                  <a:pt x="563" y="48"/>
                </a:cubicBezTo>
                <a:cubicBezTo>
                  <a:pt x="570" y="55"/>
                  <a:pt x="577" y="63"/>
                  <a:pt x="583" y="72"/>
                </a:cubicBezTo>
                <a:cubicBezTo>
                  <a:pt x="589" y="81"/>
                  <a:pt x="593" y="90"/>
                  <a:pt x="597" y="99"/>
                </a:cubicBezTo>
                <a:cubicBezTo>
                  <a:pt x="601" y="109"/>
                  <a:pt x="604" y="119"/>
                  <a:pt x="606" y="129"/>
                </a:cubicBezTo>
                <a:cubicBezTo>
                  <a:pt x="609" y="140"/>
                  <a:pt x="610" y="150"/>
                  <a:pt x="610" y="160"/>
                </a:cubicBezTo>
                <a:lnTo>
                  <a:pt x="610" y="531"/>
                </a:lnTo>
                <a:cubicBezTo>
                  <a:pt x="610" y="541"/>
                  <a:pt x="609" y="551"/>
                  <a:pt x="606" y="562"/>
                </a:cubicBezTo>
                <a:cubicBezTo>
                  <a:pt x="604" y="572"/>
                  <a:pt x="601" y="582"/>
                  <a:pt x="597" y="591"/>
                </a:cubicBezTo>
                <a:cubicBezTo>
                  <a:pt x="593" y="601"/>
                  <a:pt x="589" y="610"/>
                  <a:pt x="583" y="619"/>
                </a:cubicBezTo>
                <a:cubicBezTo>
                  <a:pt x="577" y="628"/>
                  <a:pt x="570" y="636"/>
                  <a:pt x="563" y="643"/>
                </a:cubicBezTo>
                <a:cubicBezTo>
                  <a:pt x="556" y="650"/>
                  <a:pt x="548" y="657"/>
                  <a:pt x="539" y="663"/>
                </a:cubicBezTo>
                <a:cubicBezTo>
                  <a:pt x="530" y="668"/>
                  <a:pt x="521" y="673"/>
                  <a:pt x="512" y="677"/>
                </a:cubicBezTo>
                <a:cubicBezTo>
                  <a:pt x="502" y="681"/>
                  <a:pt x="492" y="684"/>
                  <a:pt x="482" y="686"/>
                </a:cubicBezTo>
                <a:cubicBezTo>
                  <a:pt x="472" y="688"/>
                  <a:pt x="461" y="689"/>
                  <a:pt x="451" y="689"/>
                </a:cubicBezTo>
                <a:lnTo>
                  <a:pt x="160" y="689"/>
                </a:lnTo>
                <a:cubicBezTo>
                  <a:pt x="149" y="689"/>
                  <a:pt x="139" y="688"/>
                  <a:pt x="129" y="686"/>
                </a:cubicBezTo>
                <a:cubicBezTo>
                  <a:pt x="119" y="684"/>
                  <a:pt x="109" y="681"/>
                  <a:pt x="99" y="677"/>
                </a:cubicBezTo>
                <a:cubicBezTo>
                  <a:pt x="89" y="673"/>
                  <a:pt x="79" y="668"/>
                  <a:pt x="71" y="663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6"/>
                  <a:pt x="33" y="628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1128600" y="1599120"/>
            <a:ext cx="333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Разреженность (Sparsity):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Матрица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4518000" y="163080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R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952200" y="2019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3"/>
                  <a:pt x="121" y="148"/>
                  <a:pt x="110" y="152"/>
                </a:cubicBezTo>
                <a:cubicBezTo>
                  <a:pt x="100" y="156"/>
                  <a:pt x="90" y="159"/>
                  <a:pt x="80" y="159"/>
                </a:cubicBezTo>
                <a:cubicBezTo>
                  <a:pt x="69" y="159"/>
                  <a:pt x="59" y="156"/>
                  <a:pt x="49" y="152"/>
                </a:cubicBezTo>
                <a:cubicBezTo>
                  <a:pt x="40" y="148"/>
                  <a:pt x="31" y="143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4679640" y="1599120"/>
            <a:ext cx="1393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 99% пустая.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4124160" y="1942920"/>
            <a:ext cx="714600" cy="248040"/>
          </a:xfrm>
          <a:custGeom>
            <a:avLst/>
            <a:gdLst/>
            <a:ahLst/>
            <a:rect l="0" t="0" r="r" b="b"/>
            <a:pathLst>
              <a:path w="1985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6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27" y="0"/>
                </a:lnTo>
                <a:cubicBezTo>
                  <a:pt x="1837" y="0"/>
                  <a:pt x="1847" y="1"/>
                  <a:pt x="1858" y="3"/>
                </a:cubicBezTo>
                <a:cubicBezTo>
                  <a:pt x="1868" y="5"/>
                  <a:pt x="1878" y="8"/>
                  <a:pt x="1887" y="12"/>
                </a:cubicBezTo>
                <a:cubicBezTo>
                  <a:pt x="1897" y="16"/>
                  <a:pt x="1906" y="21"/>
                  <a:pt x="1915" y="27"/>
                </a:cubicBezTo>
                <a:cubicBezTo>
                  <a:pt x="1923" y="33"/>
                  <a:pt x="1931" y="39"/>
                  <a:pt x="1939" y="46"/>
                </a:cubicBezTo>
                <a:cubicBezTo>
                  <a:pt x="1946" y="54"/>
                  <a:pt x="1953" y="62"/>
                  <a:pt x="1959" y="71"/>
                </a:cubicBezTo>
                <a:cubicBezTo>
                  <a:pt x="1964" y="79"/>
                  <a:pt x="1969" y="88"/>
                  <a:pt x="1973" y="98"/>
                </a:cubicBezTo>
                <a:cubicBezTo>
                  <a:pt x="1977" y="108"/>
                  <a:pt x="1980" y="118"/>
                  <a:pt x="1982" y="128"/>
                </a:cubicBezTo>
                <a:cubicBezTo>
                  <a:pt x="1984" y="138"/>
                  <a:pt x="1985" y="148"/>
                  <a:pt x="1985" y="159"/>
                </a:cubicBezTo>
                <a:lnTo>
                  <a:pt x="1985" y="530"/>
                </a:lnTo>
                <a:cubicBezTo>
                  <a:pt x="1985" y="541"/>
                  <a:pt x="1984" y="551"/>
                  <a:pt x="1982" y="561"/>
                </a:cubicBezTo>
                <a:cubicBezTo>
                  <a:pt x="1980" y="571"/>
                  <a:pt x="1977" y="581"/>
                  <a:pt x="1973" y="591"/>
                </a:cubicBezTo>
                <a:cubicBezTo>
                  <a:pt x="1969" y="601"/>
                  <a:pt x="1964" y="610"/>
                  <a:pt x="1959" y="618"/>
                </a:cubicBezTo>
                <a:cubicBezTo>
                  <a:pt x="1953" y="627"/>
                  <a:pt x="1946" y="635"/>
                  <a:pt x="1939" y="642"/>
                </a:cubicBezTo>
                <a:cubicBezTo>
                  <a:pt x="1931" y="650"/>
                  <a:pt x="1923" y="656"/>
                  <a:pt x="1915" y="662"/>
                </a:cubicBezTo>
                <a:cubicBezTo>
                  <a:pt x="1906" y="668"/>
                  <a:pt x="1897" y="673"/>
                  <a:pt x="1887" y="677"/>
                </a:cubicBezTo>
                <a:cubicBezTo>
                  <a:pt x="1878" y="681"/>
                  <a:pt x="1868" y="684"/>
                  <a:pt x="1858" y="686"/>
                </a:cubicBezTo>
                <a:cubicBezTo>
                  <a:pt x="1847" y="688"/>
                  <a:pt x="1837" y="689"/>
                  <a:pt x="1827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3" y="627"/>
                  <a:pt x="27" y="618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128600" y="1932480"/>
            <a:ext cx="3008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Маcштабируемость: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Сложность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4192920" y="1973880"/>
            <a:ext cx="581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O(N^2)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952200" y="2361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4840920" y="19324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tretch/>
        </p:blipFill>
        <p:spPr>
          <a:xfrm>
            <a:off x="752400" y="2676600"/>
            <a:ext cx="5486040" cy="3085560"/>
          </a:xfrm>
          <a:prstGeom prst="rect">
            <a:avLst/>
          </a:prstGeom>
          <a:ln w="0">
            <a:noFill/>
          </a:ln>
        </p:spPr>
      </p:pic>
      <p:sp>
        <p:nvSpPr>
          <p:cNvPr id="157" name=""/>
          <p:cNvSpPr txBox="1"/>
          <p:nvPr/>
        </p:nvSpPr>
        <p:spPr>
          <a:xfrm>
            <a:off x="1128600" y="2275560"/>
            <a:ext cx="6919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"Холодный старт" (Cold Start):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Нет данных для новых пользователей/items.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285840" y="225720"/>
            <a:ext cx="227916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Рекомендательные системы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285840" y="6480000"/>
            <a:ext cx="1195560" cy="148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0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0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