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905560"/>
            <a:ext cx="55479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Валидация и тестирование моделей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605040"/>
            <a:ext cx="78537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Как оценить, будет ли ваша модель работать в реальном мире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066440" y="2200320"/>
            <a:ext cx="5126040" cy="2457000"/>
          </a:xfrm>
          <a:prstGeom prst="rect">
            <a:avLst/>
          </a:prstGeom>
          <a:ln w="0">
            <a:noFill/>
          </a:ln>
        </p:spPr>
      </p:pic>
      <p:sp>
        <p:nvSpPr>
          <p:cNvPr id="155" name=""/>
          <p:cNvSpPr txBox="1"/>
          <p:nvPr/>
        </p:nvSpPr>
        <p:spPr>
          <a:xfrm>
            <a:off x="747720" y="1514880"/>
            <a:ext cx="53391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Для временных рядов (Time-Aware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952200" y="2619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747720" y="1895760"/>
            <a:ext cx="5248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CV)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952200" y="29527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89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128600" y="2532600"/>
            <a:ext cx="3762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Важно: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Запрещено случайное разбиение!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952200" y="3286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128600" y="2865960"/>
            <a:ext cx="4499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Принцип: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Будущее не должно влиять на прошлое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333440" y="35715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128600" y="3199320"/>
            <a:ext cx="82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Методы: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509840" y="3485160"/>
            <a:ext cx="4671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Rolling Window: Фиксированный размер обучающего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333440" y="41907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509840" y="3771000"/>
            <a:ext cx="399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окна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509840" y="4104360"/>
            <a:ext cx="4636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Expanding Window: Обучающее окно увеличивается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747720" y="5113800"/>
            <a:ext cx="4488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Подробнее в лекции по теме "временные ряды"...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952200" y="3219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747720" y="2495880"/>
            <a:ext cx="70142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Что оптимизирует алгоритм? Функция потерь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952200" y="3552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28600" y="3132720"/>
            <a:ext cx="605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Функция потерь (Loss)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Функция, которую алгоритм минимизирует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952200" y="3885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128600" y="3466080"/>
            <a:ext cx="5724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Непрерывная, дифференцируемая (для вычисления градиента)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952200" y="4219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128600" y="3799440"/>
            <a:ext cx="3384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MSE, Log Loss, Huber Loss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128600" y="4132800"/>
            <a:ext cx="4681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Может не иметь прямой интерпретации для бизнеса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166904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952200" y="3057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747720" y="2324520"/>
            <a:ext cx="88398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Что действительно интересует бизнес? Метрика качества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952200" y="3390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128600" y="2970720"/>
            <a:ext cx="5415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Метрика (Metric)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Понятная человеку мера качества модели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952200" y="3724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128600" y="3304080"/>
            <a:ext cx="3188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обязательно дифференцируема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52200" y="4057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128600" y="3637440"/>
            <a:ext cx="7759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Примеры интерпретируемых метрик: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Accuracy, Precision, Recall, MAE, MAPE, WAPE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952200" y="4390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28600" y="3970800"/>
            <a:ext cx="6624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Примеры неинтерпретируемых метрик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F1-Score, ROC-AUC, R², RMSE,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128600" y="4304520"/>
            <a:ext cx="6008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Ключевой момент: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Метрика и функция потерь могут не совпадать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52400" y="2705040"/>
            <a:ext cx="1305000" cy="409680"/>
          </a:xfrm>
          <a:custGeom>
            <a:avLst/>
            <a:gdLst/>
            <a:ahLst/>
            <a:rect l="0" t="0" r="r" b="b"/>
            <a:pathLst>
              <a:path w="3625" h="1138">
                <a:moveTo>
                  <a:pt x="0" y="0"/>
                </a:moveTo>
                <a:lnTo>
                  <a:pt x="3625" y="0"/>
                </a:lnTo>
                <a:lnTo>
                  <a:pt x="3625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2057040" y="2705040"/>
            <a:ext cx="3191400" cy="409680"/>
          </a:xfrm>
          <a:custGeom>
            <a:avLst/>
            <a:gdLst/>
            <a:ahLst/>
            <a:rect l="0" t="0" r="r" b="b"/>
            <a:pathLst>
              <a:path w="8865" h="1138">
                <a:moveTo>
                  <a:pt x="0" y="0"/>
                </a:moveTo>
                <a:lnTo>
                  <a:pt x="8865" y="0"/>
                </a:lnTo>
                <a:lnTo>
                  <a:pt x="8865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5248080" y="2705040"/>
            <a:ext cx="3029400" cy="409680"/>
          </a:xfrm>
          <a:custGeom>
            <a:avLst/>
            <a:gdLst/>
            <a:ahLst/>
            <a:rect l="0" t="0" r="r" b="b"/>
            <a:pathLst>
              <a:path w="8415" h="1138">
                <a:moveTo>
                  <a:pt x="0" y="0"/>
                </a:moveTo>
                <a:lnTo>
                  <a:pt x="8415" y="0"/>
                </a:lnTo>
                <a:lnTo>
                  <a:pt x="8415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752400" y="3114360"/>
            <a:ext cx="1305000" cy="410040"/>
          </a:xfrm>
          <a:custGeom>
            <a:avLst/>
            <a:gdLst/>
            <a:ahLst/>
            <a:rect l="0" t="0" r="r" b="b"/>
            <a:pathLst>
              <a:path w="3625" h="1139">
                <a:moveTo>
                  <a:pt x="0" y="0"/>
                </a:moveTo>
                <a:lnTo>
                  <a:pt x="3625" y="0"/>
                </a:lnTo>
                <a:lnTo>
                  <a:pt x="362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2057040" y="3114360"/>
            <a:ext cx="3191400" cy="410040"/>
          </a:xfrm>
          <a:custGeom>
            <a:avLst/>
            <a:gdLst/>
            <a:ahLst/>
            <a:rect l="0" t="0" r="r" b="b"/>
            <a:pathLst>
              <a:path w="8865" h="1139">
                <a:moveTo>
                  <a:pt x="0" y="0"/>
                </a:moveTo>
                <a:lnTo>
                  <a:pt x="8865" y="0"/>
                </a:lnTo>
                <a:lnTo>
                  <a:pt x="886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5248080" y="3114360"/>
            <a:ext cx="3029400" cy="410040"/>
          </a:xfrm>
          <a:custGeom>
            <a:avLst/>
            <a:gdLst/>
            <a:ahLst/>
            <a:rect l="0" t="0" r="r" b="b"/>
            <a:pathLst>
              <a:path w="8415" h="1139">
                <a:moveTo>
                  <a:pt x="0" y="0"/>
                </a:moveTo>
                <a:lnTo>
                  <a:pt x="8415" y="0"/>
                </a:lnTo>
                <a:lnTo>
                  <a:pt x="841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752400" y="3524040"/>
            <a:ext cx="1305000" cy="410040"/>
          </a:xfrm>
          <a:custGeom>
            <a:avLst/>
            <a:gdLst/>
            <a:ahLst/>
            <a:rect l="0" t="0" r="r" b="b"/>
            <a:pathLst>
              <a:path w="3625" h="1139">
                <a:moveTo>
                  <a:pt x="0" y="0"/>
                </a:moveTo>
                <a:lnTo>
                  <a:pt x="3625" y="0"/>
                </a:lnTo>
                <a:lnTo>
                  <a:pt x="362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2057040" y="3524040"/>
            <a:ext cx="3191400" cy="410040"/>
          </a:xfrm>
          <a:custGeom>
            <a:avLst/>
            <a:gdLst/>
            <a:ahLst/>
            <a:rect l="0" t="0" r="r" b="b"/>
            <a:pathLst>
              <a:path w="8865" h="1139">
                <a:moveTo>
                  <a:pt x="0" y="0"/>
                </a:moveTo>
                <a:lnTo>
                  <a:pt x="8865" y="0"/>
                </a:lnTo>
                <a:lnTo>
                  <a:pt x="886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5248080" y="3524040"/>
            <a:ext cx="3029400" cy="410040"/>
          </a:xfrm>
          <a:custGeom>
            <a:avLst/>
            <a:gdLst/>
            <a:ahLst/>
            <a:rect l="0" t="0" r="r" b="b"/>
            <a:pathLst>
              <a:path w="8415" h="1139">
                <a:moveTo>
                  <a:pt x="0" y="0"/>
                </a:moveTo>
                <a:lnTo>
                  <a:pt x="8415" y="0"/>
                </a:lnTo>
                <a:lnTo>
                  <a:pt x="841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752400" y="3933720"/>
            <a:ext cx="1305000" cy="409680"/>
          </a:xfrm>
          <a:custGeom>
            <a:avLst/>
            <a:gdLst/>
            <a:ahLst/>
            <a:rect l="0" t="0" r="r" b="b"/>
            <a:pathLst>
              <a:path w="3625" h="1138">
                <a:moveTo>
                  <a:pt x="0" y="0"/>
                </a:moveTo>
                <a:lnTo>
                  <a:pt x="3625" y="0"/>
                </a:lnTo>
                <a:lnTo>
                  <a:pt x="3625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057040" y="3933720"/>
            <a:ext cx="3191400" cy="409680"/>
          </a:xfrm>
          <a:custGeom>
            <a:avLst/>
            <a:gdLst/>
            <a:ahLst/>
            <a:rect l="0" t="0" r="r" b="b"/>
            <a:pathLst>
              <a:path w="8865" h="1138">
                <a:moveTo>
                  <a:pt x="0" y="0"/>
                </a:moveTo>
                <a:lnTo>
                  <a:pt x="8865" y="0"/>
                </a:lnTo>
                <a:lnTo>
                  <a:pt x="8865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5248080" y="3933720"/>
            <a:ext cx="3029400" cy="409680"/>
          </a:xfrm>
          <a:custGeom>
            <a:avLst/>
            <a:gdLst/>
            <a:ahLst/>
            <a:rect l="0" t="0" r="r" b="b"/>
            <a:pathLst>
              <a:path w="8415" h="1138">
                <a:moveTo>
                  <a:pt x="0" y="0"/>
                </a:moveTo>
                <a:lnTo>
                  <a:pt x="8415" y="0"/>
                </a:lnTo>
                <a:lnTo>
                  <a:pt x="8415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752400" y="26953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2695320"/>
            <a:ext cx="1314720" cy="10080"/>
          </a:xfrm>
          <a:custGeom>
            <a:avLst/>
            <a:gdLst/>
            <a:ahLst/>
            <a:rect l="0" t="0" r="r" b="b"/>
            <a:pathLst>
              <a:path w="3652" h="28">
                <a:moveTo>
                  <a:pt x="0" y="0"/>
                </a:moveTo>
                <a:lnTo>
                  <a:pt x="3652" y="0"/>
                </a:lnTo>
                <a:lnTo>
                  <a:pt x="365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057040" y="269532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2066760" y="2695320"/>
            <a:ext cx="3181680" cy="10080"/>
          </a:xfrm>
          <a:custGeom>
            <a:avLst/>
            <a:gdLst/>
            <a:ahLst/>
            <a:rect l="0" t="0" r="r" b="b"/>
            <a:pathLst>
              <a:path w="8838" h="28">
                <a:moveTo>
                  <a:pt x="0" y="0"/>
                </a:moveTo>
                <a:lnTo>
                  <a:pt x="8838" y="0"/>
                </a:lnTo>
                <a:lnTo>
                  <a:pt x="883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5238720" y="26953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5248080" y="2695320"/>
            <a:ext cx="3029400" cy="10080"/>
          </a:xfrm>
          <a:custGeom>
            <a:avLst/>
            <a:gdLst/>
            <a:ahLst/>
            <a:rect l="0" t="0" r="r" b="b"/>
            <a:pathLst>
              <a:path w="8415" h="28">
                <a:moveTo>
                  <a:pt x="0" y="0"/>
                </a:moveTo>
                <a:lnTo>
                  <a:pt x="8415" y="0"/>
                </a:lnTo>
                <a:lnTo>
                  <a:pt x="84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8267400" y="269532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52400" y="3105000"/>
            <a:ext cx="1314720" cy="9720"/>
          </a:xfrm>
          <a:custGeom>
            <a:avLst/>
            <a:gdLst/>
            <a:ahLst/>
            <a:rect l="0" t="0" r="r" b="b"/>
            <a:pathLst>
              <a:path w="3652" h="27">
                <a:moveTo>
                  <a:pt x="0" y="0"/>
                </a:moveTo>
                <a:lnTo>
                  <a:pt x="3652" y="0"/>
                </a:lnTo>
                <a:lnTo>
                  <a:pt x="365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2066760" y="3105000"/>
            <a:ext cx="3181680" cy="9720"/>
          </a:xfrm>
          <a:custGeom>
            <a:avLst/>
            <a:gdLst/>
            <a:ahLst/>
            <a:rect l="0" t="0" r="r" b="b"/>
            <a:pathLst>
              <a:path w="8838" h="27">
                <a:moveTo>
                  <a:pt x="0" y="0"/>
                </a:moveTo>
                <a:lnTo>
                  <a:pt x="8838" y="0"/>
                </a:lnTo>
                <a:lnTo>
                  <a:pt x="883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5248080" y="3105000"/>
            <a:ext cx="3029400" cy="9720"/>
          </a:xfrm>
          <a:custGeom>
            <a:avLst/>
            <a:gdLst/>
            <a:ahLst/>
            <a:rect l="0" t="0" r="r" b="b"/>
            <a:pathLst>
              <a:path w="8415" h="27">
                <a:moveTo>
                  <a:pt x="0" y="0"/>
                </a:moveTo>
                <a:lnTo>
                  <a:pt x="8415" y="0"/>
                </a:lnTo>
                <a:lnTo>
                  <a:pt x="84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52400" y="31143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2057040" y="31143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5238720" y="31143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8267400" y="31143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752400" y="35240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752400" y="3514680"/>
            <a:ext cx="1314720" cy="9720"/>
          </a:xfrm>
          <a:custGeom>
            <a:avLst/>
            <a:gdLst/>
            <a:ahLst/>
            <a:rect l="0" t="0" r="r" b="b"/>
            <a:pathLst>
              <a:path w="3652" h="27">
                <a:moveTo>
                  <a:pt x="0" y="0"/>
                </a:moveTo>
                <a:lnTo>
                  <a:pt x="3652" y="0"/>
                </a:lnTo>
                <a:lnTo>
                  <a:pt x="365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2057040" y="35240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2066760" y="3514680"/>
            <a:ext cx="3181680" cy="9720"/>
          </a:xfrm>
          <a:custGeom>
            <a:avLst/>
            <a:gdLst/>
            <a:ahLst/>
            <a:rect l="0" t="0" r="r" b="b"/>
            <a:pathLst>
              <a:path w="8838" h="27">
                <a:moveTo>
                  <a:pt x="0" y="0"/>
                </a:moveTo>
                <a:lnTo>
                  <a:pt x="8838" y="0"/>
                </a:lnTo>
                <a:lnTo>
                  <a:pt x="883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5238720" y="35240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5248080" y="3514680"/>
            <a:ext cx="3029400" cy="9720"/>
          </a:xfrm>
          <a:custGeom>
            <a:avLst/>
            <a:gdLst/>
            <a:ahLst/>
            <a:rect l="0" t="0" r="r" b="b"/>
            <a:pathLst>
              <a:path w="8415" h="27">
                <a:moveTo>
                  <a:pt x="0" y="0"/>
                </a:moveTo>
                <a:lnTo>
                  <a:pt x="8415" y="0"/>
                </a:lnTo>
                <a:lnTo>
                  <a:pt x="84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8267400" y="35240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752400" y="39337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752400" y="3924000"/>
            <a:ext cx="1314720" cy="10080"/>
          </a:xfrm>
          <a:custGeom>
            <a:avLst/>
            <a:gdLst/>
            <a:ahLst/>
            <a:rect l="0" t="0" r="r" b="b"/>
            <a:pathLst>
              <a:path w="3652" h="28">
                <a:moveTo>
                  <a:pt x="0" y="0"/>
                </a:moveTo>
                <a:lnTo>
                  <a:pt x="3652" y="0"/>
                </a:lnTo>
                <a:lnTo>
                  <a:pt x="365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2057040" y="393372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2066760" y="3924000"/>
            <a:ext cx="3181680" cy="10080"/>
          </a:xfrm>
          <a:custGeom>
            <a:avLst/>
            <a:gdLst/>
            <a:ahLst/>
            <a:rect l="0" t="0" r="r" b="b"/>
            <a:pathLst>
              <a:path w="8838" h="28">
                <a:moveTo>
                  <a:pt x="0" y="0"/>
                </a:moveTo>
                <a:lnTo>
                  <a:pt x="8838" y="0"/>
                </a:lnTo>
                <a:lnTo>
                  <a:pt x="883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5238720" y="39337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5248080" y="3924000"/>
            <a:ext cx="3029400" cy="10080"/>
          </a:xfrm>
          <a:custGeom>
            <a:avLst/>
            <a:gdLst/>
            <a:ahLst/>
            <a:rect l="0" t="0" r="r" b="b"/>
            <a:pathLst>
              <a:path w="8415" h="28">
                <a:moveTo>
                  <a:pt x="0" y="0"/>
                </a:moveTo>
                <a:lnTo>
                  <a:pt x="8415" y="0"/>
                </a:lnTo>
                <a:lnTo>
                  <a:pt x="84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267400" y="393372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52400" y="4333680"/>
            <a:ext cx="1314720" cy="9720"/>
          </a:xfrm>
          <a:custGeom>
            <a:avLst/>
            <a:gdLst/>
            <a:ahLst/>
            <a:rect l="0" t="0" r="r" b="b"/>
            <a:pathLst>
              <a:path w="3652" h="27">
                <a:moveTo>
                  <a:pt x="0" y="0"/>
                </a:moveTo>
                <a:lnTo>
                  <a:pt x="3652" y="0"/>
                </a:lnTo>
                <a:lnTo>
                  <a:pt x="365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2066760" y="4333680"/>
            <a:ext cx="3181680" cy="9720"/>
          </a:xfrm>
          <a:custGeom>
            <a:avLst/>
            <a:gdLst/>
            <a:ahLst/>
            <a:rect l="0" t="0" r="r" b="b"/>
            <a:pathLst>
              <a:path w="8838" h="27">
                <a:moveTo>
                  <a:pt x="0" y="0"/>
                </a:moveTo>
                <a:lnTo>
                  <a:pt x="8838" y="0"/>
                </a:lnTo>
                <a:lnTo>
                  <a:pt x="883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5248080" y="4333680"/>
            <a:ext cx="3029400" cy="9720"/>
          </a:xfrm>
          <a:custGeom>
            <a:avLst/>
            <a:gdLst/>
            <a:ahLst/>
            <a:rect l="0" t="0" r="r" b="b"/>
            <a:pathLst>
              <a:path w="8415" h="27">
                <a:moveTo>
                  <a:pt x="0" y="0"/>
                </a:moveTo>
                <a:lnTo>
                  <a:pt x="8415" y="0"/>
                </a:lnTo>
                <a:lnTo>
                  <a:pt x="84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747720" y="2095920"/>
            <a:ext cx="22028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Loss vs. Metric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956520" y="2799360"/>
            <a:ext cx="90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Критерий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2572920" y="2799360"/>
            <a:ext cx="216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Функция потерь (Loss)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5996520" y="2799360"/>
            <a:ext cx="1533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Метрика (Metric)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880920" y="3209040"/>
            <a:ext cx="457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2188440" y="3209040"/>
            <a:ext cx="1607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Научить алгоритм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5376240" y="3209040"/>
            <a:ext cx="1478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Оценить модель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880920" y="3618720"/>
            <a:ext cx="1064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Требования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2188440" y="3618720"/>
            <a:ext cx="2937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Должна быть дифференцируема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5376240" y="3618720"/>
            <a:ext cx="278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Должна быть интерпретируема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880920" y="4028040"/>
            <a:ext cx="692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2188440" y="4028040"/>
            <a:ext cx="773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Log Loss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5376240" y="4028040"/>
            <a:ext cx="1366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Precision\Recall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747720" y="4533120"/>
            <a:ext cx="6076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Как выбирать метрику?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 бизнес-требованиям и смыслу проекта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952200" y="3219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747720" y="2495880"/>
            <a:ext cx="71679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Практический кейс несовпадения Loss и Metric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952200" y="3552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128600" y="3132720"/>
            <a:ext cx="451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Задача: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Обнаружение мошеннических транзакций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952200" y="3885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128600" y="3466080"/>
            <a:ext cx="4949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Функция потерь: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Log Loss (для устойчивого обучения)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952200" y="4219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128600" y="3799440"/>
            <a:ext cx="4004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Метрика: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F1-Score или Precision@Recall=0.9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128600" y="4132800"/>
            <a:ext cx="4865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Действия: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Выбираем модель, максимизируя F1-Score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7372440" y="285840"/>
            <a:ext cx="4762080" cy="2857320"/>
          </a:xfrm>
          <a:prstGeom prst="rect">
            <a:avLst/>
          </a:prstGeom>
          <a:ln w="0">
            <a:noFill/>
          </a:ln>
        </p:spPr>
      </p:pic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7848720" y="3429000"/>
            <a:ext cx="3809520" cy="3419280"/>
          </a:xfrm>
          <a:prstGeom prst="rect">
            <a:avLst/>
          </a:prstGeom>
          <a:ln w="0">
            <a:noFill/>
          </a:ln>
        </p:spPr>
      </p:pic>
      <p:sp>
        <p:nvSpPr>
          <p:cNvPr id="287" name=""/>
          <p:cNvSpPr txBox="1"/>
          <p:nvPr/>
        </p:nvSpPr>
        <p:spPr>
          <a:xfrm>
            <a:off x="747720" y="1457640"/>
            <a:ext cx="57934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Математическая интерпретация: Bias-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747720" y="1838880"/>
            <a:ext cx="35560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Variance Decomposition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952200" y="3009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747720" y="2485080"/>
            <a:ext cx="4880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Ожидаемая ошибка модели распадается на три части: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1128600" y="2923200"/>
            <a:ext cx="4507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Смещение (Bias)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Ошибка из-за слишком простых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952200" y="3628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1128600" y="3209040"/>
            <a:ext cx="1404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предположений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128600" y="3542400"/>
            <a:ext cx="4903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Разброс (Variance)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Чувствительность к изменениям 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952200" y="4248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128600" y="3828240"/>
            <a:ext cx="65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128600" y="4161600"/>
            <a:ext cx="3498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Неустранимая ошибка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Шум в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747720" y="4599720"/>
            <a:ext cx="5147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Bias-Variance Tradeoff: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Нельзя минимизировать и bias, 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747720" y="4885200"/>
            <a:ext cx="206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variance одновременно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952200" y="2057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747720" y="1324440"/>
            <a:ext cx="38732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Что такое переобучение?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1128600" y="1970640"/>
            <a:ext cx="3547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Модель становится слишком сложной 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128600" y="2256480"/>
            <a:ext cx="3399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подстраивается под шум и случайные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952200" y="2962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128600" y="2542320"/>
            <a:ext cx="2909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особенности обучающих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1128600" y="2875680"/>
            <a:ext cx="3251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Результат: Отличные результаты 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952200" y="3581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128600" y="3161520"/>
            <a:ext cx="3938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тренировочных данных, но плохие на новых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1128600" y="3494880"/>
            <a:ext cx="3565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Модель равносильна студенту, который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952200" y="4200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128600" y="3780360"/>
            <a:ext cx="3153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зазубрил билеты, но не понял тему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1128600" y="4113720"/>
            <a:ext cx="4030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Модель имеет слишком много параметров -&gt;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1128600" y="4399560"/>
            <a:ext cx="3736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она запоминает каждый элемент выборки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952200" y="5105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1128600" y="4685400"/>
            <a:ext cx="3778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вместо понимания общей закономерности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128600" y="5018760"/>
            <a:ext cx="3653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Результат: Низкая ошибка на training set,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1128600" y="5304600"/>
            <a:ext cx="1663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высокая на test set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952200" y="3057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747720" y="2324520"/>
            <a:ext cx="5199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Методы борьбы с переобучением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952200" y="3390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128600" y="2970720"/>
            <a:ext cx="3138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Сбор большего количества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952200" y="3724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128600" y="3304080"/>
            <a:ext cx="174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Упрощение модели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952200" y="4057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128600" y="3637440"/>
            <a:ext cx="3178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Регуляризация (L1-Lasso, L2-Ridge)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952200" y="4390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128600" y="3970800"/>
            <a:ext cx="3251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Ансамбли (Bagging - Random Forest)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128600" y="4304520"/>
            <a:ext cx="3016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Ранняя остановка (Early Stopping)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7229520" y="1600200"/>
            <a:ext cx="5047920" cy="3657240"/>
          </a:xfrm>
          <a:prstGeom prst="rect">
            <a:avLst/>
          </a:prstGeom>
          <a:ln w="0">
            <a:noFill/>
          </a:ln>
        </p:spPr>
      </p:pic>
      <p:sp>
        <p:nvSpPr>
          <p:cNvPr id="348" name=""/>
          <p:cNvSpPr txBox="1"/>
          <p:nvPr/>
        </p:nvSpPr>
        <p:spPr>
          <a:xfrm>
            <a:off x="747720" y="2181600"/>
            <a:ext cx="56059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Диагностика переобучения: Learning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952200" y="3295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747720" y="2562480"/>
            <a:ext cx="10339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Curves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128600" y="3209040"/>
            <a:ext cx="4687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График зависимости ошибки от размера обучающей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952200" y="3914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128600" y="3494880"/>
            <a:ext cx="74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выборки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128600" y="3828240"/>
            <a:ext cx="5042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Переобучение: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Большой разрыв между train и validation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952200" y="4533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1128600" y="4113720"/>
            <a:ext cx="401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error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1128600" y="4447080"/>
            <a:ext cx="4261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Недообучение: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Обе ошибки высоки и сходятся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952200" y="2190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747720" y="1457640"/>
            <a:ext cx="4505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Data Leakage (Утечка данных)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952200" y="2628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128600" y="2104200"/>
            <a:ext cx="766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Ситуация, когда в признаки попадает информация, недоступная в реальном прогнозе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952200" y="3066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128600" y="2542320"/>
            <a:ext cx="5970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Результат: Слишком оптимистичные оценки, провал в продакшене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1333440" y="35049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1128600" y="2980440"/>
            <a:ext cx="797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1514160" y="3714480"/>
            <a:ext cx="3620160" cy="238680"/>
          </a:xfrm>
          <a:custGeom>
            <a:avLst/>
            <a:gdLst/>
            <a:ahLst/>
            <a:rect l="0" t="0" r="r" b="b"/>
            <a:pathLst>
              <a:path w="10056" h="663">
                <a:moveTo>
                  <a:pt x="0" y="50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9897" y="0"/>
                </a:lnTo>
                <a:cubicBezTo>
                  <a:pt x="9907" y="0"/>
                  <a:pt x="9918" y="1"/>
                  <a:pt x="9928" y="3"/>
                </a:cubicBezTo>
                <a:cubicBezTo>
                  <a:pt x="9938" y="5"/>
                  <a:pt x="9948" y="8"/>
                  <a:pt x="9958" y="12"/>
                </a:cubicBezTo>
                <a:cubicBezTo>
                  <a:pt x="9967" y="16"/>
                  <a:pt x="9976" y="21"/>
                  <a:pt x="9985" y="27"/>
                </a:cubicBezTo>
                <a:cubicBezTo>
                  <a:pt x="9994" y="33"/>
                  <a:pt x="10002" y="39"/>
                  <a:pt x="10009" y="47"/>
                </a:cubicBezTo>
                <a:cubicBezTo>
                  <a:pt x="10016" y="54"/>
                  <a:pt x="10023" y="62"/>
                  <a:pt x="10029" y="71"/>
                </a:cubicBezTo>
                <a:cubicBezTo>
                  <a:pt x="10035" y="79"/>
                  <a:pt x="10039" y="89"/>
                  <a:pt x="10043" y="98"/>
                </a:cubicBezTo>
                <a:cubicBezTo>
                  <a:pt x="10047" y="108"/>
                  <a:pt x="10050" y="118"/>
                  <a:pt x="10052" y="128"/>
                </a:cubicBezTo>
                <a:cubicBezTo>
                  <a:pt x="10055" y="138"/>
                  <a:pt x="10056" y="149"/>
                  <a:pt x="10056" y="159"/>
                </a:cubicBezTo>
                <a:lnTo>
                  <a:pt x="10056" y="503"/>
                </a:lnTo>
                <a:cubicBezTo>
                  <a:pt x="10056" y="513"/>
                  <a:pt x="10055" y="524"/>
                  <a:pt x="10052" y="534"/>
                </a:cubicBezTo>
                <a:cubicBezTo>
                  <a:pt x="10050" y="544"/>
                  <a:pt x="10047" y="554"/>
                  <a:pt x="10043" y="564"/>
                </a:cubicBezTo>
                <a:cubicBezTo>
                  <a:pt x="10039" y="573"/>
                  <a:pt x="10035" y="582"/>
                  <a:pt x="10029" y="592"/>
                </a:cubicBezTo>
                <a:cubicBezTo>
                  <a:pt x="10023" y="601"/>
                  <a:pt x="10016" y="609"/>
                  <a:pt x="10009" y="616"/>
                </a:cubicBezTo>
                <a:cubicBezTo>
                  <a:pt x="10002" y="624"/>
                  <a:pt x="9994" y="630"/>
                  <a:pt x="9985" y="636"/>
                </a:cubicBezTo>
                <a:cubicBezTo>
                  <a:pt x="9976" y="642"/>
                  <a:pt x="9967" y="647"/>
                  <a:pt x="9958" y="651"/>
                </a:cubicBezTo>
                <a:cubicBezTo>
                  <a:pt x="9948" y="655"/>
                  <a:pt x="9938" y="658"/>
                  <a:pt x="9928" y="660"/>
                </a:cubicBezTo>
                <a:cubicBezTo>
                  <a:pt x="9918" y="662"/>
                  <a:pt x="9907" y="663"/>
                  <a:pt x="9897" y="663"/>
                </a:cubicBezTo>
                <a:lnTo>
                  <a:pt x="159" y="663"/>
                </a:lnTo>
                <a:cubicBezTo>
                  <a:pt x="149" y="663"/>
                  <a:pt x="138" y="662"/>
                  <a:pt x="128" y="660"/>
                </a:cubicBezTo>
                <a:cubicBezTo>
                  <a:pt x="118" y="658"/>
                  <a:pt x="108" y="655"/>
                  <a:pt x="98" y="651"/>
                </a:cubicBezTo>
                <a:cubicBezTo>
                  <a:pt x="89" y="647"/>
                  <a:pt x="80" y="642"/>
                  <a:pt x="71" y="636"/>
                </a:cubicBezTo>
                <a:cubicBezTo>
                  <a:pt x="62" y="630"/>
                  <a:pt x="54" y="624"/>
                  <a:pt x="47" y="616"/>
                </a:cubicBezTo>
                <a:cubicBezTo>
                  <a:pt x="40" y="609"/>
                  <a:pt x="33" y="601"/>
                  <a:pt x="27" y="592"/>
                </a:cubicBezTo>
                <a:cubicBezTo>
                  <a:pt x="21" y="582"/>
                  <a:pt x="16" y="573"/>
                  <a:pt x="12" y="564"/>
                </a:cubicBezTo>
                <a:cubicBezTo>
                  <a:pt x="8" y="554"/>
                  <a:pt x="5" y="544"/>
                  <a:pt x="3" y="534"/>
                </a:cubicBezTo>
                <a:cubicBezTo>
                  <a:pt x="1" y="524"/>
                  <a:pt x="0" y="513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509840" y="3418560"/>
            <a:ext cx="773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Модель по предсказанию успеха продаж продукта в магазинах. В данных есть признак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574280" y="3745440"/>
            <a:ext cx="34891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процент_присутствия_на_полке_на_дату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1133280" y="4152600"/>
            <a:ext cx="12954240" cy="248040"/>
          </a:xfrm>
          <a:custGeom>
            <a:avLst/>
            <a:gdLst/>
            <a:ahLst/>
            <a:rect l="0" t="0" r="r" b="b"/>
            <a:pathLst>
              <a:path w="35984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5984" y="0"/>
                </a:lnTo>
                <a:lnTo>
                  <a:pt x="35984" y="689"/>
                </a:ln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5137560" y="3704400"/>
            <a:ext cx="3164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Он строится следующим образом: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-9134640" y="4448160"/>
            <a:ext cx="12954240" cy="238320"/>
          </a:xfrm>
          <a:custGeom>
            <a:avLst/>
            <a:gdLst/>
            <a:ahLst/>
            <a:rect l="0" t="0" r="r" b="b"/>
            <a:pathLst>
              <a:path w="35984" h="662">
                <a:moveTo>
                  <a:pt x="0" y="662"/>
                </a:moveTo>
                <a:lnTo>
                  <a:pt x="0" y="0"/>
                </a:lnTo>
                <a:lnTo>
                  <a:pt x="35826" y="0"/>
                </a:lnTo>
                <a:cubicBezTo>
                  <a:pt x="35836" y="0"/>
                  <a:pt x="35846" y="1"/>
                  <a:pt x="35857" y="3"/>
                </a:cubicBezTo>
                <a:cubicBezTo>
                  <a:pt x="35867" y="5"/>
                  <a:pt x="35877" y="8"/>
                  <a:pt x="35886" y="12"/>
                </a:cubicBezTo>
                <a:cubicBezTo>
                  <a:pt x="35896" y="16"/>
                  <a:pt x="35905" y="21"/>
                  <a:pt x="35914" y="26"/>
                </a:cubicBezTo>
                <a:cubicBezTo>
                  <a:pt x="35922" y="32"/>
                  <a:pt x="35930" y="39"/>
                  <a:pt x="35938" y="46"/>
                </a:cubicBezTo>
                <a:cubicBezTo>
                  <a:pt x="35945" y="53"/>
                  <a:pt x="35952" y="61"/>
                  <a:pt x="35958" y="70"/>
                </a:cubicBezTo>
                <a:cubicBezTo>
                  <a:pt x="35963" y="79"/>
                  <a:pt x="35968" y="88"/>
                  <a:pt x="35972" y="98"/>
                </a:cubicBezTo>
                <a:cubicBezTo>
                  <a:pt x="35976" y="107"/>
                  <a:pt x="35979" y="117"/>
                  <a:pt x="35981" y="127"/>
                </a:cubicBezTo>
                <a:cubicBezTo>
                  <a:pt x="35983" y="138"/>
                  <a:pt x="35984" y="148"/>
                  <a:pt x="35984" y="158"/>
                </a:cubicBezTo>
                <a:lnTo>
                  <a:pt x="35984" y="502"/>
                </a:lnTo>
                <a:cubicBezTo>
                  <a:pt x="35984" y="513"/>
                  <a:pt x="35983" y="523"/>
                  <a:pt x="35981" y="533"/>
                </a:cubicBezTo>
                <a:cubicBezTo>
                  <a:pt x="35979" y="544"/>
                  <a:pt x="35976" y="554"/>
                  <a:pt x="35972" y="564"/>
                </a:cubicBezTo>
                <a:cubicBezTo>
                  <a:pt x="35968" y="574"/>
                  <a:pt x="35963" y="583"/>
                  <a:pt x="35958" y="591"/>
                </a:cubicBezTo>
                <a:cubicBezTo>
                  <a:pt x="35952" y="600"/>
                  <a:pt x="35945" y="608"/>
                  <a:pt x="35938" y="616"/>
                </a:cubicBezTo>
                <a:cubicBezTo>
                  <a:pt x="35930" y="623"/>
                  <a:pt x="35922" y="629"/>
                  <a:pt x="35914" y="635"/>
                </a:cubicBezTo>
                <a:cubicBezTo>
                  <a:pt x="35905" y="641"/>
                  <a:pt x="35896" y="646"/>
                  <a:pt x="35886" y="650"/>
                </a:cubicBezTo>
                <a:cubicBezTo>
                  <a:pt x="35877" y="654"/>
                  <a:pt x="35867" y="657"/>
                  <a:pt x="35857" y="659"/>
                </a:cubicBezTo>
                <a:cubicBezTo>
                  <a:pt x="35846" y="661"/>
                  <a:pt x="35836" y="662"/>
                  <a:pt x="35826" y="662"/>
                </a:cubicBezTo>
                <a:lnTo>
                  <a:pt x="0" y="662"/>
                </a:ln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1193400" y="4183560"/>
            <a:ext cx="101793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запуск товара -&gt; попадание в магазины -&gt; продукт приобретает успешность -&gt; его выставляют чаще на полки -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1333440" y="497196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80"/>
                </a:moveTo>
                <a:cubicBezTo>
                  <a:pt x="159" y="91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7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7"/>
                  <a:pt x="136" y="24"/>
                </a:cubicBezTo>
                <a:cubicBezTo>
                  <a:pt x="144" y="31"/>
                  <a:pt x="149" y="40"/>
                  <a:pt x="153" y="50"/>
                </a:cubicBezTo>
                <a:cubicBezTo>
                  <a:pt x="157" y="59"/>
                  <a:pt x="159" y="70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128600" y="4478760"/>
            <a:ext cx="26175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&gt; продажи растут ещё больше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1509840" y="4885200"/>
            <a:ext cx="9527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Можно ли использовать такой признак для предсказания неизвестного продукта, который будет запущен 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1509840" y="5171040"/>
            <a:ext cx="2023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продажу через 2 года?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952200" y="3390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2657880"/>
            <a:ext cx="65235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Обобщающая способность (Generalization)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952200" y="3724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28600" y="3304080"/>
            <a:ext cx="8948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Конечная цель любой модели — делать точные предсказания на новых, ранее не виденных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52200" y="4057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28600" y="3637440"/>
            <a:ext cx="752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Хорошая производительность на обучающих данных — это не достаточное условие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128600" y="3970800"/>
            <a:ext cx="8948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Ключевой вопрос: Как мы можем оценить эту способность к обобщению до развертывания модели?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7372440" y="133200"/>
            <a:ext cx="4762080" cy="3161880"/>
          </a:xfrm>
          <a:prstGeom prst="rect">
            <a:avLst/>
          </a:prstGeom>
          <a:ln w="0">
            <a:noFill/>
          </a:ln>
        </p:spPr>
      </p:pic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7372440" y="4400640"/>
            <a:ext cx="4762080" cy="1476000"/>
          </a:xfrm>
          <a:prstGeom prst="rect">
            <a:avLst/>
          </a:prstGeom>
          <a:ln w="0">
            <a:noFill/>
          </a:ln>
        </p:spPr>
      </p:pic>
      <p:sp>
        <p:nvSpPr>
          <p:cNvPr id="391" name=""/>
          <p:cNvSpPr txBox="1"/>
          <p:nvPr/>
        </p:nvSpPr>
        <p:spPr>
          <a:xfrm>
            <a:off x="747720" y="1895760"/>
            <a:ext cx="34221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Temporal Data Leakage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952200" y="3057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747720" y="2532600"/>
            <a:ext cx="5302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каком случае легче предсказать недостающие значения?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128600" y="2970720"/>
            <a:ext cx="530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Ясно, что просто заполнить пропуски между точками легче,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952200" y="3676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1128600" y="3256560"/>
            <a:ext cx="477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чем вырисовать дальнейшую треакторию в будущем.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128600" y="3589920"/>
            <a:ext cx="5261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Также проблема в том, что при стратегии выдирания точек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128600" y="3875760"/>
            <a:ext cx="540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прямо из случайных мест ряда мы можем получить какую-то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1128600" y="4161600"/>
            <a:ext cx="4812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метрику. Но смысл модели не в том, чтобы заполнять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1128600" y="4447080"/>
            <a:ext cx="440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пропуски между точек, а предсказывать будущую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128600" y="4732920"/>
            <a:ext cx="1090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траекторию!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747720" y="928440"/>
            <a:ext cx="48456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Запомните пожалуйста раз и навсегда: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747720" y="1543320"/>
            <a:ext cx="10170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Модель должна тестироваться так, как она будет использоваться.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747720" y="2248200"/>
            <a:ext cx="10170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Модель должна тестироваться так, как она будет использоваться.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747720" y="2953080"/>
            <a:ext cx="10170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Модель должна тестироваться так, как она будет использоваться.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747720" y="3648600"/>
            <a:ext cx="10170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Модель должна тестироваться так, как она будет использоваться.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747720" y="4353480"/>
            <a:ext cx="10170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Модель должна тестироваться так, как она будет использоваться.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747720" y="5048640"/>
            <a:ext cx="10170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Модель должна тестироваться так, как она будет использоваться.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747720" y="5694840"/>
            <a:ext cx="4245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 доски рассказать пример с моделью оттока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747720" y="1819800"/>
            <a:ext cx="35060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Правильный пайплайн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916920" y="2466000"/>
            <a:ext cx="10482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0. Сформировать Test (golden) set, который будет максимально приближенным к данным, которые будут приходить 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128600" y="2751840"/>
            <a:ext cx="6526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реальной жизни. Он должен быть с максимально достоверным таргетом.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916920" y="3085200"/>
            <a:ext cx="9601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Набрать данных в Train - здесь уже они не обязательно должны быть чистейшими, концептуально это не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1128600" y="3371040"/>
            <a:ext cx="4307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запрещается, все зависит от итогового качества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916920" y="3704400"/>
            <a:ext cx="560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На Train части проводить всю настройку модели с K-Fold CV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916920" y="4037760"/>
            <a:ext cx="2449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Выбрать лучшую модель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916920" y="4371120"/>
            <a:ext cx="4632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Один раз провести финальную оценку на Test set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747720" y="4809240"/>
            <a:ext cx="6479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Важно: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Кросс-валидация происходит внутри тренировочного множества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952200" y="2552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747720" y="1819800"/>
            <a:ext cx="2963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Ключевые выводы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952200" y="2990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1128600" y="2466000"/>
            <a:ext cx="5912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Модель должна тестироваться так, как будет использоваться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952200" y="3428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1128600" y="2904120"/>
            <a:ext cx="3679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Разделяйте данные на train/validation/test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952200" y="38671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4" name=""/>
          <p:cNvSpPr txBox="1"/>
          <p:nvPr/>
        </p:nvSpPr>
        <p:spPr>
          <a:xfrm>
            <a:off x="1128600" y="3342240"/>
            <a:ext cx="6186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 возможности используйте кросс-валидацию для надежной оценки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1128600" y="3780360"/>
            <a:ext cx="4052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Тестовый набор используйте строго один раз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952200" y="4743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1128600" y="4218480"/>
            <a:ext cx="348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Различайте функцию потерь и метрику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1128600" y="4656600"/>
            <a:ext cx="586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Переобучение — главный враг, валидация — инструмент борьбы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952200" y="3390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747720" y="2657880"/>
            <a:ext cx="44478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Дополнительные материалы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952200" y="3724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1128600" y="3304080"/>
            <a:ext cx="6395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Scikit-learn documentation: train_test_split, cross_val_score, GridSearchCV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952200" y="4057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1" name=""/>
          <p:cNvSpPr txBox="1"/>
          <p:nvPr/>
        </p:nvSpPr>
        <p:spPr>
          <a:xfrm>
            <a:off x="1128600" y="3637440"/>
            <a:ext cx="4074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Книга: "Introduction to Statistical Learning" (ISL)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1128600" y="3970800"/>
            <a:ext cx="513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Курс: "How to Win a Data Science Competition" на Coursera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952200" y="2552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47720" y="1819800"/>
            <a:ext cx="50832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Самый простой подход: Hold-Out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952200" y="2885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128600" y="2466000"/>
            <a:ext cx="5220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Разделяем весь датасет на две части случайным образом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952200" y="3219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128600" y="2799360"/>
            <a:ext cx="4249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Типичное соотношение: 70%/30% или 80%/20%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128600" y="3132720"/>
            <a:ext cx="867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Процесс: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361520" y="3418560"/>
            <a:ext cx="2361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i. Обучить модель на Train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319040" y="3751920"/>
            <a:ext cx="247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ii. Оценить качество на Test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276920" y="4085280"/>
            <a:ext cx="4452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iii. Больше не прикасаться к Test до самого конца!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747720" y="4523400"/>
            <a:ext cx="2625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Простота и скорость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47720" y="4809240"/>
            <a:ext cx="4568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Минусы: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Оценка зависит от случайного разбиения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52200" y="3219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47720" y="2495880"/>
            <a:ext cx="53546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Где настраивать гиперпараметры?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952200" y="3552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128600" y="3132720"/>
            <a:ext cx="4920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Hyperparameters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Параметры, не обучаемые моделью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952200" y="3885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28600" y="3466080"/>
            <a:ext cx="6375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Validation Set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Отдельная часть данных для подбора гиперпараметров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952200" y="4219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128600" y="3799440"/>
            <a:ext cx="5118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Типичное соотношение: 60%/20%/20% или 70%/15%/15%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128600" y="4132800"/>
            <a:ext cx="504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Важно: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Тестовый набор все еще полностью изолирован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47720" y="2038680"/>
            <a:ext cx="5508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Случайное vs Стратифицированное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952200" y="3152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747720" y="2419560"/>
            <a:ext cx="1593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разбиение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28600" y="3066120"/>
            <a:ext cx="541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Случайное разбиение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Простое случайное перемешивание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952200" y="3771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128600" y="3351960"/>
            <a:ext cx="1210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разделение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28600" y="3685320"/>
            <a:ext cx="520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Стратифицированное разбиение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Сохраняет пропорции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952200" y="4390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28600" y="3970800"/>
            <a:ext cx="698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28600" y="4304520"/>
            <a:ext cx="4696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Зачем?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Критически важно для несбалансированных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28600" y="4590000"/>
            <a:ext cx="72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datasets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747720" y="3037680"/>
            <a:ext cx="919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Ситуация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47720" y="3323160"/>
            <a:ext cx="10126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Есть один и тот же тестовый датасет. Есть 2 ML-модели, которые были проскорены на этом датасете со средней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47720" y="3609000"/>
            <a:ext cx="7213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метрикой accuracy 25% и 29% соответственно. Как понять, какая модель лучше?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286320" y="2181240"/>
            <a:ext cx="5714640" cy="248580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 txBox="1"/>
          <p:nvPr/>
        </p:nvSpPr>
        <p:spPr>
          <a:xfrm>
            <a:off x="747720" y="1599120"/>
            <a:ext cx="4150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Ответ: это зависит от размера тестового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47720" y="1884960"/>
            <a:ext cx="994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датасета.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747720" y="2323080"/>
            <a:ext cx="409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Стоит помнить, что в зависимости от размера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47720" y="2608920"/>
            <a:ext cx="3845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датасета можно высчитать доверительный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47720" y="2894760"/>
            <a:ext cx="400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интервал для средней метрики по тестовому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747720" y="3180240"/>
            <a:ext cx="4204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набору данных. Это поможет понять, можно 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747720" y="3466080"/>
            <a:ext cx="4215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утверждать об отношении порядка полученных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47720" y="3751920"/>
            <a:ext cx="114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результатов.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3954600" y="4209840"/>
            <a:ext cx="91080" cy="151920"/>
          </a:xfrm>
          <a:custGeom>
            <a:avLst/>
            <a:gdLst/>
            <a:ahLst/>
            <a:rect l="0" t="0" r="r" b="b"/>
            <a:pathLst>
              <a:path w="253" h="422">
                <a:moveTo>
                  <a:pt x="37" y="150"/>
                </a:moveTo>
                <a:cubicBezTo>
                  <a:pt x="26" y="150"/>
                  <a:pt x="17" y="146"/>
                  <a:pt x="10" y="139"/>
                </a:cubicBezTo>
                <a:cubicBezTo>
                  <a:pt x="3" y="131"/>
                  <a:pt x="0" y="122"/>
                  <a:pt x="0" y="111"/>
                </a:cubicBezTo>
                <a:cubicBezTo>
                  <a:pt x="0" y="81"/>
                  <a:pt x="11" y="55"/>
                  <a:pt x="34" y="33"/>
                </a:cubicBezTo>
                <a:cubicBezTo>
                  <a:pt x="56" y="11"/>
                  <a:pt x="84" y="0"/>
                  <a:pt x="117" y="0"/>
                </a:cubicBezTo>
                <a:cubicBezTo>
                  <a:pt x="155" y="0"/>
                  <a:pt x="187" y="12"/>
                  <a:pt x="213" y="36"/>
                </a:cubicBezTo>
                <a:cubicBezTo>
                  <a:pt x="240" y="59"/>
                  <a:pt x="253" y="90"/>
                  <a:pt x="253" y="127"/>
                </a:cubicBezTo>
                <a:cubicBezTo>
                  <a:pt x="253" y="146"/>
                  <a:pt x="249" y="163"/>
                  <a:pt x="241" y="179"/>
                </a:cubicBezTo>
                <a:cubicBezTo>
                  <a:pt x="232" y="196"/>
                  <a:pt x="221" y="210"/>
                  <a:pt x="209" y="222"/>
                </a:cubicBezTo>
                <a:cubicBezTo>
                  <a:pt x="198" y="234"/>
                  <a:pt x="181" y="250"/>
                  <a:pt x="159" y="269"/>
                </a:cubicBezTo>
                <a:cubicBezTo>
                  <a:pt x="144" y="282"/>
                  <a:pt x="123" y="302"/>
                  <a:pt x="96" y="328"/>
                </a:cubicBezTo>
                <a:lnTo>
                  <a:pt x="58" y="364"/>
                </a:lnTo>
                <a:lnTo>
                  <a:pt x="106" y="364"/>
                </a:lnTo>
                <a:cubicBezTo>
                  <a:pt x="172" y="364"/>
                  <a:pt x="208" y="363"/>
                  <a:pt x="212" y="361"/>
                </a:cubicBezTo>
                <a:cubicBezTo>
                  <a:pt x="215" y="360"/>
                  <a:pt x="220" y="342"/>
                  <a:pt x="227" y="304"/>
                </a:cubicBezTo>
                <a:lnTo>
                  <a:pt x="227" y="302"/>
                </a:lnTo>
                <a:lnTo>
                  <a:pt x="253" y="302"/>
                </a:lnTo>
                <a:lnTo>
                  <a:pt x="253" y="304"/>
                </a:lnTo>
                <a:cubicBezTo>
                  <a:pt x="253" y="306"/>
                  <a:pt x="250" y="325"/>
                  <a:pt x="245" y="362"/>
                </a:cubicBezTo>
                <a:cubicBezTo>
                  <a:pt x="240" y="400"/>
                  <a:pt x="237" y="419"/>
                  <a:pt x="236" y="421"/>
                </a:cubicBezTo>
                <a:lnTo>
                  <a:pt x="236" y="422"/>
                </a:lnTo>
                <a:lnTo>
                  <a:pt x="0" y="422"/>
                </a:lnTo>
                <a:lnTo>
                  <a:pt x="0" y="410"/>
                </a:lnTo>
                <a:lnTo>
                  <a:pt x="0" y="403"/>
                </a:lnTo>
                <a:cubicBezTo>
                  <a:pt x="0" y="400"/>
                  <a:pt x="1" y="397"/>
                  <a:pt x="4" y="393"/>
                </a:cubicBezTo>
                <a:cubicBezTo>
                  <a:pt x="6" y="390"/>
                  <a:pt x="13" y="383"/>
                  <a:pt x="23" y="371"/>
                </a:cubicBezTo>
                <a:cubicBezTo>
                  <a:pt x="35" y="358"/>
                  <a:pt x="46" y="346"/>
                  <a:pt x="54" y="336"/>
                </a:cubicBezTo>
                <a:cubicBezTo>
                  <a:pt x="58" y="332"/>
                  <a:pt x="65" y="324"/>
                  <a:pt x="76" y="312"/>
                </a:cubicBezTo>
                <a:cubicBezTo>
                  <a:pt x="86" y="300"/>
                  <a:pt x="94" y="292"/>
                  <a:pt x="97" y="288"/>
                </a:cubicBezTo>
                <a:cubicBezTo>
                  <a:pt x="101" y="284"/>
                  <a:pt x="107" y="277"/>
                  <a:pt x="116" y="267"/>
                </a:cubicBezTo>
                <a:cubicBezTo>
                  <a:pt x="124" y="257"/>
                  <a:pt x="130" y="250"/>
                  <a:pt x="133" y="246"/>
                </a:cubicBezTo>
                <a:cubicBezTo>
                  <a:pt x="137" y="241"/>
                  <a:pt x="142" y="235"/>
                  <a:pt x="148" y="227"/>
                </a:cubicBezTo>
                <a:cubicBezTo>
                  <a:pt x="154" y="219"/>
                  <a:pt x="159" y="212"/>
                  <a:pt x="161" y="206"/>
                </a:cubicBezTo>
                <a:cubicBezTo>
                  <a:pt x="164" y="201"/>
                  <a:pt x="167" y="195"/>
                  <a:pt x="171" y="188"/>
                </a:cubicBezTo>
                <a:cubicBezTo>
                  <a:pt x="175" y="181"/>
                  <a:pt x="177" y="175"/>
                  <a:pt x="179" y="168"/>
                </a:cubicBezTo>
                <a:cubicBezTo>
                  <a:pt x="181" y="161"/>
                  <a:pt x="182" y="155"/>
                  <a:pt x="183" y="149"/>
                </a:cubicBezTo>
                <a:cubicBezTo>
                  <a:pt x="185" y="143"/>
                  <a:pt x="185" y="136"/>
                  <a:pt x="185" y="128"/>
                </a:cubicBezTo>
                <a:cubicBezTo>
                  <a:pt x="185" y="101"/>
                  <a:pt x="178" y="79"/>
                  <a:pt x="164" y="59"/>
                </a:cubicBezTo>
                <a:cubicBezTo>
                  <a:pt x="150" y="40"/>
                  <a:pt x="129" y="30"/>
                  <a:pt x="102" y="30"/>
                </a:cubicBezTo>
                <a:cubicBezTo>
                  <a:pt x="89" y="30"/>
                  <a:pt x="76" y="34"/>
                  <a:pt x="66" y="41"/>
                </a:cubicBezTo>
                <a:cubicBezTo>
                  <a:pt x="55" y="48"/>
                  <a:pt x="48" y="55"/>
                  <a:pt x="44" y="62"/>
                </a:cubicBezTo>
                <a:cubicBezTo>
                  <a:pt x="39" y="68"/>
                  <a:pt x="37" y="72"/>
                  <a:pt x="37" y="74"/>
                </a:cubicBezTo>
                <a:cubicBezTo>
                  <a:pt x="37" y="74"/>
                  <a:pt x="38" y="74"/>
                  <a:pt x="41" y="74"/>
                </a:cubicBezTo>
                <a:cubicBezTo>
                  <a:pt x="48" y="74"/>
                  <a:pt x="56" y="77"/>
                  <a:pt x="64" y="83"/>
                </a:cubicBezTo>
                <a:cubicBezTo>
                  <a:pt x="72" y="89"/>
                  <a:pt x="76" y="99"/>
                  <a:pt x="76" y="112"/>
                </a:cubicBezTo>
                <a:cubicBezTo>
                  <a:pt x="76" y="123"/>
                  <a:pt x="73" y="132"/>
                  <a:pt x="66" y="139"/>
                </a:cubicBezTo>
                <a:cubicBezTo>
                  <a:pt x="59" y="146"/>
                  <a:pt x="50" y="150"/>
                  <a:pt x="37" y="15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4068360" y="4209840"/>
            <a:ext cx="91440" cy="156960"/>
          </a:xfrm>
          <a:custGeom>
            <a:avLst/>
            <a:gdLst/>
            <a:ahLst/>
            <a:rect l="0" t="0" r="r" b="b"/>
            <a:pathLst>
              <a:path w="254" h="436">
                <a:moveTo>
                  <a:pt x="72" y="323"/>
                </a:moveTo>
                <a:cubicBezTo>
                  <a:pt x="72" y="333"/>
                  <a:pt x="69" y="342"/>
                  <a:pt x="62" y="348"/>
                </a:cubicBezTo>
                <a:cubicBezTo>
                  <a:pt x="55" y="355"/>
                  <a:pt x="47" y="359"/>
                  <a:pt x="38" y="359"/>
                </a:cubicBezTo>
                <a:lnTo>
                  <a:pt x="33" y="359"/>
                </a:lnTo>
                <a:cubicBezTo>
                  <a:pt x="53" y="392"/>
                  <a:pt x="78" y="409"/>
                  <a:pt x="110" y="409"/>
                </a:cubicBezTo>
                <a:cubicBezTo>
                  <a:pt x="140" y="409"/>
                  <a:pt x="161" y="396"/>
                  <a:pt x="176" y="371"/>
                </a:cubicBezTo>
                <a:cubicBezTo>
                  <a:pt x="184" y="357"/>
                  <a:pt x="188" y="330"/>
                  <a:pt x="188" y="290"/>
                </a:cubicBezTo>
                <a:cubicBezTo>
                  <a:pt x="188" y="245"/>
                  <a:pt x="182" y="216"/>
                  <a:pt x="171" y="201"/>
                </a:cubicBezTo>
                <a:cubicBezTo>
                  <a:pt x="159" y="187"/>
                  <a:pt x="147" y="180"/>
                  <a:pt x="133" y="180"/>
                </a:cubicBezTo>
                <a:lnTo>
                  <a:pt x="129" y="180"/>
                </a:lnTo>
                <a:cubicBezTo>
                  <a:pt x="96" y="180"/>
                  <a:pt x="72" y="194"/>
                  <a:pt x="55" y="223"/>
                </a:cubicBezTo>
                <a:cubicBezTo>
                  <a:pt x="53" y="226"/>
                  <a:pt x="51" y="228"/>
                  <a:pt x="50" y="228"/>
                </a:cubicBezTo>
                <a:cubicBezTo>
                  <a:pt x="49" y="228"/>
                  <a:pt x="46" y="229"/>
                  <a:pt x="41" y="229"/>
                </a:cubicBezTo>
                <a:cubicBezTo>
                  <a:pt x="34" y="229"/>
                  <a:pt x="30" y="228"/>
                  <a:pt x="29" y="225"/>
                </a:cubicBezTo>
                <a:cubicBezTo>
                  <a:pt x="28" y="224"/>
                  <a:pt x="27" y="187"/>
                  <a:pt x="27" y="115"/>
                </a:cubicBezTo>
                <a:lnTo>
                  <a:pt x="27" y="33"/>
                </a:lnTo>
                <a:cubicBezTo>
                  <a:pt x="27" y="12"/>
                  <a:pt x="29" y="2"/>
                  <a:pt x="31" y="2"/>
                </a:cubicBezTo>
                <a:cubicBezTo>
                  <a:pt x="31" y="1"/>
                  <a:pt x="32" y="0"/>
                  <a:pt x="33" y="0"/>
                </a:cubicBezTo>
                <a:cubicBezTo>
                  <a:pt x="34" y="0"/>
                  <a:pt x="38" y="2"/>
                  <a:pt x="46" y="5"/>
                </a:cubicBezTo>
                <a:cubicBezTo>
                  <a:pt x="55" y="9"/>
                  <a:pt x="66" y="12"/>
                  <a:pt x="81" y="15"/>
                </a:cubicBezTo>
                <a:cubicBezTo>
                  <a:pt x="96" y="19"/>
                  <a:pt x="112" y="21"/>
                  <a:pt x="129" y="21"/>
                </a:cubicBezTo>
                <a:cubicBezTo>
                  <a:pt x="159" y="21"/>
                  <a:pt x="188" y="15"/>
                  <a:pt x="216" y="3"/>
                </a:cubicBezTo>
                <a:cubicBezTo>
                  <a:pt x="219" y="1"/>
                  <a:pt x="222" y="0"/>
                  <a:pt x="224" y="0"/>
                </a:cubicBezTo>
                <a:cubicBezTo>
                  <a:pt x="227" y="0"/>
                  <a:pt x="229" y="4"/>
                  <a:pt x="229" y="12"/>
                </a:cubicBezTo>
                <a:lnTo>
                  <a:pt x="229" y="20"/>
                </a:lnTo>
                <a:cubicBezTo>
                  <a:pt x="194" y="61"/>
                  <a:pt x="150" y="81"/>
                  <a:pt x="98" y="81"/>
                </a:cubicBezTo>
                <a:cubicBezTo>
                  <a:pt x="85" y="81"/>
                  <a:pt x="73" y="80"/>
                  <a:pt x="63" y="77"/>
                </a:cubicBezTo>
                <a:lnTo>
                  <a:pt x="57" y="76"/>
                </a:lnTo>
                <a:lnTo>
                  <a:pt x="57" y="185"/>
                </a:lnTo>
                <a:cubicBezTo>
                  <a:pt x="65" y="179"/>
                  <a:pt x="71" y="174"/>
                  <a:pt x="76" y="171"/>
                </a:cubicBezTo>
                <a:cubicBezTo>
                  <a:pt x="80" y="168"/>
                  <a:pt x="88" y="164"/>
                  <a:pt x="98" y="161"/>
                </a:cubicBezTo>
                <a:cubicBezTo>
                  <a:pt x="109" y="158"/>
                  <a:pt x="120" y="156"/>
                  <a:pt x="131" y="156"/>
                </a:cubicBezTo>
                <a:cubicBezTo>
                  <a:pt x="166" y="156"/>
                  <a:pt x="195" y="170"/>
                  <a:pt x="218" y="197"/>
                </a:cubicBezTo>
                <a:cubicBezTo>
                  <a:pt x="242" y="224"/>
                  <a:pt x="254" y="257"/>
                  <a:pt x="254" y="295"/>
                </a:cubicBezTo>
                <a:cubicBezTo>
                  <a:pt x="254" y="334"/>
                  <a:pt x="240" y="367"/>
                  <a:pt x="213" y="395"/>
                </a:cubicBezTo>
                <a:cubicBezTo>
                  <a:pt x="186" y="422"/>
                  <a:pt x="152" y="436"/>
                  <a:pt x="113" y="436"/>
                </a:cubicBezTo>
                <a:cubicBezTo>
                  <a:pt x="79" y="436"/>
                  <a:pt x="52" y="425"/>
                  <a:pt x="31" y="402"/>
                </a:cubicBezTo>
                <a:cubicBezTo>
                  <a:pt x="11" y="379"/>
                  <a:pt x="0" y="354"/>
                  <a:pt x="0" y="325"/>
                </a:cubicBezTo>
                <a:cubicBezTo>
                  <a:pt x="0" y="315"/>
                  <a:pt x="3" y="307"/>
                  <a:pt x="7" y="301"/>
                </a:cubicBezTo>
                <a:cubicBezTo>
                  <a:pt x="12" y="295"/>
                  <a:pt x="17" y="291"/>
                  <a:pt x="22" y="290"/>
                </a:cubicBezTo>
                <a:cubicBezTo>
                  <a:pt x="27" y="288"/>
                  <a:pt x="32" y="287"/>
                  <a:pt x="36" y="287"/>
                </a:cubicBezTo>
                <a:cubicBezTo>
                  <a:pt x="47" y="287"/>
                  <a:pt x="55" y="291"/>
                  <a:pt x="62" y="298"/>
                </a:cubicBezTo>
                <a:cubicBezTo>
                  <a:pt x="69" y="305"/>
                  <a:pt x="72" y="313"/>
                  <a:pt x="72" y="32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4183560" y="4190760"/>
            <a:ext cx="164520" cy="183960"/>
          </a:xfrm>
          <a:custGeom>
            <a:avLst/>
            <a:gdLst/>
            <a:ahLst/>
            <a:rect l="0" t="0" r="r" b="b"/>
            <a:pathLst>
              <a:path w="457" h="511">
                <a:moveTo>
                  <a:pt x="259" y="92"/>
                </a:moveTo>
                <a:cubicBezTo>
                  <a:pt x="243" y="92"/>
                  <a:pt x="228" y="90"/>
                  <a:pt x="214" y="86"/>
                </a:cubicBezTo>
                <a:cubicBezTo>
                  <a:pt x="200" y="82"/>
                  <a:pt x="188" y="79"/>
                  <a:pt x="180" y="75"/>
                </a:cubicBezTo>
                <a:cubicBezTo>
                  <a:pt x="171" y="71"/>
                  <a:pt x="167" y="69"/>
                  <a:pt x="167" y="69"/>
                </a:cubicBezTo>
                <a:cubicBezTo>
                  <a:pt x="172" y="83"/>
                  <a:pt x="175" y="103"/>
                  <a:pt x="175" y="128"/>
                </a:cubicBezTo>
                <a:cubicBezTo>
                  <a:pt x="175" y="166"/>
                  <a:pt x="167" y="196"/>
                  <a:pt x="150" y="220"/>
                </a:cubicBezTo>
                <a:cubicBezTo>
                  <a:pt x="134" y="243"/>
                  <a:pt x="115" y="255"/>
                  <a:pt x="93" y="255"/>
                </a:cubicBezTo>
                <a:cubicBezTo>
                  <a:pt x="69" y="255"/>
                  <a:pt x="47" y="243"/>
                  <a:pt x="29" y="220"/>
                </a:cubicBezTo>
                <a:cubicBezTo>
                  <a:pt x="10" y="197"/>
                  <a:pt x="1" y="166"/>
                  <a:pt x="0" y="128"/>
                </a:cubicBezTo>
                <a:cubicBezTo>
                  <a:pt x="0" y="90"/>
                  <a:pt x="10" y="60"/>
                  <a:pt x="29" y="36"/>
                </a:cubicBezTo>
                <a:cubicBezTo>
                  <a:pt x="48" y="13"/>
                  <a:pt x="69" y="1"/>
                  <a:pt x="93" y="0"/>
                </a:cubicBezTo>
                <a:cubicBezTo>
                  <a:pt x="109" y="0"/>
                  <a:pt x="124" y="7"/>
                  <a:pt x="137" y="20"/>
                </a:cubicBezTo>
                <a:cubicBezTo>
                  <a:pt x="174" y="52"/>
                  <a:pt x="214" y="68"/>
                  <a:pt x="258" y="68"/>
                </a:cubicBezTo>
                <a:cubicBezTo>
                  <a:pt x="307" y="68"/>
                  <a:pt x="346" y="49"/>
                  <a:pt x="376" y="12"/>
                </a:cubicBezTo>
                <a:cubicBezTo>
                  <a:pt x="381" y="5"/>
                  <a:pt x="385" y="1"/>
                  <a:pt x="387" y="1"/>
                </a:cubicBezTo>
                <a:cubicBezTo>
                  <a:pt x="388" y="0"/>
                  <a:pt x="389" y="0"/>
                  <a:pt x="390" y="0"/>
                </a:cubicBezTo>
                <a:cubicBezTo>
                  <a:pt x="394" y="0"/>
                  <a:pt x="397" y="2"/>
                  <a:pt x="400" y="5"/>
                </a:cubicBezTo>
                <a:cubicBezTo>
                  <a:pt x="402" y="8"/>
                  <a:pt x="404" y="11"/>
                  <a:pt x="403" y="15"/>
                </a:cubicBezTo>
                <a:cubicBezTo>
                  <a:pt x="186" y="342"/>
                  <a:pt x="76" y="506"/>
                  <a:pt x="72" y="508"/>
                </a:cubicBezTo>
                <a:cubicBezTo>
                  <a:pt x="71" y="510"/>
                  <a:pt x="69" y="511"/>
                  <a:pt x="66" y="511"/>
                </a:cubicBezTo>
                <a:cubicBezTo>
                  <a:pt x="61" y="511"/>
                  <a:pt x="57" y="509"/>
                  <a:pt x="55" y="504"/>
                </a:cubicBezTo>
                <a:cubicBezTo>
                  <a:pt x="53" y="500"/>
                  <a:pt x="53" y="496"/>
                  <a:pt x="55" y="493"/>
                </a:cubicBezTo>
                <a:cubicBezTo>
                  <a:pt x="55" y="491"/>
                  <a:pt x="102" y="422"/>
                  <a:pt x="194" y="282"/>
                </a:cubicBezTo>
                <a:cubicBezTo>
                  <a:pt x="239" y="216"/>
                  <a:pt x="273" y="165"/>
                  <a:pt x="297" y="129"/>
                </a:cubicBezTo>
                <a:cubicBezTo>
                  <a:pt x="320" y="94"/>
                  <a:pt x="332" y="76"/>
                  <a:pt x="332" y="76"/>
                </a:cubicBezTo>
                <a:cubicBezTo>
                  <a:pt x="310" y="87"/>
                  <a:pt x="285" y="92"/>
                  <a:pt x="259" y="92"/>
                </a:cubicBezTo>
                <a:moveTo>
                  <a:pt x="96" y="231"/>
                </a:moveTo>
                <a:cubicBezTo>
                  <a:pt x="108" y="231"/>
                  <a:pt x="119" y="222"/>
                  <a:pt x="131" y="204"/>
                </a:cubicBezTo>
                <a:cubicBezTo>
                  <a:pt x="143" y="187"/>
                  <a:pt x="149" y="161"/>
                  <a:pt x="150" y="128"/>
                </a:cubicBezTo>
                <a:cubicBezTo>
                  <a:pt x="150" y="99"/>
                  <a:pt x="144" y="74"/>
                  <a:pt x="134" y="55"/>
                </a:cubicBezTo>
                <a:cubicBezTo>
                  <a:pt x="123" y="35"/>
                  <a:pt x="109" y="25"/>
                  <a:pt x="91" y="24"/>
                </a:cubicBezTo>
                <a:cubicBezTo>
                  <a:pt x="88" y="24"/>
                  <a:pt x="85" y="25"/>
                  <a:pt x="82" y="26"/>
                </a:cubicBezTo>
                <a:cubicBezTo>
                  <a:pt x="80" y="27"/>
                  <a:pt x="76" y="30"/>
                  <a:pt x="70" y="33"/>
                </a:cubicBezTo>
                <a:cubicBezTo>
                  <a:pt x="65" y="36"/>
                  <a:pt x="61" y="43"/>
                  <a:pt x="58" y="52"/>
                </a:cubicBezTo>
                <a:cubicBezTo>
                  <a:pt x="54" y="61"/>
                  <a:pt x="52" y="72"/>
                  <a:pt x="50" y="86"/>
                </a:cubicBezTo>
                <a:cubicBezTo>
                  <a:pt x="49" y="94"/>
                  <a:pt x="48" y="108"/>
                  <a:pt x="48" y="128"/>
                </a:cubicBezTo>
                <a:lnTo>
                  <a:pt x="48" y="141"/>
                </a:lnTo>
                <a:cubicBezTo>
                  <a:pt x="48" y="180"/>
                  <a:pt x="55" y="206"/>
                  <a:pt x="69" y="220"/>
                </a:cubicBezTo>
                <a:cubicBezTo>
                  <a:pt x="77" y="227"/>
                  <a:pt x="85" y="231"/>
                  <a:pt x="93" y="231"/>
                </a:cubicBezTo>
                <a:lnTo>
                  <a:pt x="96" y="231"/>
                </a:lnTo>
                <a:moveTo>
                  <a:pt x="281" y="383"/>
                </a:moveTo>
                <a:cubicBezTo>
                  <a:pt x="281" y="346"/>
                  <a:pt x="290" y="315"/>
                  <a:pt x="309" y="291"/>
                </a:cubicBezTo>
                <a:cubicBezTo>
                  <a:pt x="327" y="267"/>
                  <a:pt x="349" y="255"/>
                  <a:pt x="374" y="255"/>
                </a:cubicBezTo>
                <a:cubicBezTo>
                  <a:pt x="396" y="255"/>
                  <a:pt x="415" y="267"/>
                  <a:pt x="431" y="290"/>
                </a:cubicBezTo>
                <a:cubicBezTo>
                  <a:pt x="448" y="313"/>
                  <a:pt x="456" y="345"/>
                  <a:pt x="457" y="383"/>
                </a:cubicBezTo>
                <a:cubicBezTo>
                  <a:pt x="457" y="422"/>
                  <a:pt x="449" y="452"/>
                  <a:pt x="431" y="475"/>
                </a:cubicBezTo>
                <a:cubicBezTo>
                  <a:pt x="414" y="499"/>
                  <a:pt x="395" y="510"/>
                  <a:pt x="373" y="511"/>
                </a:cubicBezTo>
                <a:cubicBezTo>
                  <a:pt x="350" y="511"/>
                  <a:pt x="328" y="499"/>
                  <a:pt x="310" y="475"/>
                </a:cubicBezTo>
                <a:cubicBezTo>
                  <a:pt x="291" y="452"/>
                  <a:pt x="281" y="421"/>
                  <a:pt x="281" y="383"/>
                </a:cubicBezTo>
                <a:moveTo>
                  <a:pt x="377" y="487"/>
                </a:moveTo>
                <a:cubicBezTo>
                  <a:pt x="388" y="487"/>
                  <a:pt x="400" y="478"/>
                  <a:pt x="412" y="460"/>
                </a:cubicBezTo>
                <a:cubicBezTo>
                  <a:pt x="424" y="443"/>
                  <a:pt x="430" y="417"/>
                  <a:pt x="430" y="383"/>
                </a:cubicBezTo>
                <a:cubicBezTo>
                  <a:pt x="430" y="354"/>
                  <a:pt x="425" y="330"/>
                  <a:pt x="415" y="309"/>
                </a:cubicBezTo>
                <a:cubicBezTo>
                  <a:pt x="404" y="289"/>
                  <a:pt x="390" y="279"/>
                  <a:pt x="372" y="279"/>
                </a:cubicBezTo>
                <a:cubicBezTo>
                  <a:pt x="369" y="279"/>
                  <a:pt x="366" y="280"/>
                  <a:pt x="363" y="281"/>
                </a:cubicBezTo>
                <a:cubicBezTo>
                  <a:pt x="360" y="282"/>
                  <a:pt x="356" y="285"/>
                  <a:pt x="351" y="288"/>
                </a:cubicBezTo>
                <a:cubicBezTo>
                  <a:pt x="346" y="291"/>
                  <a:pt x="342" y="298"/>
                  <a:pt x="339" y="307"/>
                </a:cubicBezTo>
                <a:cubicBezTo>
                  <a:pt x="335" y="316"/>
                  <a:pt x="333" y="328"/>
                  <a:pt x="330" y="341"/>
                </a:cubicBezTo>
                <a:cubicBezTo>
                  <a:pt x="330" y="346"/>
                  <a:pt x="330" y="360"/>
                  <a:pt x="330" y="383"/>
                </a:cubicBezTo>
                <a:lnTo>
                  <a:pt x="330" y="397"/>
                </a:lnTo>
                <a:cubicBezTo>
                  <a:pt x="330" y="457"/>
                  <a:pt x="345" y="487"/>
                  <a:pt x="374" y="487"/>
                </a:cubicBezTo>
                <a:lnTo>
                  <a:pt x="377" y="48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4424040" y="4209840"/>
            <a:ext cx="151920" cy="151920"/>
          </a:xfrm>
          <a:custGeom>
            <a:avLst/>
            <a:gdLst/>
            <a:ahLst/>
            <a:rect l="0" t="0" r="r" b="b"/>
            <a:pathLst>
              <a:path w="422" h="422">
                <a:moveTo>
                  <a:pt x="0" y="219"/>
                </a:moveTo>
                <a:cubicBezTo>
                  <a:pt x="0" y="219"/>
                  <a:pt x="0" y="216"/>
                  <a:pt x="0" y="211"/>
                </a:cubicBezTo>
                <a:cubicBezTo>
                  <a:pt x="0" y="205"/>
                  <a:pt x="3" y="201"/>
                  <a:pt x="8" y="198"/>
                </a:cubicBezTo>
                <a:lnTo>
                  <a:pt x="199" y="198"/>
                </a:lnTo>
                <a:lnTo>
                  <a:pt x="199" y="104"/>
                </a:lnTo>
                <a:cubicBezTo>
                  <a:pt x="199" y="41"/>
                  <a:pt x="199" y="9"/>
                  <a:pt x="200" y="7"/>
                </a:cubicBezTo>
                <a:cubicBezTo>
                  <a:pt x="202" y="3"/>
                  <a:pt x="206" y="0"/>
                  <a:pt x="211" y="0"/>
                </a:cubicBezTo>
                <a:cubicBezTo>
                  <a:pt x="216" y="0"/>
                  <a:pt x="220" y="3"/>
                  <a:pt x="221" y="8"/>
                </a:cubicBezTo>
                <a:cubicBezTo>
                  <a:pt x="223" y="13"/>
                  <a:pt x="223" y="25"/>
                  <a:pt x="224" y="45"/>
                </a:cubicBezTo>
                <a:lnTo>
                  <a:pt x="224" y="105"/>
                </a:lnTo>
                <a:lnTo>
                  <a:pt x="224" y="198"/>
                </a:lnTo>
                <a:lnTo>
                  <a:pt x="412" y="198"/>
                </a:lnTo>
                <a:cubicBezTo>
                  <a:pt x="419" y="202"/>
                  <a:pt x="422" y="206"/>
                  <a:pt x="422" y="211"/>
                </a:cubicBezTo>
                <a:cubicBezTo>
                  <a:pt x="422" y="216"/>
                  <a:pt x="419" y="221"/>
                  <a:pt x="412" y="224"/>
                </a:cubicBezTo>
                <a:lnTo>
                  <a:pt x="224" y="224"/>
                </a:lnTo>
                <a:lnTo>
                  <a:pt x="224" y="397"/>
                </a:lnTo>
                <a:lnTo>
                  <a:pt x="412" y="397"/>
                </a:lnTo>
                <a:cubicBezTo>
                  <a:pt x="419" y="401"/>
                  <a:pt x="422" y="405"/>
                  <a:pt x="422" y="410"/>
                </a:cubicBezTo>
                <a:cubicBezTo>
                  <a:pt x="422" y="415"/>
                  <a:pt x="419" y="419"/>
                  <a:pt x="412" y="422"/>
                </a:cubicBezTo>
                <a:lnTo>
                  <a:pt x="8" y="422"/>
                </a:lnTo>
                <a:cubicBezTo>
                  <a:pt x="3" y="420"/>
                  <a:pt x="0" y="415"/>
                  <a:pt x="0" y="410"/>
                </a:cubicBezTo>
                <a:cubicBezTo>
                  <a:pt x="0" y="404"/>
                  <a:pt x="3" y="400"/>
                  <a:pt x="8" y="397"/>
                </a:cubicBezTo>
                <a:lnTo>
                  <a:pt x="199" y="397"/>
                </a:lnTo>
                <a:lnTo>
                  <a:pt x="199" y="224"/>
                </a:lnTo>
                <a:lnTo>
                  <a:pt x="8" y="224"/>
                </a:lnTo>
                <a:cubicBezTo>
                  <a:pt x="3" y="221"/>
                  <a:pt x="0" y="216"/>
                  <a:pt x="0" y="211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4657680" y="4209840"/>
            <a:ext cx="78840" cy="151920"/>
          </a:xfrm>
          <a:custGeom>
            <a:avLst/>
            <a:gdLst/>
            <a:ahLst/>
            <a:rect l="0" t="0" r="r" b="b"/>
            <a:pathLst>
              <a:path w="219" h="422">
                <a:moveTo>
                  <a:pt x="82" y="56"/>
                </a:moveTo>
                <a:lnTo>
                  <a:pt x="74" y="59"/>
                </a:lnTo>
                <a:cubicBezTo>
                  <a:pt x="68" y="61"/>
                  <a:pt x="60" y="63"/>
                  <a:pt x="49" y="65"/>
                </a:cubicBezTo>
                <a:cubicBezTo>
                  <a:pt x="38" y="68"/>
                  <a:pt x="26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0" y="37"/>
                  <a:pt x="67" y="31"/>
                </a:cubicBezTo>
                <a:cubicBezTo>
                  <a:pt x="84" y="26"/>
                  <a:pt x="96" y="21"/>
                  <a:pt x="103" y="16"/>
                </a:cubicBezTo>
                <a:cubicBezTo>
                  <a:pt x="109" y="11"/>
                  <a:pt x="115" y="7"/>
                  <a:pt x="120" y="2"/>
                </a:cubicBezTo>
                <a:cubicBezTo>
                  <a:pt x="121" y="1"/>
                  <a:pt x="124" y="0"/>
                  <a:pt x="128" y="0"/>
                </a:cubicBezTo>
                <a:cubicBezTo>
                  <a:pt x="132" y="0"/>
                  <a:pt x="135" y="2"/>
                  <a:pt x="139" y="4"/>
                </a:cubicBezTo>
                <a:lnTo>
                  <a:pt x="139" y="193"/>
                </a:lnTo>
                <a:lnTo>
                  <a:pt x="139" y="384"/>
                </a:lnTo>
                <a:cubicBezTo>
                  <a:pt x="142" y="387"/>
                  <a:pt x="145" y="389"/>
                  <a:pt x="147" y="390"/>
                </a:cubicBezTo>
                <a:cubicBezTo>
                  <a:pt x="149" y="390"/>
                  <a:pt x="154" y="391"/>
                  <a:pt x="162" y="392"/>
                </a:cubicBezTo>
                <a:cubicBezTo>
                  <a:pt x="170" y="393"/>
                  <a:pt x="183" y="393"/>
                  <a:pt x="202" y="393"/>
                </a:cubicBezTo>
                <a:lnTo>
                  <a:pt x="219" y="393"/>
                </a:lnTo>
                <a:lnTo>
                  <a:pt x="219" y="422"/>
                </a:lnTo>
                <a:lnTo>
                  <a:pt x="212" y="422"/>
                </a:lnTo>
                <a:cubicBezTo>
                  <a:pt x="203" y="421"/>
                  <a:pt x="168" y="421"/>
                  <a:pt x="110" y="421"/>
                </a:cubicBezTo>
                <a:cubicBezTo>
                  <a:pt x="53" y="421"/>
                  <a:pt x="20" y="421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1" y="393"/>
                  <a:pt x="56" y="393"/>
                  <a:pt x="60" y="393"/>
                </a:cubicBezTo>
                <a:cubicBezTo>
                  <a:pt x="63" y="392"/>
                  <a:pt x="67" y="392"/>
                  <a:pt x="70" y="391"/>
                </a:cubicBezTo>
                <a:cubicBezTo>
                  <a:pt x="73" y="390"/>
                  <a:pt x="74" y="390"/>
                  <a:pt x="75" y="390"/>
                </a:cubicBezTo>
                <a:cubicBezTo>
                  <a:pt x="75" y="390"/>
                  <a:pt x="77" y="389"/>
                  <a:pt x="79" y="386"/>
                </a:cubicBezTo>
                <a:cubicBezTo>
                  <a:pt x="81" y="384"/>
                  <a:pt x="82" y="383"/>
                  <a:pt x="82" y="384"/>
                </a:cubicBezTo>
                <a:lnTo>
                  <a:pt x="82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4761720" y="420984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2"/>
                </a:moveTo>
                <a:cubicBezTo>
                  <a:pt x="59" y="17"/>
                  <a:pt x="92" y="0"/>
                  <a:pt x="132" y="0"/>
                </a:cubicBezTo>
                <a:cubicBezTo>
                  <a:pt x="153" y="0"/>
                  <a:pt x="173" y="6"/>
                  <a:pt x="193" y="17"/>
                </a:cubicBezTo>
                <a:cubicBezTo>
                  <a:pt x="214" y="28"/>
                  <a:pt x="231" y="47"/>
                  <a:pt x="243" y="75"/>
                </a:cubicBezTo>
                <a:cubicBezTo>
                  <a:pt x="259" y="110"/>
                  <a:pt x="267" y="158"/>
                  <a:pt x="267" y="219"/>
                </a:cubicBezTo>
                <a:cubicBezTo>
                  <a:pt x="267" y="285"/>
                  <a:pt x="258" y="335"/>
                  <a:pt x="240" y="370"/>
                </a:cubicBezTo>
                <a:cubicBezTo>
                  <a:pt x="231" y="388"/>
                  <a:pt x="220" y="402"/>
                  <a:pt x="204" y="412"/>
                </a:cubicBezTo>
                <a:cubicBezTo>
                  <a:pt x="189" y="423"/>
                  <a:pt x="176" y="429"/>
                  <a:pt x="165" y="432"/>
                </a:cubicBezTo>
                <a:cubicBezTo>
                  <a:pt x="154" y="435"/>
                  <a:pt x="144" y="436"/>
                  <a:pt x="133" y="436"/>
                </a:cubicBezTo>
                <a:cubicBezTo>
                  <a:pt x="122" y="436"/>
                  <a:pt x="111" y="435"/>
                  <a:pt x="100" y="433"/>
                </a:cubicBezTo>
                <a:cubicBezTo>
                  <a:pt x="89" y="430"/>
                  <a:pt x="76" y="423"/>
                  <a:pt x="62" y="412"/>
                </a:cubicBezTo>
                <a:cubicBezTo>
                  <a:pt x="47" y="401"/>
                  <a:pt x="35" y="387"/>
                  <a:pt x="27" y="370"/>
                </a:cubicBezTo>
                <a:cubicBezTo>
                  <a:pt x="9" y="335"/>
                  <a:pt x="0" y="285"/>
                  <a:pt x="0" y="219"/>
                </a:cubicBezTo>
                <a:cubicBezTo>
                  <a:pt x="0" y="146"/>
                  <a:pt x="12" y="90"/>
                  <a:pt x="36" y="52"/>
                </a:cubicBezTo>
                <a:moveTo>
                  <a:pt x="178" y="44"/>
                </a:moveTo>
                <a:cubicBezTo>
                  <a:pt x="165" y="30"/>
                  <a:pt x="150" y="24"/>
                  <a:pt x="133" y="24"/>
                </a:cubicBezTo>
                <a:cubicBezTo>
                  <a:pt x="115" y="24"/>
                  <a:pt x="100" y="30"/>
                  <a:pt x="88" y="44"/>
                </a:cubicBezTo>
                <a:cubicBezTo>
                  <a:pt x="77" y="55"/>
                  <a:pt x="70" y="70"/>
                  <a:pt x="67" y="89"/>
                </a:cubicBezTo>
                <a:cubicBezTo>
                  <a:pt x="63" y="109"/>
                  <a:pt x="62" y="149"/>
                  <a:pt x="62" y="211"/>
                </a:cubicBezTo>
                <a:cubicBezTo>
                  <a:pt x="62" y="279"/>
                  <a:pt x="63" y="322"/>
                  <a:pt x="67" y="343"/>
                </a:cubicBezTo>
                <a:cubicBezTo>
                  <a:pt x="70" y="365"/>
                  <a:pt x="78" y="381"/>
                  <a:pt x="89" y="393"/>
                </a:cubicBezTo>
                <a:cubicBezTo>
                  <a:pt x="101" y="406"/>
                  <a:pt x="116" y="412"/>
                  <a:pt x="133" y="412"/>
                </a:cubicBezTo>
                <a:cubicBezTo>
                  <a:pt x="150" y="412"/>
                  <a:pt x="164" y="406"/>
                  <a:pt x="176" y="393"/>
                </a:cubicBezTo>
                <a:cubicBezTo>
                  <a:pt x="188" y="381"/>
                  <a:pt x="196" y="363"/>
                  <a:pt x="199" y="340"/>
                </a:cubicBezTo>
                <a:cubicBezTo>
                  <a:pt x="202" y="318"/>
                  <a:pt x="203" y="275"/>
                  <a:pt x="204" y="211"/>
                </a:cubicBezTo>
                <a:cubicBezTo>
                  <a:pt x="204" y="150"/>
                  <a:pt x="202" y="109"/>
                  <a:pt x="199" y="90"/>
                </a:cubicBezTo>
                <a:cubicBezTo>
                  <a:pt x="195" y="71"/>
                  <a:pt x="189" y="55"/>
                  <a:pt x="178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4879440" y="4190760"/>
            <a:ext cx="164160" cy="183960"/>
          </a:xfrm>
          <a:custGeom>
            <a:avLst/>
            <a:gdLst/>
            <a:ahLst/>
            <a:rect l="0" t="0" r="r" b="b"/>
            <a:pathLst>
              <a:path w="456" h="511">
                <a:moveTo>
                  <a:pt x="258" y="92"/>
                </a:moveTo>
                <a:cubicBezTo>
                  <a:pt x="243" y="92"/>
                  <a:pt x="228" y="90"/>
                  <a:pt x="213" y="86"/>
                </a:cubicBezTo>
                <a:cubicBezTo>
                  <a:pt x="199" y="82"/>
                  <a:pt x="188" y="79"/>
                  <a:pt x="179" y="75"/>
                </a:cubicBezTo>
                <a:cubicBezTo>
                  <a:pt x="171" y="71"/>
                  <a:pt x="166" y="69"/>
                  <a:pt x="166" y="69"/>
                </a:cubicBezTo>
                <a:cubicBezTo>
                  <a:pt x="171" y="83"/>
                  <a:pt x="174" y="103"/>
                  <a:pt x="174" y="128"/>
                </a:cubicBezTo>
                <a:cubicBezTo>
                  <a:pt x="174" y="166"/>
                  <a:pt x="166" y="196"/>
                  <a:pt x="149" y="220"/>
                </a:cubicBezTo>
                <a:cubicBezTo>
                  <a:pt x="133" y="243"/>
                  <a:pt x="114" y="255"/>
                  <a:pt x="92" y="255"/>
                </a:cubicBezTo>
                <a:cubicBezTo>
                  <a:pt x="68" y="255"/>
                  <a:pt x="47" y="243"/>
                  <a:pt x="28" y="220"/>
                </a:cubicBezTo>
                <a:cubicBezTo>
                  <a:pt x="9" y="197"/>
                  <a:pt x="0" y="166"/>
                  <a:pt x="0" y="128"/>
                </a:cubicBezTo>
                <a:cubicBezTo>
                  <a:pt x="0" y="90"/>
                  <a:pt x="9" y="60"/>
                  <a:pt x="28" y="36"/>
                </a:cubicBezTo>
                <a:cubicBezTo>
                  <a:pt x="47" y="13"/>
                  <a:pt x="68" y="1"/>
                  <a:pt x="92" y="0"/>
                </a:cubicBezTo>
                <a:cubicBezTo>
                  <a:pt x="108" y="0"/>
                  <a:pt x="123" y="7"/>
                  <a:pt x="136" y="20"/>
                </a:cubicBezTo>
                <a:cubicBezTo>
                  <a:pt x="173" y="52"/>
                  <a:pt x="213" y="68"/>
                  <a:pt x="258" y="68"/>
                </a:cubicBezTo>
                <a:cubicBezTo>
                  <a:pt x="307" y="68"/>
                  <a:pt x="347" y="49"/>
                  <a:pt x="376" y="12"/>
                </a:cubicBezTo>
                <a:cubicBezTo>
                  <a:pt x="381" y="5"/>
                  <a:pt x="385" y="1"/>
                  <a:pt x="388" y="1"/>
                </a:cubicBezTo>
                <a:cubicBezTo>
                  <a:pt x="388" y="0"/>
                  <a:pt x="390" y="0"/>
                  <a:pt x="391" y="0"/>
                </a:cubicBezTo>
                <a:cubicBezTo>
                  <a:pt x="395" y="0"/>
                  <a:pt x="398" y="2"/>
                  <a:pt x="400" y="5"/>
                </a:cubicBezTo>
                <a:cubicBezTo>
                  <a:pt x="403" y="8"/>
                  <a:pt x="404" y="11"/>
                  <a:pt x="403" y="15"/>
                </a:cubicBezTo>
                <a:cubicBezTo>
                  <a:pt x="185" y="342"/>
                  <a:pt x="75" y="506"/>
                  <a:pt x="72" y="508"/>
                </a:cubicBezTo>
                <a:cubicBezTo>
                  <a:pt x="70" y="510"/>
                  <a:pt x="68" y="511"/>
                  <a:pt x="65" y="511"/>
                </a:cubicBezTo>
                <a:cubicBezTo>
                  <a:pt x="60" y="511"/>
                  <a:pt x="56" y="509"/>
                  <a:pt x="54" y="504"/>
                </a:cubicBezTo>
                <a:cubicBezTo>
                  <a:pt x="52" y="500"/>
                  <a:pt x="52" y="496"/>
                  <a:pt x="54" y="493"/>
                </a:cubicBezTo>
                <a:cubicBezTo>
                  <a:pt x="54" y="491"/>
                  <a:pt x="101" y="422"/>
                  <a:pt x="194" y="282"/>
                </a:cubicBezTo>
                <a:cubicBezTo>
                  <a:pt x="238" y="216"/>
                  <a:pt x="273" y="165"/>
                  <a:pt x="296" y="129"/>
                </a:cubicBezTo>
                <a:cubicBezTo>
                  <a:pt x="320" y="94"/>
                  <a:pt x="333" y="76"/>
                  <a:pt x="333" y="76"/>
                </a:cubicBezTo>
                <a:cubicBezTo>
                  <a:pt x="309" y="87"/>
                  <a:pt x="285" y="92"/>
                  <a:pt x="258" y="92"/>
                </a:cubicBezTo>
                <a:moveTo>
                  <a:pt x="95" y="231"/>
                </a:moveTo>
                <a:cubicBezTo>
                  <a:pt x="107" y="231"/>
                  <a:pt x="119" y="222"/>
                  <a:pt x="130" y="204"/>
                </a:cubicBezTo>
                <a:cubicBezTo>
                  <a:pt x="142" y="187"/>
                  <a:pt x="148" y="161"/>
                  <a:pt x="149" y="128"/>
                </a:cubicBezTo>
                <a:cubicBezTo>
                  <a:pt x="149" y="99"/>
                  <a:pt x="144" y="74"/>
                  <a:pt x="133" y="55"/>
                </a:cubicBezTo>
                <a:cubicBezTo>
                  <a:pt x="122" y="35"/>
                  <a:pt x="108" y="25"/>
                  <a:pt x="91" y="24"/>
                </a:cubicBezTo>
                <a:cubicBezTo>
                  <a:pt x="88" y="24"/>
                  <a:pt x="85" y="25"/>
                  <a:pt x="82" y="26"/>
                </a:cubicBezTo>
                <a:cubicBezTo>
                  <a:pt x="79" y="27"/>
                  <a:pt x="75" y="30"/>
                  <a:pt x="70" y="33"/>
                </a:cubicBezTo>
                <a:cubicBezTo>
                  <a:pt x="65" y="36"/>
                  <a:pt x="61" y="43"/>
                  <a:pt x="57" y="52"/>
                </a:cubicBezTo>
                <a:cubicBezTo>
                  <a:pt x="54" y="61"/>
                  <a:pt x="51" y="72"/>
                  <a:pt x="49" y="86"/>
                </a:cubicBezTo>
                <a:cubicBezTo>
                  <a:pt x="48" y="94"/>
                  <a:pt x="48" y="108"/>
                  <a:pt x="48" y="128"/>
                </a:cubicBezTo>
                <a:lnTo>
                  <a:pt x="48" y="141"/>
                </a:lnTo>
                <a:cubicBezTo>
                  <a:pt x="48" y="180"/>
                  <a:pt x="55" y="206"/>
                  <a:pt x="69" y="220"/>
                </a:cubicBezTo>
                <a:cubicBezTo>
                  <a:pt x="76" y="227"/>
                  <a:pt x="84" y="231"/>
                  <a:pt x="93" y="231"/>
                </a:cubicBezTo>
                <a:lnTo>
                  <a:pt x="95" y="231"/>
                </a:lnTo>
                <a:moveTo>
                  <a:pt x="280" y="383"/>
                </a:moveTo>
                <a:cubicBezTo>
                  <a:pt x="280" y="346"/>
                  <a:pt x="290" y="315"/>
                  <a:pt x="308" y="291"/>
                </a:cubicBezTo>
                <a:cubicBezTo>
                  <a:pt x="328" y="267"/>
                  <a:pt x="349" y="255"/>
                  <a:pt x="374" y="255"/>
                </a:cubicBezTo>
                <a:cubicBezTo>
                  <a:pt x="396" y="255"/>
                  <a:pt x="415" y="267"/>
                  <a:pt x="431" y="290"/>
                </a:cubicBezTo>
                <a:cubicBezTo>
                  <a:pt x="447" y="313"/>
                  <a:pt x="456" y="345"/>
                  <a:pt x="456" y="383"/>
                </a:cubicBezTo>
                <a:cubicBezTo>
                  <a:pt x="456" y="422"/>
                  <a:pt x="448" y="452"/>
                  <a:pt x="431" y="475"/>
                </a:cubicBezTo>
                <a:cubicBezTo>
                  <a:pt x="414" y="499"/>
                  <a:pt x="395" y="510"/>
                  <a:pt x="374" y="511"/>
                </a:cubicBezTo>
                <a:cubicBezTo>
                  <a:pt x="350" y="511"/>
                  <a:pt x="329" y="499"/>
                  <a:pt x="309" y="475"/>
                </a:cubicBezTo>
                <a:cubicBezTo>
                  <a:pt x="290" y="452"/>
                  <a:pt x="280" y="421"/>
                  <a:pt x="280" y="383"/>
                </a:cubicBezTo>
                <a:moveTo>
                  <a:pt x="377" y="487"/>
                </a:moveTo>
                <a:cubicBezTo>
                  <a:pt x="389" y="487"/>
                  <a:pt x="400" y="478"/>
                  <a:pt x="412" y="460"/>
                </a:cubicBezTo>
                <a:cubicBezTo>
                  <a:pt x="424" y="443"/>
                  <a:pt x="430" y="417"/>
                  <a:pt x="431" y="383"/>
                </a:cubicBezTo>
                <a:cubicBezTo>
                  <a:pt x="431" y="354"/>
                  <a:pt x="425" y="330"/>
                  <a:pt x="415" y="309"/>
                </a:cubicBezTo>
                <a:cubicBezTo>
                  <a:pt x="404" y="289"/>
                  <a:pt x="390" y="279"/>
                  <a:pt x="372" y="279"/>
                </a:cubicBezTo>
                <a:cubicBezTo>
                  <a:pt x="369" y="279"/>
                  <a:pt x="367" y="280"/>
                  <a:pt x="364" y="281"/>
                </a:cubicBezTo>
                <a:cubicBezTo>
                  <a:pt x="361" y="282"/>
                  <a:pt x="357" y="285"/>
                  <a:pt x="352" y="288"/>
                </a:cubicBezTo>
                <a:cubicBezTo>
                  <a:pt x="347" y="291"/>
                  <a:pt x="342" y="298"/>
                  <a:pt x="339" y="307"/>
                </a:cubicBezTo>
                <a:cubicBezTo>
                  <a:pt x="336" y="316"/>
                  <a:pt x="333" y="328"/>
                  <a:pt x="331" y="341"/>
                </a:cubicBezTo>
                <a:cubicBezTo>
                  <a:pt x="330" y="346"/>
                  <a:pt x="330" y="360"/>
                  <a:pt x="330" y="383"/>
                </a:cubicBezTo>
                <a:lnTo>
                  <a:pt x="330" y="397"/>
                </a:lnTo>
                <a:cubicBezTo>
                  <a:pt x="330" y="457"/>
                  <a:pt x="345" y="487"/>
                  <a:pt x="374" y="487"/>
                </a:cubicBezTo>
                <a:lnTo>
                  <a:pt x="377" y="48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47720" y="4190040"/>
            <a:ext cx="3225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Т.е. если у нас получились метрики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63920" y="4495680"/>
            <a:ext cx="91080" cy="151920"/>
          </a:xfrm>
          <a:custGeom>
            <a:avLst/>
            <a:gdLst/>
            <a:ahLst/>
            <a:rect l="0" t="0" r="r" b="b"/>
            <a:pathLst>
              <a:path w="253" h="422">
                <a:moveTo>
                  <a:pt x="38" y="150"/>
                </a:moveTo>
                <a:cubicBezTo>
                  <a:pt x="26" y="150"/>
                  <a:pt x="16" y="146"/>
                  <a:pt x="10" y="139"/>
                </a:cubicBezTo>
                <a:cubicBezTo>
                  <a:pt x="3" y="131"/>
                  <a:pt x="0" y="122"/>
                  <a:pt x="0" y="111"/>
                </a:cubicBezTo>
                <a:cubicBezTo>
                  <a:pt x="0" y="81"/>
                  <a:pt x="11" y="55"/>
                  <a:pt x="34" y="33"/>
                </a:cubicBezTo>
                <a:cubicBezTo>
                  <a:pt x="56" y="11"/>
                  <a:pt x="84" y="0"/>
                  <a:pt x="118" y="0"/>
                </a:cubicBezTo>
                <a:cubicBezTo>
                  <a:pt x="156" y="0"/>
                  <a:pt x="188" y="12"/>
                  <a:pt x="214" y="35"/>
                </a:cubicBezTo>
                <a:cubicBezTo>
                  <a:pt x="239" y="59"/>
                  <a:pt x="252" y="90"/>
                  <a:pt x="253" y="127"/>
                </a:cubicBezTo>
                <a:cubicBezTo>
                  <a:pt x="253" y="145"/>
                  <a:pt x="249" y="163"/>
                  <a:pt x="240" y="179"/>
                </a:cubicBezTo>
                <a:cubicBezTo>
                  <a:pt x="232" y="195"/>
                  <a:pt x="222" y="210"/>
                  <a:pt x="210" y="222"/>
                </a:cubicBezTo>
                <a:cubicBezTo>
                  <a:pt x="198" y="234"/>
                  <a:pt x="181" y="250"/>
                  <a:pt x="159" y="269"/>
                </a:cubicBezTo>
                <a:cubicBezTo>
                  <a:pt x="144" y="282"/>
                  <a:pt x="123" y="301"/>
                  <a:pt x="96" y="327"/>
                </a:cubicBezTo>
                <a:lnTo>
                  <a:pt x="59" y="363"/>
                </a:lnTo>
                <a:lnTo>
                  <a:pt x="107" y="364"/>
                </a:lnTo>
                <a:cubicBezTo>
                  <a:pt x="173" y="364"/>
                  <a:pt x="208" y="363"/>
                  <a:pt x="212" y="361"/>
                </a:cubicBezTo>
                <a:cubicBezTo>
                  <a:pt x="215" y="360"/>
                  <a:pt x="220" y="340"/>
                  <a:pt x="228" y="304"/>
                </a:cubicBezTo>
                <a:lnTo>
                  <a:pt x="228" y="302"/>
                </a:lnTo>
                <a:lnTo>
                  <a:pt x="253" y="302"/>
                </a:lnTo>
                <a:lnTo>
                  <a:pt x="253" y="304"/>
                </a:lnTo>
                <a:cubicBezTo>
                  <a:pt x="252" y="305"/>
                  <a:pt x="250" y="324"/>
                  <a:pt x="245" y="362"/>
                </a:cubicBezTo>
                <a:cubicBezTo>
                  <a:pt x="240" y="399"/>
                  <a:pt x="236" y="419"/>
                  <a:pt x="235" y="420"/>
                </a:cubicBezTo>
                <a:lnTo>
                  <a:pt x="235" y="422"/>
                </a:lnTo>
                <a:lnTo>
                  <a:pt x="0" y="422"/>
                </a:lnTo>
                <a:lnTo>
                  <a:pt x="0" y="410"/>
                </a:lnTo>
                <a:lnTo>
                  <a:pt x="0" y="403"/>
                </a:lnTo>
                <a:cubicBezTo>
                  <a:pt x="0" y="400"/>
                  <a:pt x="1" y="397"/>
                  <a:pt x="3" y="393"/>
                </a:cubicBezTo>
                <a:cubicBezTo>
                  <a:pt x="6" y="390"/>
                  <a:pt x="12" y="382"/>
                  <a:pt x="23" y="371"/>
                </a:cubicBezTo>
                <a:cubicBezTo>
                  <a:pt x="35" y="358"/>
                  <a:pt x="46" y="345"/>
                  <a:pt x="55" y="335"/>
                </a:cubicBezTo>
                <a:cubicBezTo>
                  <a:pt x="59" y="330"/>
                  <a:pt x="66" y="323"/>
                  <a:pt x="76" y="311"/>
                </a:cubicBezTo>
                <a:cubicBezTo>
                  <a:pt x="87" y="300"/>
                  <a:pt x="94" y="292"/>
                  <a:pt x="98" y="288"/>
                </a:cubicBezTo>
                <a:cubicBezTo>
                  <a:pt x="102" y="284"/>
                  <a:pt x="108" y="277"/>
                  <a:pt x="116" y="267"/>
                </a:cubicBezTo>
                <a:cubicBezTo>
                  <a:pt x="125" y="257"/>
                  <a:pt x="131" y="250"/>
                  <a:pt x="134" y="245"/>
                </a:cubicBezTo>
                <a:cubicBezTo>
                  <a:pt x="137" y="241"/>
                  <a:pt x="142" y="234"/>
                  <a:pt x="148" y="226"/>
                </a:cubicBezTo>
                <a:cubicBezTo>
                  <a:pt x="155" y="218"/>
                  <a:pt x="159" y="212"/>
                  <a:pt x="162" y="206"/>
                </a:cubicBezTo>
                <a:cubicBezTo>
                  <a:pt x="164" y="201"/>
                  <a:pt x="167" y="195"/>
                  <a:pt x="171" y="188"/>
                </a:cubicBezTo>
                <a:cubicBezTo>
                  <a:pt x="175" y="181"/>
                  <a:pt x="178" y="174"/>
                  <a:pt x="179" y="168"/>
                </a:cubicBezTo>
                <a:cubicBezTo>
                  <a:pt x="181" y="161"/>
                  <a:pt x="183" y="155"/>
                  <a:pt x="184" y="149"/>
                </a:cubicBezTo>
                <a:cubicBezTo>
                  <a:pt x="185" y="143"/>
                  <a:pt x="186" y="136"/>
                  <a:pt x="186" y="128"/>
                </a:cubicBezTo>
                <a:cubicBezTo>
                  <a:pt x="186" y="101"/>
                  <a:pt x="179" y="78"/>
                  <a:pt x="164" y="59"/>
                </a:cubicBezTo>
                <a:cubicBezTo>
                  <a:pt x="150" y="39"/>
                  <a:pt x="130" y="30"/>
                  <a:pt x="103" y="30"/>
                </a:cubicBezTo>
                <a:cubicBezTo>
                  <a:pt x="89" y="30"/>
                  <a:pt x="77" y="33"/>
                  <a:pt x="66" y="41"/>
                </a:cubicBezTo>
                <a:cubicBezTo>
                  <a:pt x="56" y="48"/>
                  <a:pt x="48" y="55"/>
                  <a:pt x="44" y="61"/>
                </a:cubicBezTo>
                <a:cubicBezTo>
                  <a:pt x="40" y="68"/>
                  <a:pt x="38" y="72"/>
                  <a:pt x="38" y="73"/>
                </a:cubicBezTo>
                <a:cubicBezTo>
                  <a:pt x="38" y="74"/>
                  <a:pt x="39" y="74"/>
                  <a:pt x="41" y="74"/>
                </a:cubicBezTo>
                <a:cubicBezTo>
                  <a:pt x="49" y="74"/>
                  <a:pt x="56" y="77"/>
                  <a:pt x="64" y="83"/>
                </a:cubicBezTo>
                <a:cubicBezTo>
                  <a:pt x="72" y="89"/>
                  <a:pt x="76" y="98"/>
                  <a:pt x="76" y="112"/>
                </a:cubicBezTo>
                <a:cubicBezTo>
                  <a:pt x="76" y="123"/>
                  <a:pt x="73" y="131"/>
                  <a:pt x="66" y="139"/>
                </a:cubicBezTo>
                <a:cubicBezTo>
                  <a:pt x="60" y="146"/>
                  <a:pt x="50" y="150"/>
                  <a:pt x="38" y="15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875880" y="4495680"/>
            <a:ext cx="94320" cy="156960"/>
          </a:xfrm>
          <a:custGeom>
            <a:avLst/>
            <a:gdLst/>
            <a:ahLst/>
            <a:rect l="0" t="0" r="r" b="b"/>
            <a:pathLst>
              <a:path w="262" h="436">
                <a:moveTo>
                  <a:pt x="197" y="240"/>
                </a:moveTo>
                <a:cubicBezTo>
                  <a:pt x="176" y="272"/>
                  <a:pt x="151" y="288"/>
                  <a:pt x="121" y="288"/>
                </a:cubicBezTo>
                <a:cubicBezTo>
                  <a:pt x="88" y="288"/>
                  <a:pt x="61" y="275"/>
                  <a:pt x="39" y="250"/>
                </a:cubicBezTo>
                <a:cubicBezTo>
                  <a:pt x="18" y="226"/>
                  <a:pt x="5" y="199"/>
                  <a:pt x="1" y="171"/>
                </a:cubicBezTo>
                <a:cubicBezTo>
                  <a:pt x="0" y="164"/>
                  <a:pt x="0" y="156"/>
                  <a:pt x="0" y="145"/>
                </a:cubicBezTo>
                <a:lnTo>
                  <a:pt x="0" y="140"/>
                </a:lnTo>
                <a:cubicBezTo>
                  <a:pt x="0" y="101"/>
                  <a:pt x="14" y="67"/>
                  <a:pt x="43" y="38"/>
                </a:cubicBezTo>
                <a:cubicBezTo>
                  <a:pt x="70" y="13"/>
                  <a:pt x="97" y="0"/>
                  <a:pt x="128" y="0"/>
                </a:cubicBezTo>
                <a:cubicBezTo>
                  <a:pt x="129" y="0"/>
                  <a:pt x="130" y="0"/>
                  <a:pt x="132" y="0"/>
                </a:cubicBezTo>
                <a:cubicBezTo>
                  <a:pt x="133" y="0"/>
                  <a:pt x="135" y="0"/>
                  <a:pt x="137" y="1"/>
                </a:cubicBezTo>
                <a:lnTo>
                  <a:pt x="139" y="1"/>
                </a:lnTo>
                <a:cubicBezTo>
                  <a:pt x="144" y="1"/>
                  <a:pt x="149" y="1"/>
                  <a:pt x="155" y="2"/>
                </a:cubicBezTo>
                <a:cubicBezTo>
                  <a:pt x="160" y="3"/>
                  <a:pt x="168" y="5"/>
                  <a:pt x="178" y="10"/>
                </a:cubicBezTo>
                <a:cubicBezTo>
                  <a:pt x="188" y="14"/>
                  <a:pt x="198" y="20"/>
                  <a:pt x="208" y="30"/>
                </a:cubicBezTo>
                <a:cubicBezTo>
                  <a:pt x="218" y="39"/>
                  <a:pt x="227" y="51"/>
                  <a:pt x="235" y="67"/>
                </a:cubicBezTo>
                <a:cubicBezTo>
                  <a:pt x="253" y="104"/>
                  <a:pt x="262" y="152"/>
                  <a:pt x="262" y="210"/>
                </a:cubicBezTo>
                <a:cubicBezTo>
                  <a:pt x="262" y="269"/>
                  <a:pt x="250" y="319"/>
                  <a:pt x="225" y="361"/>
                </a:cubicBezTo>
                <a:cubicBezTo>
                  <a:pt x="210" y="385"/>
                  <a:pt x="192" y="403"/>
                  <a:pt x="171" y="416"/>
                </a:cubicBezTo>
                <a:cubicBezTo>
                  <a:pt x="151" y="429"/>
                  <a:pt x="129" y="436"/>
                  <a:pt x="106" y="436"/>
                </a:cubicBezTo>
                <a:cubicBezTo>
                  <a:pt x="80" y="436"/>
                  <a:pt x="59" y="430"/>
                  <a:pt x="41" y="418"/>
                </a:cubicBezTo>
                <a:cubicBezTo>
                  <a:pt x="25" y="406"/>
                  <a:pt x="17" y="387"/>
                  <a:pt x="16" y="363"/>
                </a:cubicBezTo>
                <a:cubicBezTo>
                  <a:pt x="16" y="338"/>
                  <a:pt x="27" y="327"/>
                  <a:pt x="51" y="327"/>
                </a:cubicBezTo>
                <a:cubicBezTo>
                  <a:pt x="60" y="327"/>
                  <a:pt x="68" y="330"/>
                  <a:pt x="74" y="336"/>
                </a:cubicBezTo>
                <a:cubicBezTo>
                  <a:pt x="80" y="342"/>
                  <a:pt x="84" y="351"/>
                  <a:pt x="84" y="362"/>
                </a:cubicBezTo>
                <a:cubicBezTo>
                  <a:pt x="84" y="369"/>
                  <a:pt x="82" y="376"/>
                  <a:pt x="78" y="381"/>
                </a:cubicBezTo>
                <a:cubicBezTo>
                  <a:pt x="74" y="387"/>
                  <a:pt x="71" y="390"/>
                  <a:pt x="68" y="391"/>
                </a:cubicBezTo>
                <a:cubicBezTo>
                  <a:pt x="65" y="393"/>
                  <a:pt x="62" y="394"/>
                  <a:pt x="59" y="394"/>
                </a:cubicBezTo>
                <a:lnTo>
                  <a:pt x="57" y="395"/>
                </a:lnTo>
                <a:cubicBezTo>
                  <a:pt x="57" y="396"/>
                  <a:pt x="58" y="397"/>
                  <a:pt x="61" y="399"/>
                </a:cubicBezTo>
                <a:cubicBezTo>
                  <a:pt x="64" y="401"/>
                  <a:pt x="70" y="403"/>
                  <a:pt x="78" y="405"/>
                </a:cubicBezTo>
                <a:cubicBezTo>
                  <a:pt x="86" y="408"/>
                  <a:pt x="95" y="409"/>
                  <a:pt x="104" y="408"/>
                </a:cubicBezTo>
                <a:lnTo>
                  <a:pt x="108" y="408"/>
                </a:lnTo>
                <a:cubicBezTo>
                  <a:pt x="133" y="408"/>
                  <a:pt x="155" y="395"/>
                  <a:pt x="172" y="368"/>
                </a:cubicBezTo>
                <a:cubicBezTo>
                  <a:pt x="188" y="343"/>
                  <a:pt x="197" y="302"/>
                  <a:pt x="197" y="244"/>
                </a:cubicBezTo>
                <a:lnTo>
                  <a:pt x="197" y="240"/>
                </a:lnTo>
                <a:moveTo>
                  <a:pt x="128" y="264"/>
                </a:moveTo>
                <a:cubicBezTo>
                  <a:pt x="149" y="264"/>
                  <a:pt x="165" y="254"/>
                  <a:pt x="177" y="233"/>
                </a:cubicBezTo>
                <a:cubicBezTo>
                  <a:pt x="189" y="213"/>
                  <a:pt x="196" y="185"/>
                  <a:pt x="196" y="149"/>
                </a:cubicBezTo>
                <a:cubicBezTo>
                  <a:pt x="196" y="116"/>
                  <a:pt x="194" y="93"/>
                  <a:pt x="191" y="78"/>
                </a:cubicBezTo>
                <a:cubicBezTo>
                  <a:pt x="190" y="74"/>
                  <a:pt x="189" y="70"/>
                  <a:pt x="187" y="66"/>
                </a:cubicBezTo>
                <a:cubicBezTo>
                  <a:pt x="186" y="62"/>
                  <a:pt x="183" y="56"/>
                  <a:pt x="178" y="49"/>
                </a:cubicBezTo>
                <a:cubicBezTo>
                  <a:pt x="174" y="43"/>
                  <a:pt x="168" y="37"/>
                  <a:pt x="159" y="32"/>
                </a:cubicBezTo>
                <a:cubicBezTo>
                  <a:pt x="151" y="28"/>
                  <a:pt x="141" y="26"/>
                  <a:pt x="130" y="26"/>
                </a:cubicBezTo>
                <a:cubicBezTo>
                  <a:pt x="114" y="26"/>
                  <a:pt x="100" y="32"/>
                  <a:pt x="89" y="43"/>
                </a:cubicBezTo>
                <a:cubicBezTo>
                  <a:pt x="80" y="52"/>
                  <a:pt x="74" y="63"/>
                  <a:pt x="71" y="76"/>
                </a:cubicBezTo>
                <a:cubicBezTo>
                  <a:pt x="69" y="89"/>
                  <a:pt x="67" y="111"/>
                  <a:pt x="67" y="142"/>
                </a:cubicBezTo>
                <a:cubicBezTo>
                  <a:pt x="67" y="177"/>
                  <a:pt x="68" y="201"/>
                  <a:pt x="70" y="213"/>
                </a:cubicBezTo>
                <a:cubicBezTo>
                  <a:pt x="72" y="225"/>
                  <a:pt x="77" y="235"/>
                  <a:pt x="83" y="243"/>
                </a:cubicBezTo>
                <a:cubicBezTo>
                  <a:pt x="93" y="257"/>
                  <a:pt x="109" y="264"/>
                  <a:pt x="128" y="26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992880" y="4476600"/>
            <a:ext cx="164160" cy="183960"/>
          </a:xfrm>
          <a:custGeom>
            <a:avLst/>
            <a:gdLst/>
            <a:ahLst/>
            <a:rect l="0" t="0" r="r" b="b"/>
            <a:pathLst>
              <a:path w="456" h="511">
                <a:moveTo>
                  <a:pt x="259" y="93"/>
                </a:moveTo>
                <a:cubicBezTo>
                  <a:pt x="244" y="93"/>
                  <a:pt x="229" y="91"/>
                  <a:pt x="214" y="87"/>
                </a:cubicBezTo>
                <a:cubicBezTo>
                  <a:pt x="199" y="83"/>
                  <a:pt x="188" y="79"/>
                  <a:pt x="179" y="76"/>
                </a:cubicBezTo>
                <a:cubicBezTo>
                  <a:pt x="171" y="72"/>
                  <a:pt x="166" y="70"/>
                  <a:pt x="166" y="70"/>
                </a:cubicBezTo>
                <a:cubicBezTo>
                  <a:pt x="172" y="84"/>
                  <a:pt x="174" y="103"/>
                  <a:pt x="174" y="129"/>
                </a:cubicBezTo>
                <a:cubicBezTo>
                  <a:pt x="174" y="167"/>
                  <a:pt x="166" y="197"/>
                  <a:pt x="150" y="220"/>
                </a:cubicBezTo>
                <a:cubicBezTo>
                  <a:pt x="133" y="244"/>
                  <a:pt x="114" y="255"/>
                  <a:pt x="92" y="256"/>
                </a:cubicBezTo>
                <a:cubicBezTo>
                  <a:pt x="68" y="256"/>
                  <a:pt x="47" y="244"/>
                  <a:pt x="28" y="221"/>
                </a:cubicBezTo>
                <a:cubicBezTo>
                  <a:pt x="10" y="198"/>
                  <a:pt x="0" y="167"/>
                  <a:pt x="0" y="129"/>
                </a:cubicBezTo>
                <a:cubicBezTo>
                  <a:pt x="0" y="91"/>
                  <a:pt x="9" y="61"/>
                  <a:pt x="28" y="37"/>
                </a:cubicBezTo>
                <a:cubicBezTo>
                  <a:pt x="47" y="12"/>
                  <a:pt x="68" y="0"/>
                  <a:pt x="92" y="0"/>
                </a:cubicBezTo>
                <a:cubicBezTo>
                  <a:pt x="109" y="0"/>
                  <a:pt x="123" y="6"/>
                  <a:pt x="136" y="20"/>
                </a:cubicBezTo>
                <a:cubicBezTo>
                  <a:pt x="173" y="53"/>
                  <a:pt x="214" y="69"/>
                  <a:pt x="259" y="69"/>
                </a:cubicBezTo>
                <a:cubicBezTo>
                  <a:pt x="308" y="69"/>
                  <a:pt x="347" y="50"/>
                  <a:pt x="376" y="11"/>
                </a:cubicBezTo>
                <a:cubicBezTo>
                  <a:pt x="381" y="5"/>
                  <a:pt x="385" y="1"/>
                  <a:pt x="388" y="1"/>
                </a:cubicBezTo>
                <a:cubicBezTo>
                  <a:pt x="389" y="0"/>
                  <a:pt x="390" y="0"/>
                  <a:pt x="391" y="0"/>
                </a:cubicBezTo>
                <a:cubicBezTo>
                  <a:pt x="395" y="0"/>
                  <a:pt x="398" y="1"/>
                  <a:pt x="400" y="4"/>
                </a:cubicBezTo>
                <a:cubicBezTo>
                  <a:pt x="403" y="7"/>
                  <a:pt x="404" y="11"/>
                  <a:pt x="404" y="15"/>
                </a:cubicBezTo>
                <a:cubicBezTo>
                  <a:pt x="185" y="342"/>
                  <a:pt x="75" y="506"/>
                  <a:pt x="72" y="508"/>
                </a:cubicBezTo>
                <a:cubicBezTo>
                  <a:pt x="70" y="510"/>
                  <a:pt x="68" y="511"/>
                  <a:pt x="65" y="511"/>
                </a:cubicBezTo>
                <a:cubicBezTo>
                  <a:pt x="60" y="511"/>
                  <a:pt x="56" y="508"/>
                  <a:pt x="54" y="504"/>
                </a:cubicBezTo>
                <a:cubicBezTo>
                  <a:pt x="52" y="500"/>
                  <a:pt x="52" y="496"/>
                  <a:pt x="54" y="492"/>
                </a:cubicBezTo>
                <a:cubicBezTo>
                  <a:pt x="55" y="491"/>
                  <a:pt x="101" y="421"/>
                  <a:pt x="194" y="283"/>
                </a:cubicBezTo>
                <a:cubicBezTo>
                  <a:pt x="240" y="216"/>
                  <a:pt x="274" y="165"/>
                  <a:pt x="297" y="130"/>
                </a:cubicBezTo>
                <a:cubicBezTo>
                  <a:pt x="321" y="95"/>
                  <a:pt x="333" y="77"/>
                  <a:pt x="333" y="77"/>
                </a:cubicBezTo>
                <a:cubicBezTo>
                  <a:pt x="310" y="87"/>
                  <a:pt x="286" y="93"/>
                  <a:pt x="259" y="93"/>
                </a:cubicBezTo>
                <a:moveTo>
                  <a:pt x="95" y="232"/>
                </a:moveTo>
                <a:cubicBezTo>
                  <a:pt x="107" y="232"/>
                  <a:pt x="119" y="223"/>
                  <a:pt x="131" y="205"/>
                </a:cubicBezTo>
                <a:cubicBezTo>
                  <a:pt x="142" y="187"/>
                  <a:pt x="149" y="162"/>
                  <a:pt x="149" y="129"/>
                </a:cubicBezTo>
                <a:cubicBezTo>
                  <a:pt x="149" y="100"/>
                  <a:pt x="144" y="75"/>
                  <a:pt x="133" y="55"/>
                </a:cubicBezTo>
                <a:cubicBezTo>
                  <a:pt x="123" y="34"/>
                  <a:pt x="109" y="24"/>
                  <a:pt x="91" y="24"/>
                </a:cubicBezTo>
                <a:cubicBezTo>
                  <a:pt x="88" y="24"/>
                  <a:pt x="85" y="25"/>
                  <a:pt x="82" y="26"/>
                </a:cubicBezTo>
                <a:cubicBezTo>
                  <a:pt x="79" y="27"/>
                  <a:pt x="75" y="29"/>
                  <a:pt x="70" y="33"/>
                </a:cubicBezTo>
                <a:cubicBezTo>
                  <a:pt x="65" y="37"/>
                  <a:pt x="61" y="43"/>
                  <a:pt x="57" y="53"/>
                </a:cubicBezTo>
                <a:cubicBezTo>
                  <a:pt x="54" y="62"/>
                  <a:pt x="51" y="73"/>
                  <a:pt x="49" y="86"/>
                </a:cubicBezTo>
                <a:cubicBezTo>
                  <a:pt x="48" y="95"/>
                  <a:pt x="48" y="109"/>
                  <a:pt x="48" y="129"/>
                </a:cubicBezTo>
                <a:lnTo>
                  <a:pt x="48" y="142"/>
                </a:lnTo>
                <a:cubicBezTo>
                  <a:pt x="48" y="180"/>
                  <a:pt x="55" y="206"/>
                  <a:pt x="69" y="220"/>
                </a:cubicBezTo>
                <a:cubicBezTo>
                  <a:pt x="76" y="228"/>
                  <a:pt x="84" y="232"/>
                  <a:pt x="93" y="232"/>
                </a:cubicBezTo>
                <a:lnTo>
                  <a:pt x="95" y="232"/>
                </a:lnTo>
                <a:moveTo>
                  <a:pt x="282" y="383"/>
                </a:moveTo>
                <a:cubicBezTo>
                  <a:pt x="282" y="346"/>
                  <a:pt x="291" y="315"/>
                  <a:pt x="309" y="292"/>
                </a:cubicBezTo>
                <a:cubicBezTo>
                  <a:pt x="328" y="268"/>
                  <a:pt x="350" y="256"/>
                  <a:pt x="374" y="256"/>
                </a:cubicBezTo>
                <a:cubicBezTo>
                  <a:pt x="396" y="256"/>
                  <a:pt x="415" y="267"/>
                  <a:pt x="431" y="291"/>
                </a:cubicBezTo>
                <a:cubicBezTo>
                  <a:pt x="447" y="314"/>
                  <a:pt x="456" y="345"/>
                  <a:pt x="456" y="383"/>
                </a:cubicBezTo>
                <a:cubicBezTo>
                  <a:pt x="456" y="421"/>
                  <a:pt x="448" y="452"/>
                  <a:pt x="431" y="475"/>
                </a:cubicBezTo>
                <a:cubicBezTo>
                  <a:pt x="415" y="498"/>
                  <a:pt x="395" y="510"/>
                  <a:pt x="374" y="511"/>
                </a:cubicBezTo>
                <a:cubicBezTo>
                  <a:pt x="350" y="511"/>
                  <a:pt x="329" y="499"/>
                  <a:pt x="310" y="475"/>
                </a:cubicBezTo>
                <a:cubicBezTo>
                  <a:pt x="291" y="452"/>
                  <a:pt x="282" y="421"/>
                  <a:pt x="282" y="383"/>
                </a:cubicBezTo>
                <a:moveTo>
                  <a:pt x="377" y="487"/>
                </a:moveTo>
                <a:cubicBezTo>
                  <a:pt x="389" y="487"/>
                  <a:pt x="401" y="478"/>
                  <a:pt x="412" y="460"/>
                </a:cubicBezTo>
                <a:cubicBezTo>
                  <a:pt x="424" y="442"/>
                  <a:pt x="430" y="417"/>
                  <a:pt x="431" y="383"/>
                </a:cubicBezTo>
                <a:cubicBezTo>
                  <a:pt x="431" y="354"/>
                  <a:pt x="426" y="329"/>
                  <a:pt x="415" y="310"/>
                </a:cubicBezTo>
                <a:cubicBezTo>
                  <a:pt x="404" y="290"/>
                  <a:pt x="390" y="280"/>
                  <a:pt x="373" y="280"/>
                </a:cubicBezTo>
                <a:cubicBezTo>
                  <a:pt x="370" y="280"/>
                  <a:pt x="367" y="280"/>
                  <a:pt x="364" y="282"/>
                </a:cubicBezTo>
                <a:cubicBezTo>
                  <a:pt x="361" y="283"/>
                  <a:pt x="357" y="285"/>
                  <a:pt x="352" y="289"/>
                </a:cubicBezTo>
                <a:cubicBezTo>
                  <a:pt x="347" y="292"/>
                  <a:pt x="342" y="298"/>
                  <a:pt x="339" y="308"/>
                </a:cubicBezTo>
                <a:cubicBezTo>
                  <a:pt x="336" y="317"/>
                  <a:pt x="333" y="328"/>
                  <a:pt x="331" y="341"/>
                </a:cubicBezTo>
                <a:cubicBezTo>
                  <a:pt x="330" y="346"/>
                  <a:pt x="330" y="360"/>
                  <a:pt x="330" y="383"/>
                </a:cubicBezTo>
                <a:lnTo>
                  <a:pt x="330" y="397"/>
                </a:lnTo>
                <a:cubicBezTo>
                  <a:pt x="330" y="457"/>
                  <a:pt x="345" y="487"/>
                  <a:pt x="374" y="487"/>
                </a:cubicBezTo>
                <a:lnTo>
                  <a:pt x="377" y="48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233000" y="4495680"/>
            <a:ext cx="151920" cy="151920"/>
          </a:xfrm>
          <a:custGeom>
            <a:avLst/>
            <a:gdLst/>
            <a:ahLst/>
            <a:rect l="0" t="0" r="r" b="b"/>
            <a:pathLst>
              <a:path w="422" h="422">
                <a:moveTo>
                  <a:pt x="0" y="219"/>
                </a:moveTo>
                <a:cubicBezTo>
                  <a:pt x="0" y="219"/>
                  <a:pt x="0" y="216"/>
                  <a:pt x="0" y="211"/>
                </a:cubicBezTo>
                <a:cubicBezTo>
                  <a:pt x="0" y="205"/>
                  <a:pt x="3" y="201"/>
                  <a:pt x="9" y="198"/>
                </a:cubicBezTo>
                <a:lnTo>
                  <a:pt x="199" y="198"/>
                </a:lnTo>
                <a:lnTo>
                  <a:pt x="199" y="104"/>
                </a:lnTo>
                <a:cubicBezTo>
                  <a:pt x="199" y="41"/>
                  <a:pt x="199" y="9"/>
                  <a:pt x="200" y="7"/>
                </a:cubicBezTo>
                <a:cubicBezTo>
                  <a:pt x="202" y="2"/>
                  <a:pt x="206" y="0"/>
                  <a:pt x="211" y="0"/>
                </a:cubicBezTo>
                <a:cubicBezTo>
                  <a:pt x="217" y="0"/>
                  <a:pt x="221" y="3"/>
                  <a:pt x="222" y="8"/>
                </a:cubicBezTo>
                <a:cubicBezTo>
                  <a:pt x="223" y="13"/>
                  <a:pt x="224" y="25"/>
                  <a:pt x="224" y="44"/>
                </a:cubicBezTo>
                <a:lnTo>
                  <a:pt x="224" y="105"/>
                </a:lnTo>
                <a:lnTo>
                  <a:pt x="224" y="198"/>
                </a:lnTo>
                <a:lnTo>
                  <a:pt x="413" y="198"/>
                </a:lnTo>
                <a:cubicBezTo>
                  <a:pt x="419" y="201"/>
                  <a:pt x="422" y="206"/>
                  <a:pt x="422" y="211"/>
                </a:cubicBezTo>
                <a:cubicBezTo>
                  <a:pt x="422" y="216"/>
                  <a:pt x="419" y="220"/>
                  <a:pt x="413" y="223"/>
                </a:cubicBezTo>
                <a:lnTo>
                  <a:pt x="224" y="223"/>
                </a:lnTo>
                <a:lnTo>
                  <a:pt x="224" y="397"/>
                </a:lnTo>
                <a:lnTo>
                  <a:pt x="413" y="397"/>
                </a:lnTo>
                <a:cubicBezTo>
                  <a:pt x="419" y="400"/>
                  <a:pt x="422" y="405"/>
                  <a:pt x="422" y="410"/>
                </a:cubicBezTo>
                <a:cubicBezTo>
                  <a:pt x="422" y="415"/>
                  <a:pt x="419" y="419"/>
                  <a:pt x="413" y="422"/>
                </a:cubicBezTo>
                <a:lnTo>
                  <a:pt x="9" y="422"/>
                </a:lnTo>
                <a:cubicBezTo>
                  <a:pt x="3" y="419"/>
                  <a:pt x="0" y="415"/>
                  <a:pt x="0" y="410"/>
                </a:cubicBezTo>
                <a:cubicBezTo>
                  <a:pt x="0" y="404"/>
                  <a:pt x="3" y="400"/>
                  <a:pt x="9" y="397"/>
                </a:cubicBezTo>
                <a:lnTo>
                  <a:pt x="199" y="397"/>
                </a:lnTo>
                <a:lnTo>
                  <a:pt x="199" y="223"/>
                </a:lnTo>
                <a:lnTo>
                  <a:pt x="9" y="223"/>
                </a:lnTo>
                <a:cubicBezTo>
                  <a:pt x="3" y="220"/>
                  <a:pt x="0" y="216"/>
                  <a:pt x="0" y="211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467000" y="449568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2" y="56"/>
                </a:moveTo>
                <a:lnTo>
                  <a:pt x="74" y="59"/>
                </a:lnTo>
                <a:cubicBezTo>
                  <a:pt x="68" y="61"/>
                  <a:pt x="59" y="63"/>
                  <a:pt x="48" y="65"/>
                </a:cubicBezTo>
                <a:cubicBezTo>
                  <a:pt x="37" y="67"/>
                  <a:pt x="25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0" y="37"/>
                  <a:pt x="67" y="31"/>
                </a:cubicBezTo>
                <a:cubicBezTo>
                  <a:pt x="84" y="26"/>
                  <a:pt x="95" y="20"/>
                  <a:pt x="102" y="16"/>
                </a:cubicBezTo>
                <a:cubicBezTo>
                  <a:pt x="109" y="11"/>
                  <a:pt x="115" y="7"/>
                  <a:pt x="120" y="2"/>
                </a:cubicBezTo>
                <a:cubicBezTo>
                  <a:pt x="121" y="1"/>
                  <a:pt x="123" y="0"/>
                  <a:pt x="127" y="0"/>
                </a:cubicBezTo>
                <a:cubicBezTo>
                  <a:pt x="131" y="0"/>
                  <a:pt x="135" y="1"/>
                  <a:pt x="138" y="4"/>
                </a:cubicBezTo>
                <a:lnTo>
                  <a:pt x="138" y="193"/>
                </a:lnTo>
                <a:lnTo>
                  <a:pt x="139" y="384"/>
                </a:lnTo>
                <a:cubicBezTo>
                  <a:pt x="142" y="387"/>
                  <a:pt x="144" y="389"/>
                  <a:pt x="146" y="389"/>
                </a:cubicBezTo>
                <a:cubicBezTo>
                  <a:pt x="149" y="390"/>
                  <a:pt x="154" y="391"/>
                  <a:pt x="163" y="392"/>
                </a:cubicBezTo>
                <a:cubicBezTo>
                  <a:pt x="171" y="393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2" y="421"/>
                  <a:pt x="169" y="420"/>
                  <a:pt x="110" y="420"/>
                </a:cubicBezTo>
                <a:cubicBezTo>
                  <a:pt x="52" y="420"/>
                  <a:pt x="19" y="421"/>
                  <a:pt x="10" y="422"/>
                </a:cubicBezTo>
                <a:lnTo>
                  <a:pt x="3" y="422"/>
                </a:lnTo>
                <a:lnTo>
                  <a:pt x="3" y="393"/>
                </a:lnTo>
                <a:lnTo>
                  <a:pt x="19" y="393"/>
                </a:lnTo>
                <a:cubicBezTo>
                  <a:pt x="29" y="393"/>
                  <a:pt x="37" y="393"/>
                  <a:pt x="43" y="393"/>
                </a:cubicBezTo>
                <a:cubicBezTo>
                  <a:pt x="50" y="393"/>
                  <a:pt x="55" y="393"/>
                  <a:pt x="59" y="393"/>
                </a:cubicBezTo>
                <a:cubicBezTo>
                  <a:pt x="63" y="392"/>
                  <a:pt x="66" y="391"/>
                  <a:pt x="69" y="391"/>
                </a:cubicBezTo>
                <a:cubicBezTo>
                  <a:pt x="72" y="390"/>
                  <a:pt x="74" y="389"/>
                  <a:pt x="74" y="389"/>
                </a:cubicBezTo>
                <a:cubicBezTo>
                  <a:pt x="75" y="389"/>
                  <a:pt x="76" y="388"/>
                  <a:pt x="78" y="386"/>
                </a:cubicBezTo>
                <a:cubicBezTo>
                  <a:pt x="80" y="384"/>
                  <a:pt x="81" y="383"/>
                  <a:pt x="82" y="384"/>
                </a:cubicBezTo>
                <a:lnTo>
                  <a:pt x="82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573200" y="4495680"/>
            <a:ext cx="91080" cy="151920"/>
          </a:xfrm>
          <a:custGeom>
            <a:avLst/>
            <a:gdLst/>
            <a:ahLst/>
            <a:rect l="0" t="0" r="r" b="b"/>
            <a:pathLst>
              <a:path w="253" h="422">
                <a:moveTo>
                  <a:pt x="37" y="150"/>
                </a:moveTo>
                <a:cubicBezTo>
                  <a:pt x="26" y="150"/>
                  <a:pt x="17" y="146"/>
                  <a:pt x="10" y="139"/>
                </a:cubicBezTo>
                <a:cubicBezTo>
                  <a:pt x="3" y="131"/>
                  <a:pt x="0" y="122"/>
                  <a:pt x="0" y="111"/>
                </a:cubicBezTo>
                <a:cubicBezTo>
                  <a:pt x="0" y="81"/>
                  <a:pt x="11" y="55"/>
                  <a:pt x="34" y="33"/>
                </a:cubicBezTo>
                <a:cubicBezTo>
                  <a:pt x="57" y="11"/>
                  <a:pt x="85" y="0"/>
                  <a:pt x="118" y="0"/>
                </a:cubicBezTo>
                <a:cubicBezTo>
                  <a:pt x="156" y="0"/>
                  <a:pt x="188" y="12"/>
                  <a:pt x="214" y="35"/>
                </a:cubicBezTo>
                <a:cubicBezTo>
                  <a:pt x="240" y="59"/>
                  <a:pt x="253" y="90"/>
                  <a:pt x="253" y="127"/>
                </a:cubicBezTo>
                <a:cubicBezTo>
                  <a:pt x="253" y="145"/>
                  <a:pt x="249" y="163"/>
                  <a:pt x="241" y="179"/>
                </a:cubicBezTo>
                <a:cubicBezTo>
                  <a:pt x="232" y="195"/>
                  <a:pt x="222" y="210"/>
                  <a:pt x="210" y="222"/>
                </a:cubicBezTo>
                <a:cubicBezTo>
                  <a:pt x="199" y="234"/>
                  <a:pt x="182" y="250"/>
                  <a:pt x="160" y="269"/>
                </a:cubicBezTo>
                <a:cubicBezTo>
                  <a:pt x="145" y="282"/>
                  <a:pt x="124" y="301"/>
                  <a:pt x="97" y="327"/>
                </a:cubicBezTo>
                <a:lnTo>
                  <a:pt x="59" y="363"/>
                </a:lnTo>
                <a:lnTo>
                  <a:pt x="107" y="364"/>
                </a:lnTo>
                <a:cubicBezTo>
                  <a:pt x="173" y="364"/>
                  <a:pt x="209" y="363"/>
                  <a:pt x="213" y="361"/>
                </a:cubicBezTo>
                <a:cubicBezTo>
                  <a:pt x="216" y="360"/>
                  <a:pt x="221" y="340"/>
                  <a:pt x="228" y="304"/>
                </a:cubicBezTo>
                <a:lnTo>
                  <a:pt x="228" y="302"/>
                </a:lnTo>
                <a:lnTo>
                  <a:pt x="253" y="302"/>
                </a:lnTo>
                <a:lnTo>
                  <a:pt x="253" y="304"/>
                </a:lnTo>
                <a:cubicBezTo>
                  <a:pt x="253" y="305"/>
                  <a:pt x="250" y="324"/>
                  <a:pt x="245" y="362"/>
                </a:cubicBezTo>
                <a:cubicBezTo>
                  <a:pt x="240" y="399"/>
                  <a:pt x="237" y="419"/>
                  <a:pt x="236" y="420"/>
                </a:cubicBezTo>
                <a:lnTo>
                  <a:pt x="236" y="422"/>
                </a:lnTo>
                <a:lnTo>
                  <a:pt x="0" y="422"/>
                </a:lnTo>
                <a:lnTo>
                  <a:pt x="0" y="410"/>
                </a:lnTo>
                <a:lnTo>
                  <a:pt x="0" y="403"/>
                </a:lnTo>
                <a:cubicBezTo>
                  <a:pt x="0" y="400"/>
                  <a:pt x="1" y="397"/>
                  <a:pt x="4" y="393"/>
                </a:cubicBezTo>
                <a:cubicBezTo>
                  <a:pt x="6" y="390"/>
                  <a:pt x="13" y="382"/>
                  <a:pt x="23" y="371"/>
                </a:cubicBezTo>
                <a:cubicBezTo>
                  <a:pt x="35" y="358"/>
                  <a:pt x="47" y="345"/>
                  <a:pt x="55" y="335"/>
                </a:cubicBezTo>
                <a:cubicBezTo>
                  <a:pt x="59" y="330"/>
                  <a:pt x="66" y="323"/>
                  <a:pt x="77" y="311"/>
                </a:cubicBezTo>
                <a:cubicBezTo>
                  <a:pt x="87" y="300"/>
                  <a:pt x="95" y="292"/>
                  <a:pt x="98" y="288"/>
                </a:cubicBezTo>
                <a:cubicBezTo>
                  <a:pt x="102" y="284"/>
                  <a:pt x="108" y="277"/>
                  <a:pt x="117" y="267"/>
                </a:cubicBezTo>
                <a:cubicBezTo>
                  <a:pt x="125" y="257"/>
                  <a:pt x="131" y="250"/>
                  <a:pt x="134" y="245"/>
                </a:cubicBezTo>
                <a:cubicBezTo>
                  <a:pt x="138" y="241"/>
                  <a:pt x="143" y="234"/>
                  <a:pt x="149" y="226"/>
                </a:cubicBezTo>
                <a:cubicBezTo>
                  <a:pt x="155" y="218"/>
                  <a:pt x="160" y="212"/>
                  <a:pt x="162" y="206"/>
                </a:cubicBezTo>
                <a:cubicBezTo>
                  <a:pt x="165" y="201"/>
                  <a:pt x="168" y="195"/>
                  <a:pt x="172" y="188"/>
                </a:cubicBezTo>
                <a:cubicBezTo>
                  <a:pt x="176" y="181"/>
                  <a:pt x="178" y="174"/>
                  <a:pt x="180" y="168"/>
                </a:cubicBezTo>
                <a:cubicBezTo>
                  <a:pt x="182" y="161"/>
                  <a:pt x="183" y="155"/>
                  <a:pt x="184" y="149"/>
                </a:cubicBezTo>
                <a:cubicBezTo>
                  <a:pt x="186" y="143"/>
                  <a:pt x="186" y="136"/>
                  <a:pt x="186" y="128"/>
                </a:cubicBezTo>
                <a:cubicBezTo>
                  <a:pt x="186" y="101"/>
                  <a:pt x="179" y="78"/>
                  <a:pt x="165" y="59"/>
                </a:cubicBezTo>
                <a:cubicBezTo>
                  <a:pt x="150" y="39"/>
                  <a:pt x="130" y="30"/>
                  <a:pt x="103" y="30"/>
                </a:cubicBezTo>
                <a:cubicBezTo>
                  <a:pt x="90" y="30"/>
                  <a:pt x="77" y="33"/>
                  <a:pt x="67" y="41"/>
                </a:cubicBezTo>
                <a:cubicBezTo>
                  <a:pt x="56" y="48"/>
                  <a:pt x="49" y="55"/>
                  <a:pt x="45" y="61"/>
                </a:cubicBezTo>
                <a:cubicBezTo>
                  <a:pt x="39" y="68"/>
                  <a:pt x="37" y="72"/>
                  <a:pt x="37" y="73"/>
                </a:cubicBezTo>
                <a:cubicBezTo>
                  <a:pt x="37" y="74"/>
                  <a:pt x="38" y="74"/>
                  <a:pt x="42" y="74"/>
                </a:cubicBezTo>
                <a:cubicBezTo>
                  <a:pt x="49" y="74"/>
                  <a:pt x="57" y="77"/>
                  <a:pt x="65" y="83"/>
                </a:cubicBezTo>
                <a:cubicBezTo>
                  <a:pt x="73" y="89"/>
                  <a:pt x="77" y="98"/>
                  <a:pt x="77" y="112"/>
                </a:cubicBezTo>
                <a:cubicBezTo>
                  <a:pt x="77" y="123"/>
                  <a:pt x="74" y="131"/>
                  <a:pt x="67" y="139"/>
                </a:cubicBezTo>
                <a:cubicBezTo>
                  <a:pt x="60" y="146"/>
                  <a:pt x="51" y="150"/>
                  <a:pt x="37" y="15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688400" y="4476600"/>
            <a:ext cx="164160" cy="183960"/>
          </a:xfrm>
          <a:custGeom>
            <a:avLst/>
            <a:gdLst/>
            <a:ahLst/>
            <a:rect l="0" t="0" r="r" b="b"/>
            <a:pathLst>
              <a:path w="456" h="511">
                <a:moveTo>
                  <a:pt x="260" y="93"/>
                </a:moveTo>
                <a:cubicBezTo>
                  <a:pt x="244" y="93"/>
                  <a:pt x="229" y="91"/>
                  <a:pt x="215" y="87"/>
                </a:cubicBezTo>
                <a:cubicBezTo>
                  <a:pt x="200" y="83"/>
                  <a:pt x="189" y="79"/>
                  <a:pt x="181" y="76"/>
                </a:cubicBezTo>
                <a:cubicBezTo>
                  <a:pt x="172" y="72"/>
                  <a:pt x="168" y="70"/>
                  <a:pt x="167" y="70"/>
                </a:cubicBezTo>
                <a:cubicBezTo>
                  <a:pt x="173" y="84"/>
                  <a:pt x="176" y="103"/>
                  <a:pt x="176" y="129"/>
                </a:cubicBezTo>
                <a:cubicBezTo>
                  <a:pt x="176" y="167"/>
                  <a:pt x="167" y="197"/>
                  <a:pt x="151" y="220"/>
                </a:cubicBezTo>
                <a:cubicBezTo>
                  <a:pt x="134" y="244"/>
                  <a:pt x="115" y="255"/>
                  <a:pt x="93" y="256"/>
                </a:cubicBezTo>
                <a:cubicBezTo>
                  <a:pt x="68" y="256"/>
                  <a:pt x="47" y="244"/>
                  <a:pt x="29" y="221"/>
                </a:cubicBezTo>
                <a:cubicBezTo>
                  <a:pt x="10" y="198"/>
                  <a:pt x="0" y="167"/>
                  <a:pt x="0" y="129"/>
                </a:cubicBezTo>
                <a:cubicBezTo>
                  <a:pt x="0" y="91"/>
                  <a:pt x="10" y="61"/>
                  <a:pt x="29" y="37"/>
                </a:cubicBezTo>
                <a:cubicBezTo>
                  <a:pt x="47" y="12"/>
                  <a:pt x="69" y="0"/>
                  <a:pt x="93" y="0"/>
                </a:cubicBezTo>
                <a:cubicBezTo>
                  <a:pt x="110" y="0"/>
                  <a:pt x="125" y="6"/>
                  <a:pt x="138" y="20"/>
                </a:cubicBezTo>
                <a:cubicBezTo>
                  <a:pt x="174" y="53"/>
                  <a:pt x="215" y="69"/>
                  <a:pt x="259" y="69"/>
                </a:cubicBezTo>
                <a:cubicBezTo>
                  <a:pt x="308" y="69"/>
                  <a:pt x="347" y="50"/>
                  <a:pt x="377" y="11"/>
                </a:cubicBezTo>
                <a:cubicBezTo>
                  <a:pt x="382" y="5"/>
                  <a:pt x="386" y="1"/>
                  <a:pt x="388" y="1"/>
                </a:cubicBezTo>
                <a:cubicBezTo>
                  <a:pt x="389" y="0"/>
                  <a:pt x="390" y="0"/>
                  <a:pt x="391" y="0"/>
                </a:cubicBezTo>
                <a:cubicBezTo>
                  <a:pt x="395" y="0"/>
                  <a:pt x="398" y="1"/>
                  <a:pt x="401" y="4"/>
                </a:cubicBezTo>
                <a:cubicBezTo>
                  <a:pt x="403" y="7"/>
                  <a:pt x="404" y="11"/>
                  <a:pt x="404" y="15"/>
                </a:cubicBezTo>
                <a:cubicBezTo>
                  <a:pt x="187" y="342"/>
                  <a:pt x="76" y="506"/>
                  <a:pt x="72" y="508"/>
                </a:cubicBezTo>
                <a:cubicBezTo>
                  <a:pt x="70" y="510"/>
                  <a:pt x="68" y="511"/>
                  <a:pt x="66" y="511"/>
                </a:cubicBezTo>
                <a:cubicBezTo>
                  <a:pt x="60" y="511"/>
                  <a:pt x="57" y="508"/>
                  <a:pt x="54" y="504"/>
                </a:cubicBezTo>
                <a:cubicBezTo>
                  <a:pt x="52" y="500"/>
                  <a:pt x="52" y="496"/>
                  <a:pt x="54" y="492"/>
                </a:cubicBezTo>
                <a:cubicBezTo>
                  <a:pt x="55" y="491"/>
                  <a:pt x="102" y="421"/>
                  <a:pt x="195" y="283"/>
                </a:cubicBezTo>
                <a:cubicBezTo>
                  <a:pt x="240" y="216"/>
                  <a:pt x="274" y="165"/>
                  <a:pt x="298" y="130"/>
                </a:cubicBezTo>
                <a:cubicBezTo>
                  <a:pt x="321" y="95"/>
                  <a:pt x="333" y="77"/>
                  <a:pt x="333" y="77"/>
                </a:cubicBezTo>
                <a:cubicBezTo>
                  <a:pt x="311" y="87"/>
                  <a:pt x="286" y="93"/>
                  <a:pt x="260" y="93"/>
                </a:cubicBezTo>
                <a:moveTo>
                  <a:pt x="97" y="232"/>
                </a:moveTo>
                <a:cubicBezTo>
                  <a:pt x="108" y="232"/>
                  <a:pt x="120" y="223"/>
                  <a:pt x="132" y="205"/>
                </a:cubicBezTo>
                <a:cubicBezTo>
                  <a:pt x="144" y="187"/>
                  <a:pt x="150" y="162"/>
                  <a:pt x="150" y="129"/>
                </a:cubicBezTo>
                <a:cubicBezTo>
                  <a:pt x="150" y="100"/>
                  <a:pt x="145" y="75"/>
                  <a:pt x="134" y="55"/>
                </a:cubicBezTo>
                <a:cubicBezTo>
                  <a:pt x="124" y="34"/>
                  <a:pt x="110" y="24"/>
                  <a:pt x="92" y="24"/>
                </a:cubicBezTo>
                <a:cubicBezTo>
                  <a:pt x="89" y="24"/>
                  <a:pt x="85" y="25"/>
                  <a:pt x="82" y="26"/>
                </a:cubicBezTo>
                <a:cubicBezTo>
                  <a:pt x="79" y="27"/>
                  <a:pt x="75" y="29"/>
                  <a:pt x="70" y="33"/>
                </a:cubicBezTo>
                <a:cubicBezTo>
                  <a:pt x="65" y="37"/>
                  <a:pt x="61" y="43"/>
                  <a:pt x="58" y="53"/>
                </a:cubicBezTo>
                <a:cubicBezTo>
                  <a:pt x="54" y="62"/>
                  <a:pt x="51" y="73"/>
                  <a:pt x="49" y="86"/>
                </a:cubicBezTo>
                <a:cubicBezTo>
                  <a:pt x="49" y="95"/>
                  <a:pt x="48" y="109"/>
                  <a:pt x="48" y="129"/>
                </a:cubicBezTo>
                <a:lnTo>
                  <a:pt x="48" y="142"/>
                </a:lnTo>
                <a:cubicBezTo>
                  <a:pt x="48" y="180"/>
                  <a:pt x="55" y="206"/>
                  <a:pt x="69" y="220"/>
                </a:cubicBezTo>
                <a:cubicBezTo>
                  <a:pt x="77" y="228"/>
                  <a:pt x="85" y="232"/>
                  <a:pt x="94" y="232"/>
                </a:cubicBezTo>
                <a:lnTo>
                  <a:pt x="97" y="232"/>
                </a:lnTo>
                <a:moveTo>
                  <a:pt x="282" y="383"/>
                </a:moveTo>
                <a:cubicBezTo>
                  <a:pt x="282" y="346"/>
                  <a:pt x="291" y="315"/>
                  <a:pt x="310" y="292"/>
                </a:cubicBezTo>
                <a:cubicBezTo>
                  <a:pt x="328" y="268"/>
                  <a:pt x="350" y="256"/>
                  <a:pt x="375" y="256"/>
                </a:cubicBezTo>
                <a:cubicBezTo>
                  <a:pt x="397" y="256"/>
                  <a:pt x="416" y="267"/>
                  <a:pt x="432" y="291"/>
                </a:cubicBezTo>
                <a:cubicBezTo>
                  <a:pt x="448" y="314"/>
                  <a:pt x="456" y="345"/>
                  <a:pt x="456" y="383"/>
                </a:cubicBezTo>
                <a:cubicBezTo>
                  <a:pt x="457" y="421"/>
                  <a:pt x="449" y="452"/>
                  <a:pt x="432" y="475"/>
                </a:cubicBezTo>
                <a:cubicBezTo>
                  <a:pt x="415" y="498"/>
                  <a:pt x="396" y="510"/>
                  <a:pt x="374" y="511"/>
                </a:cubicBezTo>
                <a:cubicBezTo>
                  <a:pt x="351" y="511"/>
                  <a:pt x="329" y="499"/>
                  <a:pt x="310" y="475"/>
                </a:cubicBezTo>
                <a:cubicBezTo>
                  <a:pt x="291" y="452"/>
                  <a:pt x="282" y="421"/>
                  <a:pt x="282" y="383"/>
                </a:cubicBezTo>
                <a:moveTo>
                  <a:pt x="377" y="487"/>
                </a:moveTo>
                <a:cubicBezTo>
                  <a:pt x="389" y="487"/>
                  <a:pt x="401" y="478"/>
                  <a:pt x="413" y="460"/>
                </a:cubicBezTo>
                <a:cubicBezTo>
                  <a:pt x="425" y="442"/>
                  <a:pt x="431" y="417"/>
                  <a:pt x="431" y="383"/>
                </a:cubicBezTo>
                <a:cubicBezTo>
                  <a:pt x="431" y="354"/>
                  <a:pt x="426" y="329"/>
                  <a:pt x="415" y="310"/>
                </a:cubicBezTo>
                <a:cubicBezTo>
                  <a:pt x="405" y="290"/>
                  <a:pt x="391" y="280"/>
                  <a:pt x="373" y="280"/>
                </a:cubicBezTo>
                <a:cubicBezTo>
                  <a:pt x="370" y="280"/>
                  <a:pt x="367" y="280"/>
                  <a:pt x="364" y="282"/>
                </a:cubicBezTo>
                <a:cubicBezTo>
                  <a:pt x="361" y="283"/>
                  <a:pt x="357" y="285"/>
                  <a:pt x="352" y="289"/>
                </a:cubicBezTo>
                <a:cubicBezTo>
                  <a:pt x="347" y="292"/>
                  <a:pt x="343" y="298"/>
                  <a:pt x="339" y="308"/>
                </a:cubicBezTo>
                <a:cubicBezTo>
                  <a:pt x="336" y="317"/>
                  <a:pt x="333" y="328"/>
                  <a:pt x="331" y="341"/>
                </a:cubicBezTo>
                <a:cubicBezTo>
                  <a:pt x="331" y="346"/>
                  <a:pt x="331" y="360"/>
                  <a:pt x="331" y="383"/>
                </a:cubicBezTo>
                <a:lnTo>
                  <a:pt x="331" y="397"/>
                </a:lnTo>
                <a:cubicBezTo>
                  <a:pt x="331" y="457"/>
                  <a:pt x="345" y="487"/>
                  <a:pt x="375" y="487"/>
                </a:cubicBezTo>
                <a:lnTo>
                  <a:pt x="377" y="48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5055120" y="41900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60840" y="4475880"/>
            <a:ext cx="2850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то ясно, что невозможно точно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47720" y="4761720"/>
            <a:ext cx="4504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установить, какая из 2 ML-моделей лучше, а какая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747720" y="5047200"/>
            <a:ext cx="424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хуже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848720" y="2104920"/>
            <a:ext cx="3809520" cy="263808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747720" y="2181600"/>
            <a:ext cx="50374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Золотой стандарт оценки: K-Fold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747720" y="2562480"/>
            <a:ext cx="24224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Cross-Validation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916920" y="3209040"/>
            <a:ext cx="5595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Данные случайно shuffl'ятся и разбиваются на k одинаковых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128600" y="3494880"/>
            <a:ext cx="599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частей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916920" y="3828240"/>
            <a:ext cx="2364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Модель обучается k раз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916920" y="4161600"/>
            <a:ext cx="5118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Итоговая оценка — среднее по всем k валидационным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128600" y="4447080"/>
            <a:ext cx="721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фолдам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952200" y="2914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747720" y="2181600"/>
            <a:ext cx="49856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Практические аспекты K-Fold CV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952200" y="3247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28600" y="2827800"/>
            <a:ext cx="3186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Выбор K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Чаще всего k=5 или k=10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952200" y="3581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28600" y="3161520"/>
            <a:ext cx="3917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Stratified K-Fold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Для задач классификации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333440" y="386712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90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28600" y="3494880"/>
            <a:ext cx="2312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чего используется?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333440" y="420048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509840" y="3780360"/>
            <a:ext cx="3996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Надежная оценка обобщающей способности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333440" y="453384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90"/>
                  <a:pt x="157" y="100"/>
                  <a:pt x="153" y="109"/>
                </a:cubicBezTo>
                <a:cubicBezTo>
                  <a:pt x="149" y="119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509840" y="4113720"/>
            <a:ext cx="3304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моделей и выбор лучшей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509840" y="4447080"/>
            <a:ext cx="2277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Подбор гиперпараметров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85840" y="225720"/>
            <a:ext cx="46335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Валидация и тестирование моделей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