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0" y="-2160"/>
            <a:ext cx="12191760" cy="6861960"/>
          </a:xfrm>
          <a:prstGeom prst="rect">
            <a:avLst/>
          </a:prstGeom>
          <a:ln w="0">
            <a:noFill/>
          </a:ln>
        </p:spPr>
      </p:pic>
      <p:sp>
        <p:nvSpPr>
          <p:cNvPr id="8" name=""/>
          <p:cNvSpPr txBox="1"/>
          <p:nvPr/>
        </p:nvSpPr>
        <p:spPr>
          <a:xfrm>
            <a:off x="747720" y="2962800"/>
            <a:ext cx="49140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658320"/>
            <a:ext cx="92908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От данных к интеллектуальным решениям: основные концепции, задачи и инструменты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52400" y="2819160"/>
            <a:ext cx="1886040" cy="410040"/>
          </a:xfrm>
          <a:custGeom>
            <a:avLst/>
            <a:gdLst/>
            <a:ahLst/>
            <a:rect l="0" t="0" r="r" b="b"/>
            <a:pathLst>
              <a:path w="5239" h="1139">
                <a:moveTo>
                  <a:pt x="0" y="0"/>
                </a:moveTo>
                <a:lnTo>
                  <a:pt x="5239" y="0"/>
                </a:lnTo>
                <a:lnTo>
                  <a:pt x="523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638080" y="2819160"/>
            <a:ext cx="2886480" cy="410040"/>
          </a:xfrm>
          <a:custGeom>
            <a:avLst/>
            <a:gdLst/>
            <a:ahLst/>
            <a:rect l="0" t="0" r="r" b="b"/>
            <a:pathLst>
              <a:path w="8018" h="1139">
                <a:moveTo>
                  <a:pt x="0" y="0"/>
                </a:moveTo>
                <a:lnTo>
                  <a:pt x="8018" y="0"/>
                </a:lnTo>
                <a:lnTo>
                  <a:pt x="801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5524200" y="2819160"/>
            <a:ext cx="2505600" cy="410040"/>
          </a:xfrm>
          <a:custGeom>
            <a:avLst/>
            <a:gdLst/>
            <a:ahLst/>
            <a:rect l="0" t="0" r="r" b="b"/>
            <a:pathLst>
              <a:path w="6960" h="1139">
                <a:moveTo>
                  <a:pt x="0" y="0"/>
                </a:moveTo>
                <a:lnTo>
                  <a:pt x="6960" y="0"/>
                </a:lnTo>
                <a:lnTo>
                  <a:pt x="69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8029440" y="2819160"/>
            <a:ext cx="2572200" cy="410040"/>
          </a:xfrm>
          <a:custGeom>
            <a:avLst/>
            <a:gdLst/>
            <a:ahLst/>
            <a:rect l="0" t="0" r="r" b="b"/>
            <a:pathLst>
              <a:path w="7145" h="1139">
                <a:moveTo>
                  <a:pt x="0" y="0"/>
                </a:moveTo>
                <a:lnTo>
                  <a:pt x="7145" y="0"/>
                </a:lnTo>
                <a:lnTo>
                  <a:pt x="714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52400" y="3228840"/>
            <a:ext cx="1886040" cy="410040"/>
          </a:xfrm>
          <a:custGeom>
            <a:avLst/>
            <a:gdLst/>
            <a:ahLst/>
            <a:rect l="0" t="0" r="r" b="b"/>
            <a:pathLst>
              <a:path w="5239" h="1139">
                <a:moveTo>
                  <a:pt x="0" y="0"/>
                </a:moveTo>
                <a:lnTo>
                  <a:pt x="5239" y="0"/>
                </a:lnTo>
                <a:lnTo>
                  <a:pt x="523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2638080" y="3228840"/>
            <a:ext cx="2886480" cy="410040"/>
          </a:xfrm>
          <a:custGeom>
            <a:avLst/>
            <a:gdLst/>
            <a:ahLst/>
            <a:rect l="0" t="0" r="r" b="b"/>
            <a:pathLst>
              <a:path w="8018" h="1139">
                <a:moveTo>
                  <a:pt x="0" y="0"/>
                </a:moveTo>
                <a:lnTo>
                  <a:pt x="8018" y="0"/>
                </a:lnTo>
                <a:lnTo>
                  <a:pt x="801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5524200" y="3228840"/>
            <a:ext cx="2505600" cy="410040"/>
          </a:xfrm>
          <a:custGeom>
            <a:avLst/>
            <a:gdLst/>
            <a:ahLst/>
            <a:rect l="0" t="0" r="r" b="b"/>
            <a:pathLst>
              <a:path w="6960" h="1139">
                <a:moveTo>
                  <a:pt x="0" y="0"/>
                </a:moveTo>
                <a:lnTo>
                  <a:pt x="6960" y="0"/>
                </a:lnTo>
                <a:lnTo>
                  <a:pt x="69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8029440" y="3228840"/>
            <a:ext cx="2572200" cy="410040"/>
          </a:xfrm>
          <a:custGeom>
            <a:avLst/>
            <a:gdLst/>
            <a:ahLst/>
            <a:rect l="0" t="0" r="r" b="b"/>
            <a:pathLst>
              <a:path w="7145" h="1139">
                <a:moveTo>
                  <a:pt x="0" y="0"/>
                </a:moveTo>
                <a:lnTo>
                  <a:pt x="7145" y="0"/>
                </a:lnTo>
                <a:lnTo>
                  <a:pt x="714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52400" y="3638520"/>
            <a:ext cx="1886040" cy="409680"/>
          </a:xfrm>
          <a:custGeom>
            <a:avLst/>
            <a:gdLst/>
            <a:ahLst/>
            <a:rect l="0" t="0" r="r" b="b"/>
            <a:pathLst>
              <a:path w="5239" h="1138">
                <a:moveTo>
                  <a:pt x="0" y="0"/>
                </a:moveTo>
                <a:lnTo>
                  <a:pt x="5239" y="0"/>
                </a:lnTo>
                <a:lnTo>
                  <a:pt x="523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638080" y="3638520"/>
            <a:ext cx="2886480" cy="409680"/>
          </a:xfrm>
          <a:custGeom>
            <a:avLst/>
            <a:gdLst/>
            <a:ahLst/>
            <a:rect l="0" t="0" r="r" b="b"/>
            <a:pathLst>
              <a:path w="8018" h="1138">
                <a:moveTo>
                  <a:pt x="0" y="0"/>
                </a:moveTo>
                <a:lnTo>
                  <a:pt x="8018" y="0"/>
                </a:lnTo>
                <a:lnTo>
                  <a:pt x="801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5524200" y="3638520"/>
            <a:ext cx="2505600" cy="409680"/>
          </a:xfrm>
          <a:custGeom>
            <a:avLst/>
            <a:gdLst/>
            <a:ahLst/>
            <a:rect l="0" t="0" r="r" b="b"/>
            <a:pathLst>
              <a:path w="6960" h="1138">
                <a:moveTo>
                  <a:pt x="0" y="0"/>
                </a:moveTo>
                <a:lnTo>
                  <a:pt x="6960" y="0"/>
                </a:lnTo>
                <a:lnTo>
                  <a:pt x="6960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029440" y="3638520"/>
            <a:ext cx="2572200" cy="409680"/>
          </a:xfrm>
          <a:custGeom>
            <a:avLst/>
            <a:gdLst/>
            <a:ahLst/>
            <a:rect l="0" t="0" r="r" b="b"/>
            <a:pathLst>
              <a:path w="7145" h="1138">
                <a:moveTo>
                  <a:pt x="0" y="0"/>
                </a:moveTo>
                <a:lnTo>
                  <a:pt x="7145" y="0"/>
                </a:lnTo>
                <a:lnTo>
                  <a:pt x="714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4047840"/>
            <a:ext cx="1886040" cy="410040"/>
          </a:xfrm>
          <a:custGeom>
            <a:avLst/>
            <a:gdLst/>
            <a:ahLst/>
            <a:rect l="0" t="0" r="r" b="b"/>
            <a:pathLst>
              <a:path w="5239" h="1139">
                <a:moveTo>
                  <a:pt x="0" y="0"/>
                </a:moveTo>
                <a:lnTo>
                  <a:pt x="5239" y="0"/>
                </a:lnTo>
                <a:lnTo>
                  <a:pt x="523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2638080" y="4047840"/>
            <a:ext cx="2886480" cy="410040"/>
          </a:xfrm>
          <a:custGeom>
            <a:avLst/>
            <a:gdLst/>
            <a:ahLst/>
            <a:rect l="0" t="0" r="r" b="b"/>
            <a:pathLst>
              <a:path w="8018" h="1139">
                <a:moveTo>
                  <a:pt x="0" y="0"/>
                </a:moveTo>
                <a:lnTo>
                  <a:pt x="8018" y="0"/>
                </a:lnTo>
                <a:lnTo>
                  <a:pt x="801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5524200" y="4047840"/>
            <a:ext cx="2505600" cy="410040"/>
          </a:xfrm>
          <a:custGeom>
            <a:avLst/>
            <a:gdLst/>
            <a:ahLst/>
            <a:rect l="0" t="0" r="r" b="b"/>
            <a:pathLst>
              <a:path w="6960" h="1139">
                <a:moveTo>
                  <a:pt x="0" y="0"/>
                </a:moveTo>
                <a:lnTo>
                  <a:pt x="6960" y="0"/>
                </a:lnTo>
                <a:lnTo>
                  <a:pt x="69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8029440" y="4047840"/>
            <a:ext cx="2572200" cy="410040"/>
          </a:xfrm>
          <a:custGeom>
            <a:avLst/>
            <a:gdLst/>
            <a:ahLst/>
            <a:rect l="0" t="0" r="r" b="b"/>
            <a:pathLst>
              <a:path w="7145" h="1139">
                <a:moveTo>
                  <a:pt x="0" y="0"/>
                </a:moveTo>
                <a:lnTo>
                  <a:pt x="7145" y="0"/>
                </a:lnTo>
                <a:lnTo>
                  <a:pt x="714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52400" y="4457520"/>
            <a:ext cx="1886040" cy="410040"/>
          </a:xfrm>
          <a:custGeom>
            <a:avLst/>
            <a:gdLst/>
            <a:ahLst/>
            <a:rect l="0" t="0" r="r" b="b"/>
            <a:pathLst>
              <a:path w="5239" h="1139">
                <a:moveTo>
                  <a:pt x="0" y="0"/>
                </a:moveTo>
                <a:lnTo>
                  <a:pt x="5239" y="0"/>
                </a:lnTo>
                <a:lnTo>
                  <a:pt x="523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2638080" y="4457520"/>
            <a:ext cx="2886480" cy="410040"/>
          </a:xfrm>
          <a:custGeom>
            <a:avLst/>
            <a:gdLst/>
            <a:ahLst/>
            <a:rect l="0" t="0" r="r" b="b"/>
            <a:pathLst>
              <a:path w="8018" h="1139">
                <a:moveTo>
                  <a:pt x="0" y="0"/>
                </a:moveTo>
                <a:lnTo>
                  <a:pt x="8018" y="0"/>
                </a:lnTo>
                <a:lnTo>
                  <a:pt x="801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5524200" y="4457520"/>
            <a:ext cx="2505600" cy="410040"/>
          </a:xfrm>
          <a:custGeom>
            <a:avLst/>
            <a:gdLst/>
            <a:ahLst/>
            <a:rect l="0" t="0" r="r" b="b"/>
            <a:pathLst>
              <a:path w="6960" h="1139">
                <a:moveTo>
                  <a:pt x="0" y="0"/>
                </a:moveTo>
                <a:lnTo>
                  <a:pt x="6960" y="0"/>
                </a:lnTo>
                <a:lnTo>
                  <a:pt x="69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8029440" y="4457520"/>
            <a:ext cx="2572200" cy="410040"/>
          </a:xfrm>
          <a:custGeom>
            <a:avLst/>
            <a:gdLst/>
            <a:ahLst/>
            <a:rect l="0" t="0" r="r" b="b"/>
            <a:pathLst>
              <a:path w="7145" h="1139">
                <a:moveTo>
                  <a:pt x="0" y="0"/>
                </a:moveTo>
                <a:lnTo>
                  <a:pt x="7145" y="0"/>
                </a:lnTo>
                <a:lnTo>
                  <a:pt x="714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52400" y="4867200"/>
            <a:ext cx="1886040" cy="409680"/>
          </a:xfrm>
          <a:custGeom>
            <a:avLst/>
            <a:gdLst/>
            <a:ahLst/>
            <a:rect l="0" t="0" r="r" b="b"/>
            <a:pathLst>
              <a:path w="5239" h="1138">
                <a:moveTo>
                  <a:pt x="0" y="0"/>
                </a:moveTo>
                <a:lnTo>
                  <a:pt x="5239" y="0"/>
                </a:lnTo>
                <a:lnTo>
                  <a:pt x="523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638080" y="4867200"/>
            <a:ext cx="2886480" cy="409680"/>
          </a:xfrm>
          <a:custGeom>
            <a:avLst/>
            <a:gdLst/>
            <a:ahLst/>
            <a:rect l="0" t="0" r="r" b="b"/>
            <a:pathLst>
              <a:path w="8018" h="1138">
                <a:moveTo>
                  <a:pt x="0" y="0"/>
                </a:moveTo>
                <a:lnTo>
                  <a:pt x="8018" y="0"/>
                </a:lnTo>
                <a:lnTo>
                  <a:pt x="801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5524200" y="4867200"/>
            <a:ext cx="2505600" cy="409680"/>
          </a:xfrm>
          <a:custGeom>
            <a:avLst/>
            <a:gdLst/>
            <a:ahLst/>
            <a:rect l="0" t="0" r="r" b="b"/>
            <a:pathLst>
              <a:path w="6960" h="1138">
                <a:moveTo>
                  <a:pt x="0" y="0"/>
                </a:moveTo>
                <a:lnTo>
                  <a:pt x="6960" y="0"/>
                </a:lnTo>
                <a:lnTo>
                  <a:pt x="6960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029440" y="4867200"/>
            <a:ext cx="2572200" cy="409680"/>
          </a:xfrm>
          <a:custGeom>
            <a:avLst/>
            <a:gdLst/>
            <a:ahLst/>
            <a:rect l="0" t="0" r="r" b="b"/>
            <a:pathLst>
              <a:path w="7145" h="1138">
                <a:moveTo>
                  <a:pt x="0" y="0"/>
                </a:moveTo>
                <a:lnTo>
                  <a:pt x="7145" y="0"/>
                </a:lnTo>
                <a:lnTo>
                  <a:pt x="714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280980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2809800"/>
            <a:ext cx="1895760" cy="9720"/>
          </a:xfrm>
          <a:custGeom>
            <a:avLst/>
            <a:gdLst/>
            <a:ahLst/>
            <a:rect l="0" t="0" r="r" b="b"/>
            <a:pathLst>
              <a:path w="5266" h="27">
                <a:moveTo>
                  <a:pt x="0" y="0"/>
                </a:moveTo>
                <a:lnTo>
                  <a:pt x="5266" y="0"/>
                </a:lnTo>
                <a:lnTo>
                  <a:pt x="526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638080" y="280980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647800" y="2809800"/>
            <a:ext cx="2886480" cy="9720"/>
          </a:xfrm>
          <a:custGeom>
            <a:avLst/>
            <a:gdLst/>
            <a:ahLst/>
            <a:rect l="0" t="0" r="r" b="b"/>
            <a:pathLst>
              <a:path w="8018" h="27">
                <a:moveTo>
                  <a:pt x="0" y="0"/>
                </a:moveTo>
                <a:lnTo>
                  <a:pt x="8018" y="0"/>
                </a:lnTo>
                <a:lnTo>
                  <a:pt x="80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5524200" y="280980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5533920" y="2809800"/>
            <a:ext cx="2505240" cy="9720"/>
          </a:xfrm>
          <a:custGeom>
            <a:avLst/>
            <a:gdLst/>
            <a:ahLst/>
            <a:rect l="0" t="0" r="r" b="b"/>
            <a:pathLst>
              <a:path w="6959" h="27">
                <a:moveTo>
                  <a:pt x="0" y="0"/>
                </a:moveTo>
                <a:lnTo>
                  <a:pt x="6959" y="0"/>
                </a:lnTo>
                <a:lnTo>
                  <a:pt x="69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8029440" y="280980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8038800" y="2809800"/>
            <a:ext cx="2562840" cy="9720"/>
          </a:xfrm>
          <a:custGeom>
            <a:avLst/>
            <a:gdLst/>
            <a:ahLst/>
            <a:rect l="0" t="0" r="r" b="b"/>
            <a:pathLst>
              <a:path w="7119" h="27">
                <a:moveTo>
                  <a:pt x="0" y="0"/>
                </a:moveTo>
                <a:lnTo>
                  <a:pt x="7119" y="0"/>
                </a:lnTo>
                <a:lnTo>
                  <a:pt x="71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591560" y="280980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52400" y="3219120"/>
            <a:ext cx="1895760" cy="10080"/>
          </a:xfrm>
          <a:custGeom>
            <a:avLst/>
            <a:gdLst/>
            <a:ahLst/>
            <a:rect l="0" t="0" r="r" b="b"/>
            <a:pathLst>
              <a:path w="5266" h="28">
                <a:moveTo>
                  <a:pt x="0" y="0"/>
                </a:moveTo>
                <a:lnTo>
                  <a:pt x="5266" y="0"/>
                </a:lnTo>
                <a:lnTo>
                  <a:pt x="526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647800" y="3219120"/>
            <a:ext cx="2886480" cy="10080"/>
          </a:xfrm>
          <a:custGeom>
            <a:avLst/>
            <a:gdLst/>
            <a:ahLst/>
            <a:rect l="0" t="0" r="r" b="b"/>
            <a:pathLst>
              <a:path w="8018" h="28">
                <a:moveTo>
                  <a:pt x="0" y="0"/>
                </a:moveTo>
                <a:lnTo>
                  <a:pt x="8018" y="0"/>
                </a:lnTo>
                <a:lnTo>
                  <a:pt x="80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5533920" y="3219120"/>
            <a:ext cx="2505240" cy="10080"/>
          </a:xfrm>
          <a:custGeom>
            <a:avLst/>
            <a:gdLst/>
            <a:ahLst/>
            <a:rect l="0" t="0" r="r" b="b"/>
            <a:pathLst>
              <a:path w="6959" h="28">
                <a:moveTo>
                  <a:pt x="0" y="0"/>
                </a:moveTo>
                <a:lnTo>
                  <a:pt x="6959" y="0"/>
                </a:lnTo>
                <a:lnTo>
                  <a:pt x="69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038800" y="3219120"/>
            <a:ext cx="2562840" cy="10080"/>
          </a:xfrm>
          <a:custGeom>
            <a:avLst/>
            <a:gdLst/>
            <a:ahLst/>
            <a:rect l="0" t="0" r="r" b="b"/>
            <a:pathLst>
              <a:path w="7119" h="28">
                <a:moveTo>
                  <a:pt x="0" y="0"/>
                </a:moveTo>
                <a:lnTo>
                  <a:pt x="7119" y="0"/>
                </a:lnTo>
                <a:lnTo>
                  <a:pt x="711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752400" y="3228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638080" y="3228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5524200" y="3228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8029440" y="3228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591560" y="3228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638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52400" y="3628800"/>
            <a:ext cx="1895760" cy="10080"/>
          </a:xfrm>
          <a:custGeom>
            <a:avLst/>
            <a:gdLst/>
            <a:ahLst/>
            <a:rect l="0" t="0" r="r" b="b"/>
            <a:pathLst>
              <a:path w="5266" h="28">
                <a:moveTo>
                  <a:pt x="0" y="0"/>
                </a:moveTo>
                <a:lnTo>
                  <a:pt x="5266" y="0"/>
                </a:lnTo>
                <a:lnTo>
                  <a:pt x="526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2638080" y="36385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647800" y="3628800"/>
            <a:ext cx="2886480" cy="10080"/>
          </a:xfrm>
          <a:custGeom>
            <a:avLst/>
            <a:gdLst/>
            <a:ahLst/>
            <a:rect l="0" t="0" r="r" b="b"/>
            <a:pathLst>
              <a:path w="8018" h="28">
                <a:moveTo>
                  <a:pt x="0" y="0"/>
                </a:moveTo>
                <a:lnTo>
                  <a:pt x="8018" y="0"/>
                </a:lnTo>
                <a:lnTo>
                  <a:pt x="80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5524200" y="36385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5533920" y="3628800"/>
            <a:ext cx="2505240" cy="10080"/>
          </a:xfrm>
          <a:custGeom>
            <a:avLst/>
            <a:gdLst/>
            <a:ahLst/>
            <a:rect l="0" t="0" r="r" b="b"/>
            <a:pathLst>
              <a:path w="6959" h="28">
                <a:moveTo>
                  <a:pt x="0" y="0"/>
                </a:moveTo>
                <a:lnTo>
                  <a:pt x="6959" y="0"/>
                </a:lnTo>
                <a:lnTo>
                  <a:pt x="69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8029440" y="3638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038800" y="3628800"/>
            <a:ext cx="2562840" cy="10080"/>
          </a:xfrm>
          <a:custGeom>
            <a:avLst/>
            <a:gdLst/>
            <a:ahLst/>
            <a:rect l="0" t="0" r="r" b="b"/>
            <a:pathLst>
              <a:path w="7119" h="28">
                <a:moveTo>
                  <a:pt x="0" y="0"/>
                </a:moveTo>
                <a:lnTo>
                  <a:pt x="7119" y="0"/>
                </a:lnTo>
                <a:lnTo>
                  <a:pt x="711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591560" y="36385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4047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4038480"/>
            <a:ext cx="1895760" cy="9720"/>
          </a:xfrm>
          <a:custGeom>
            <a:avLst/>
            <a:gdLst/>
            <a:ahLst/>
            <a:rect l="0" t="0" r="r" b="b"/>
            <a:pathLst>
              <a:path w="5266" h="27">
                <a:moveTo>
                  <a:pt x="0" y="0"/>
                </a:moveTo>
                <a:lnTo>
                  <a:pt x="5266" y="0"/>
                </a:lnTo>
                <a:lnTo>
                  <a:pt x="526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2638080" y="4047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647800" y="4038480"/>
            <a:ext cx="2886480" cy="9720"/>
          </a:xfrm>
          <a:custGeom>
            <a:avLst/>
            <a:gdLst/>
            <a:ahLst/>
            <a:rect l="0" t="0" r="r" b="b"/>
            <a:pathLst>
              <a:path w="8018" h="27">
                <a:moveTo>
                  <a:pt x="0" y="0"/>
                </a:moveTo>
                <a:lnTo>
                  <a:pt x="8018" y="0"/>
                </a:lnTo>
                <a:lnTo>
                  <a:pt x="80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5524200" y="4047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533920" y="4038480"/>
            <a:ext cx="2505240" cy="9720"/>
          </a:xfrm>
          <a:custGeom>
            <a:avLst/>
            <a:gdLst/>
            <a:ahLst/>
            <a:rect l="0" t="0" r="r" b="b"/>
            <a:pathLst>
              <a:path w="6959" h="27">
                <a:moveTo>
                  <a:pt x="0" y="0"/>
                </a:moveTo>
                <a:lnTo>
                  <a:pt x="6959" y="0"/>
                </a:lnTo>
                <a:lnTo>
                  <a:pt x="69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029440" y="4047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8038800" y="4038480"/>
            <a:ext cx="2562840" cy="9720"/>
          </a:xfrm>
          <a:custGeom>
            <a:avLst/>
            <a:gdLst/>
            <a:ahLst/>
            <a:rect l="0" t="0" r="r" b="b"/>
            <a:pathLst>
              <a:path w="7119" h="27">
                <a:moveTo>
                  <a:pt x="0" y="0"/>
                </a:moveTo>
                <a:lnTo>
                  <a:pt x="7119" y="0"/>
                </a:lnTo>
                <a:lnTo>
                  <a:pt x="71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591560" y="4047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4457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4448160"/>
            <a:ext cx="1895760" cy="9720"/>
          </a:xfrm>
          <a:custGeom>
            <a:avLst/>
            <a:gdLst/>
            <a:ahLst/>
            <a:rect l="0" t="0" r="r" b="b"/>
            <a:pathLst>
              <a:path w="5266" h="27">
                <a:moveTo>
                  <a:pt x="0" y="0"/>
                </a:moveTo>
                <a:lnTo>
                  <a:pt x="5266" y="0"/>
                </a:lnTo>
                <a:lnTo>
                  <a:pt x="526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2638080" y="44575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647800" y="4448160"/>
            <a:ext cx="2886480" cy="9720"/>
          </a:xfrm>
          <a:custGeom>
            <a:avLst/>
            <a:gdLst/>
            <a:ahLst/>
            <a:rect l="0" t="0" r="r" b="b"/>
            <a:pathLst>
              <a:path w="8018" h="27">
                <a:moveTo>
                  <a:pt x="0" y="0"/>
                </a:moveTo>
                <a:lnTo>
                  <a:pt x="8018" y="0"/>
                </a:lnTo>
                <a:lnTo>
                  <a:pt x="80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5524200" y="44575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5533920" y="4448160"/>
            <a:ext cx="2505240" cy="9720"/>
          </a:xfrm>
          <a:custGeom>
            <a:avLst/>
            <a:gdLst/>
            <a:ahLst/>
            <a:rect l="0" t="0" r="r" b="b"/>
            <a:pathLst>
              <a:path w="6959" h="27">
                <a:moveTo>
                  <a:pt x="0" y="0"/>
                </a:moveTo>
                <a:lnTo>
                  <a:pt x="6959" y="0"/>
                </a:lnTo>
                <a:lnTo>
                  <a:pt x="69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8029440" y="4457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8038800" y="4448160"/>
            <a:ext cx="2562840" cy="9720"/>
          </a:xfrm>
          <a:custGeom>
            <a:avLst/>
            <a:gdLst/>
            <a:ahLst/>
            <a:rect l="0" t="0" r="r" b="b"/>
            <a:pathLst>
              <a:path w="7119" h="27">
                <a:moveTo>
                  <a:pt x="0" y="0"/>
                </a:moveTo>
                <a:lnTo>
                  <a:pt x="7119" y="0"/>
                </a:lnTo>
                <a:lnTo>
                  <a:pt x="71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10591560" y="44575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52400" y="486720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4857480"/>
            <a:ext cx="1895760" cy="10080"/>
          </a:xfrm>
          <a:custGeom>
            <a:avLst/>
            <a:gdLst/>
            <a:ahLst/>
            <a:rect l="0" t="0" r="r" b="b"/>
            <a:pathLst>
              <a:path w="5266" h="28">
                <a:moveTo>
                  <a:pt x="0" y="0"/>
                </a:moveTo>
                <a:lnTo>
                  <a:pt x="5266" y="0"/>
                </a:lnTo>
                <a:lnTo>
                  <a:pt x="526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2638080" y="486720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647800" y="4857480"/>
            <a:ext cx="2886480" cy="10080"/>
          </a:xfrm>
          <a:custGeom>
            <a:avLst/>
            <a:gdLst/>
            <a:ahLst/>
            <a:rect l="0" t="0" r="r" b="b"/>
            <a:pathLst>
              <a:path w="8018" h="28">
                <a:moveTo>
                  <a:pt x="0" y="0"/>
                </a:moveTo>
                <a:lnTo>
                  <a:pt x="8018" y="0"/>
                </a:lnTo>
                <a:lnTo>
                  <a:pt x="80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5524200" y="486720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5533920" y="4857480"/>
            <a:ext cx="2505240" cy="10080"/>
          </a:xfrm>
          <a:custGeom>
            <a:avLst/>
            <a:gdLst/>
            <a:ahLst/>
            <a:rect l="0" t="0" r="r" b="b"/>
            <a:pathLst>
              <a:path w="6959" h="28">
                <a:moveTo>
                  <a:pt x="0" y="0"/>
                </a:moveTo>
                <a:lnTo>
                  <a:pt x="6959" y="0"/>
                </a:lnTo>
                <a:lnTo>
                  <a:pt x="69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029440" y="486720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038800" y="4857480"/>
            <a:ext cx="2562840" cy="10080"/>
          </a:xfrm>
          <a:custGeom>
            <a:avLst/>
            <a:gdLst/>
            <a:ahLst/>
            <a:rect l="0" t="0" r="r" b="b"/>
            <a:pathLst>
              <a:path w="7119" h="28">
                <a:moveTo>
                  <a:pt x="0" y="0"/>
                </a:moveTo>
                <a:lnTo>
                  <a:pt x="7119" y="0"/>
                </a:lnTo>
                <a:lnTo>
                  <a:pt x="711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591560" y="486720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5267160"/>
            <a:ext cx="1895760" cy="9720"/>
          </a:xfrm>
          <a:custGeom>
            <a:avLst/>
            <a:gdLst/>
            <a:ahLst/>
            <a:rect l="0" t="0" r="r" b="b"/>
            <a:pathLst>
              <a:path w="5266" h="27">
                <a:moveTo>
                  <a:pt x="0" y="0"/>
                </a:moveTo>
                <a:lnTo>
                  <a:pt x="5266" y="0"/>
                </a:lnTo>
                <a:lnTo>
                  <a:pt x="526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2647800" y="5267160"/>
            <a:ext cx="2886480" cy="9720"/>
          </a:xfrm>
          <a:custGeom>
            <a:avLst/>
            <a:gdLst/>
            <a:ahLst/>
            <a:rect l="0" t="0" r="r" b="b"/>
            <a:pathLst>
              <a:path w="8018" h="27">
                <a:moveTo>
                  <a:pt x="0" y="0"/>
                </a:moveTo>
                <a:lnTo>
                  <a:pt x="8018" y="0"/>
                </a:lnTo>
                <a:lnTo>
                  <a:pt x="80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5533920" y="5267160"/>
            <a:ext cx="2505240" cy="9720"/>
          </a:xfrm>
          <a:custGeom>
            <a:avLst/>
            <a:gdLst/>
            <a:ahLst/>
            <a:rect l="0" t="0" r="r" b="b"/>
            <a:pathLst>
              <a:path w="6959" h="27">
                <a:moveTo>
                  <a:pt x="0" y="0"/>
                </a:moveTo>
                <a:lnTo>
                  <a:pt x="6959" y="0"/>
                </a:lnTo>
                <a:lnTo>
                  <a:pt x="69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8038800" y="5267160"/>
            <a:ext cx="2562840" cy="9720"/>
          </a:xfrm>
          <a:custGeom>
            <a:avLst/>
            <a:gdLst/>
            <a:ahLst/>
            <a:rect l="0" t="0" r="r" b="b"/>
            <a:pathLst>
              <a:path w="7119" h="27">
                <a:moveTo>
                  <a:pt x="0" y="0"/>
                </a:moveTo>
                <a:lnTo>
                  <a:pt x="7119" y="0"/>
                </a:lnTo>
                <a:lnTo>
                  <a:pt x="71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747720" y="1600560"/>
            <a:ext cx="3695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Сравнительная таблица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747720" y="2290320"/>
            <a:ext cx="33915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типов обучения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247040" y="2913840"/>
            <a:ext cx="90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3540600" y="2913840"/>
            <a:ext cx="109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 учителем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6201000" y="2913840"/>
            <a:ext cx="115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Без учителя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8477280" y="2913840"/>
            <a:ext cx="168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 подкреплением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880920" y="3323160"/>
            <a:ext cx="152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Наличие ответов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2769480" y="3323160"/>
            <a:ext cx="172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Есть (Labeled Data)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5655240" y="3323160"/>
            <a:ext cx="1823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Нет (Unlabeled Data)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8159760" y="3323160"/>
            <a:ext cx="231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Вознаграждение (Reward)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880920" y="3732840"/>
            <a:ext cx="45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2769480" y="3732840"/>
            <a:ext cx="264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Предсказать известный ответ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5655240" y="3732840"/>
            <a:ext cx="224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скрытую структуру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8159760" y="3732840"/>
            <a:ext cx="202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Выработать стратегию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880920" y="4142520"/>
            <a:ext cx="151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Входные данные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2769480" y="4142520"/>
            <a:ext cx="192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 и их ответы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5655240" y="4142520"/>
            <a:ext cx="146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Только примеры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8159760" y="4142520"/>
            <a:ext cx="155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Состояния среды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880920" y="4551840"/>
            <a:ext cx="1637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Процесс обучения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2769480" y="4551840"/>
            <a:ext cx="244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Построение функции f(X)=y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5655240" y="4551840"/>
            <a:ext cx="148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Поиск паттернов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8159760" y="4551840"/>
            <a:ext cx="1471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Пробы и ошибки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880920" y="4961520"/>
            <a:ext cx="82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2769480" y="4961520"/>
            <a:ext cx="241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Классификация, Регрессия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5655240" y="4961520"/>
            <a:ext cx="134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Кластеризация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8159760" y="4961520"/>
            <a:ext cx="188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Игры, Робототехника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747720" y="924480"/>
            <a:ext cx="3534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Задача классификации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747720" y="1614240"/>
            <a:ext cx="4327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Постановка задач: Классификация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47720" y="2170800"/>
            <a:ext cx="563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Отнести объект к одной из заранее известных категорий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747720" y="2608920"/>
            <a:ext cx="287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Вход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Набор признаков объекта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747720" y="3047040"/>
            <a:ext cx="4045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Выход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Дискретная метка класса (категория)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952200" y="4009680"/>
            <a:ext cx="57600" cy="57960"/>
          </a:xfrm>
          <a:custGeom>
            <a:avLst/>
            <a:gdLst/>
            <a:ahLst/>
            <a:rect l="0" t="0" r="r" b="b"/>
            <a:pathLst>
              <a:path w="160" h="161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1"/>
                  <a:pt x="80" y="161"/>
                </a:cubicBezTo>
                <a:cubicBezTo>
                  <a:pt x="69" y="161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747720" y="3485160"/>
            <a:ext cx="56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Типы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952200" y="4343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28600" y="3923280"/>
            <a:ext cx="458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Бинарная классификация: 2 класса (Спам/Не спам)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128600" y="4256640"/>
            <a:ext cx="542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Многоклассовая классификация: 3+ классов (Распознавание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128600" y="4542480"/>
            <a:ext cx="54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цифр)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747720" y="4980600"/>
            <a:ext cx="407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Accuracy, Precision, Recall, F1-score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747720" y="5418720"/>
            <a:ext cx="537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Логистическая регрессия, Решающие деревья,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747720" y="5704560"/>
            <a:ext cx="412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SVM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747720" y="943200"/>
            <a:ext cx="2707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Задача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747720" y="1642680"/>
            <a:ext cx="36385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Постановка задач: Регрессия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747720" y="2199240"/>
            <a:ext cx="482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Предсказать непрерывное численное значение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747720" y="2637360"/>
            <a:ext cx="287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Вход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Набор признаков объекта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47720" y="3075480"/>
            <a:ext cx="262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Выход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Вещественное число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47720" y="3513600"/>
            <a:ext cx="5400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Прогноз стоимости акций, температуры, времени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47720" y="3799440"/>
            <a:ext cx="79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доставки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747720" y="4237560"/>
            <a:ext cx="214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MSE, MAE, R²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747720" y="4675680"/>
            <a:ext cx="494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Линейная регрессия, Решающие деревья,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747720" y="4961520"/>
            <a:ext cx="190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Градиентный бустинг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747720" y="5399640"/>
            <a:ext cx="538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Линия или кривая, проведенная через точки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747720" y="5685480"/>
            <a:ext cx="65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747720" y="1667160"/>
            <a:ext cx="3416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Задача кластеризации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747720" y="2366640"/>
            <a:ext cx="4230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Постановка задач: Кластеризация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747720" y="2923200"/>
            <a:ext cx="511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Разбить данные на группы (кластеры) по схожести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747720" y="3361320"/>
            <a:ext cx="4936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Число и состав кластеров заранее не известны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747720" y="3799440"/>
            <a:ext cx="5567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Сегментация клиентов, группировка документов по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747720" y="4085280"/>
            <a:ext cx="56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темам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747720" y="4523400"/>
            <a:ext cx="567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K-means, DBSCAN, Иерархическая кластеризация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747720" y="4961520"/>
            <a:ext cx="437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Оценка качества часто субъективна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747720" y="1076760"/>
            <a:ext cx="5199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Natural Language Processing (NLP)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747720" y="1776240"/>
            <a:ext cx="4732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Обработка естественного языка (NLP)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747720" y="2332800"/>
            <a:ext cx="489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Научить машины понимать, интерпретировать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747720" y="2618280"/>
            <a:ext cx="294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генерировать человеческий язык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747720" y="3056400"/>
            <a:ext cx="480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Ключевые этапы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Токенизация, удаление стоп-слов,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747720" y="3342240"/>
            <a:ext cx="260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лемматизация, векторизация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747720" y="3780360"/>
            <a:ext cx="73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952200" y="4638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128600" y="4218480"/>
            <a:ext cx="448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Классификация текста: Спам, тональность отзыва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952200" y="4971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128600" y="4551840"/>
            <a:ext cx="333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Машинный перевод: Google Translate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952200" y="5305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128600" y="4885200"/>
            <a:ext cx="423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Чат-боты и виртуальные ассистенты: Alexa, Siri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952200" y="5638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128600" y="5218920"/>
            <a:ext cx="1942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Суммаризация текста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128600" y="5552280"/>
            <a:ext cx="294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Генерация текста: GPT-4, Claude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747720" y="1029240"/>
            <a:ext cx="31492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Computer Vision (CV)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47720" y="1719000"/>
            <a:ext cx="3356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Компьютерное зрение (CV)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747720" y="2275560"/>
            <a:ext cx="5095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Научить машины "видеть" и понимать содержание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747720" y="2561400"/>
            <a:ext cx="191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изображений и видео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952200" y="3524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747720" y="2999520"/>
            <a:ext cx="176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Ключевые задачи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128600" y="3437640"/>
            <a:ext cx="343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Распознавание образов (Classification)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128600" y="3771000"/>
            <a:ext cx="367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Обнаружение объектов (Object Detection)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952200" y="4524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128600" y="4104360"/>
            <a:ext cx="255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Семантическая сегментация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1128600" y="4437720"/>
            <a:ext cx="410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Обработка лиц: Распознавание, верификация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747720" y="4875840"/>
            <a:ext cx="538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Основной инструмент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Сверточные нейронные сети (CNN)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747720" y="5313960"/>
            <a:ext cx="4885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Применение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Медицинская диагностика, беспилотные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747720" y="5599800"/>
            <a:ext cx="1070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автомобили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747720" y="1124280"/>
            <a:ext cx="3895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Recommendation Systems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747720" y="1823760"/>
            <a:ext cx="47037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Рекомендательные системы (RecSys)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747720" y="2380320"/>
            <a:ext cx="520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Угадать, какой продукт или контент будет наиболее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747720" y="2666160"/>
            <a:ext cx="235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релевантен пользователю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952200" y="3628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747720" y="3104280"/>
            <a:ext cx="93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Подходы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1128600" y="3542400"/>
            <a:ext cx="539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Коллаборативная фильтрация: "Люди, похожие на вас, тоже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952200" y="4248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128600" y="3828240"/>
            <a:ext cx="109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любили это"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1128600" y="4161600"/>
            <a:ext cx="5289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Контентная фильтрация: "Вам понравился этот фильм, вот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952200" y="4867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128600" y="4447080"/>
            <a:ext cx="81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похожие"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1128600" y="4780440"/>
            <a:ext cx="375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Гибридные системы: Сочетание подходов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747720" y="5218920"/>
            <a:ext cx="567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 "холодного старта"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Сложность рекомендаций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747720" y="5504400"/>
            <a:ext cx="269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новых пользователей/товаров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747720" y="1143360"/>
            <a:ext cx="3839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Какими бывают данные?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747720" y="1842840"/>
            <a:ext cx="3583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Типы данных: сырье для ML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952200" y="2923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747720" y="2399400"/>
            <a:ext cx="343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Структурированные данные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(~10%):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952200" y="3257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1128600" y="2837520"/>
            <a:ext cx="398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Организованы в строгом формате (таблицы)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952200" y="3590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1128600" y="3170880"/>
            <a:ext cx="291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Легко обрабатываются машиной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1128600" y="3504240"/>
            <a:ext cx="361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Источники: SQL-базы, CSV/Excel-файлы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747720" y="3942360"/>
            <a:ext cx="365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Неструктурированные данные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(~90%):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952200" y="4800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1128600" y="4380480"/>
            <a:ext cx="325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имеют заранее заданной 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952200" y="5133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1128600" y="4713840"/>
            <a:ext cx="348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Источники: Тексты, фото, видео, аудио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1128600" y="5047200"/>
            <a:ext cx="390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Требуют сложных методов преобразования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747720" y="5485320"/>
            <a:ext cx="489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Полуструктурированные данные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JSON, XML, HTML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747720" y="829080"/>
            <a:ext cx="4217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Feature Types &amp; Engineering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747720" y="1528560"/>
            <a:ext cx="3966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Типы признаков и их обработка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952200" y="2609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747720" y="2085120"/>
            <a:ext cx="213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Числовые (Numerical)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1128600" y="2523240"/>
            <a:ext cx="4167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Непрерывные: Возраст, температура (требуют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952200" y="32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1128600" y="2809080"/>
            <a:ext cx="169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масштабирования)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1128600" y="3142440"/>
            <a:ext cx="444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Дискретные: Количество продуктов, число комнат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952200" y="4105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747720" y="3580560"/>
            <a:ext cx="2847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Категориальные (Categorical)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128600" y="4018680"/>
            <a:ext cx="543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Порядковые: Оценка, размер одежды (можно преобразовать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952200" y="4724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128600" y="4304520"/>
            <a:ext cx="73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числа)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128600" y="4637880"/>
            <a:ext cx="504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Номинальные: Страна, цвет (требуют One-Hot Encoding)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747720" y="5076000"/>
            <a:ext cx="564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Временные ряды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Данные, привязанные ко времени (требуют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747720" y="5361480"/>
            <a:ext cx="2038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специальных методов)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747720" y="5799600"/>
            <a:ext cx="580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Качество признаков часто важнее выбора алгоритма!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747720" y="1438560"/>
            <a:ext cx="4581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Python — король Data Science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747720" y="2138040"/>
            <a:ext cx="4854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Инструменты: Python и его экосистема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747720" y="2694600"/>
            <a:ext cx="496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Почему Python?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Низкий порог входа, читаемость кода,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747720" y="2980440"/>
            <a:ext cx="286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огромное количество библиотек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952200" y="3943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747720" y="3418560"/>
            <a:ext cx="299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Библиотеки для каждого этапа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952200" y="4276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1128600" y="3856680"/>
            <a:ext cx="389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Анализ и обработка данных: pandas, numpy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952200" y="4609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128600" y="4190040"/>
            <a:ext cx="3518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matplotlib, seaborn, plotly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952200" y="4943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128600" y="4523400"/>
            <a:ext cx="2554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Классическое ML: scikit-learn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952200" y="5276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128600" y="4856760"/>
            <a:ext cx="417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Глубокое обучение: TensorFlow/Keras, PyTorch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128600" y="5190120"/>
            <a:ext cx="358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Развертывание: Flask, FastAPI, Streamlit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1276560"/>
            <a:ext cx="2777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План презентации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16920" y="1913400"/>
            <a:ext cx="317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Философия машинного обучения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16920" y="2247120"/>
            <a:ext cx="2388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Определение и цели ML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16920" y="2580480"/>
            <a:ext cx="303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Ключевые области применения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6920" y="2913840"/>
            <a:ext cx="269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Типы обучения: С учителем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16920" y="3247200"/>
            <a:ext cx="2743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Типы обучения: Без учителя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16920" y="3580560"/>
            <a:ext cx="323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Типы обучения: С подкреплением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16920" y="3913920"/>
            <a:ext cx="3819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7. Сравнительная таблица типов обучения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16920" y="4247280"/>
            <a:ext cx="227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8. Задача классификации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16920" y="4580640"/>
            <a:ext cx="180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9. Задача регрессии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11080" y="4914000"/>
            <a:ext cx="233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10. Задача кластеризации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5352120"/>
            <a:ext cx="3428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Продолжение на следующем слайде...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747720" y="1171800"/>
            <a:ext cx="5247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Инструменты для исследования 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747720" y="1553040"/>
            <a:ext cx="2437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добычи данных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747720" y="2252520"/>
            <a:ext cx="47494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Инструменты: Jupyter Notebook и SQL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952200" y="3333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747720" y="2809080"/>
            <a:ext cx="285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Jupyter Notebook / JupyterLab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952200" y="3666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128600" y="3247200"/>
            <a:ext cx="431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Интерактивная среда для исследования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952200" y="4000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1128600" y="3580560"/>
            <a:ext cx="394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Сочетание кода, текста, формул и графиков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1128600" y="3913920"/>
            <a:ext cx="456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Альтернативы: Google Colab, VS Code с плагинами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952200" y="4876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747720" y="4352040"/>
            <a:ext cx="3143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SQL (Structured Query Language)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952200" y="5209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1128600" y="4790160"/>
            <a:ext cx="4450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Извлечение и первичная обработка данных из БД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952200" y="5543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1128600" y="5123520"/>
            <a:ext cx="252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&gt;80% данных хранятся в БД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1128600" y="5456880"/>
            <a:ext cx="4665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ML-инженер должен уметь писать сложные запросы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747720" y="1800720"/>
            <a:ext cx="5287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Итоги: путь от данных к решениям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747720" y="2500200"/>
            <a:ext cx="28414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Заключение и выводы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952200" y="3581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747720" y="3056400"/>
            <a:ext cx="178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Ключевые тезисы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952200" y="3914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128600" y="3494880"/>
            <a:ext cx="602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ML — парадигма, позволяющая компьютерам обучаться на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952200" y="4248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1128600" y="3828240"/>
            <a:ext cx="588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Выбор типа обучения зависит от наличия разметки и цели задачи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95220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128600" y="4161600"/>
            <a:ext cx="522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Постановка задачи определяет выбор алгоритма и метрик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952200" y="4914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1128600" y="4494960"/>
            <a:ext cx="517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Качество и подготовка данных — критически важный этап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1128600" y="4828320"/>
            <a:ext cx="582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Современный стек инструментов делает ML-методы доступными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63" name="" descr=""/>
          <p:cNvPicPr/>
          <p:nvPr/>
        </p:nvPicPr>
        <p:blipFill>
          <a:blip r:embed="rId1"/>
          <a:stretch/>
        </p:blipFill>
        <p:spPr>
          <a:xfrm>
            <a:off x="0" y="-6480"/>
            <a:ext cx="12191760" cy="6870600"/>
          </a:xfrm>
          <a:prstGeom prst="rect">
            <a:avLst/>
          </a:prstGeom>
          <a:ln w="0">
            <a:noFill/>
          </a:ln>
        </p:spPr>
      </p:pic>
      <p:sp>
        <p:nvSpPr>
          <p:cNvPr id="564" name=""/>
          <p:cNvSpPr txBox="1"/>
          <p:nvPr/>
        </p:nvSpPr>
        <p:spPr>
          <a:xfrm>
            <a:off x="747720" y="2686320"/>
            <a:ext cx="3391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Спасибо за внимание!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747720" y="3385800"/>
            <a:ext cx="1287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Вопросы?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747720" y="3942360"/>
            <a:ext cx="366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Контактная информация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Ваши данные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1495800"/>
            <a:ext cx="5121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План презентации (продолжение)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825120" y="2132640"/>
            <a:ext cx="372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11. Обработка естественного языка (NLP)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811080" y="2466000"/>
            <a:ext cx="274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12. Компьютерное зрение (CV)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811080" y="2799360"/>
            <a:ext cx="2861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13. Рекомендательные системы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811080" y="3132720"/>
            <a:ext cx="283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14. Типы данных: сырье для ML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811080" y="3466080"/>
            <a:ext cx="3123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15. Типы признаков и их обработка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811080" y="3799440"/>
            <a:ext cx="399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16. Инструмент №1: Python и его экосистема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811080" y="4132800"/>
            <a:ext cx="3335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17. Инструмент №2: Jupyter Notebook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811080" y="4466160"/>
            <a:ext cx="430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18. Инструмент №3: SQL для работы с данными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811080" y="4799520"/>
            <a:ext cx="3266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19. Процесс ML-проекта: обобщение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811080" y="5132880"/>
            <a:ext cx="230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20. Выводы и заключение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47720" y="1248120"/>
            <a:ext cx="4638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Эволюция программирования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1937880"/>
            <a:ext cx="56318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Что такое машинное обучение? (Философия)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7720" y="2494440"/>
            <a:ext cx="325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Классическое программирование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47720" y="2780280"/>
            <a:ext cx="521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Человек пишет четкие правила и инструкции для решения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3362040"/>
            <a:ext cx="3619800" cy="248040"/>
          </a:xfrm>
          <a:custGeom>
            <a:avLst/>
            <a:gdLst/>
            <a:ahLst/>
            <a:rect l="0" t="0" r="r" b="b"/>
            <a:pathLst>
              <a:path w="10055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9896" y="0"/>
                </a:lnTo>
                <a:cubicBezTo>
                  <a:pt x="9907" y="0"/>
                  <a:pt x="9917" y="1"/>
                  <a:pt x="9927" y="3"/>
                </a:cubicBezTo>
                <a:cubicBezTo>
                  <a:pt x="9937" y="5"/>
                  <a:pt x="9947" y="8"/>
                  <a:pt x="9957" y="12"/>
                </a:cubicBezTo>
                <a:cubicBezTo>
                  <a:pt x="9967" y="16"/>
                  <a:pt x="9976" y="21"/>
                  <a:pt x="9984" y="27"/>
                </a:cubicBezTo>
                <a:cubicBezTo>
                  <a:pt x="9993" y="33"/>
                  <a:pt x="10001" y="39"/>
                  <a:pt x="10008" y="47"/>
                </a:cubicBezTo>
                <a:cubicBezTo>
                  <a:pt x="10016" y="54"/>
                  <a:pt x="10022" y="62"/>
                  <a:pt x="10028" y="71"/>
                </a:cubicBezTo>
                <a:cubicBezTo>
                  <a:pt x="10034" y="80"/>
                  <a:pt x="10039" y="89"/>
                  <a:pt x="10043" y="98"/>
                </a:cubicBezTo>
                <a:cubicBezTo>
                  <a:pt x="10047" y="108"/>
                  <a:pt x="10050" y="118"/>
                  <a:pt x="10052" y="128"/>
                </a:cubicBezTo>
                <a:cubicBezTo>
                  <a:pt x="10054" y="138"/>
                  <a:pt x="10055" y="149"/>
                  <a:pt x="10055" y="159"/>
                </a:cubicBezTo>
                <a:lnTo>
                  <a:pt x="10055" y="529"/>
                </a:lnTo>
                <a:cubicBezTo>
                  <a:pt x="10055" y="540"/>
                  <a:pt x="10054" y="550"/>
                  <a:pt x="10052" y="560"/>
                </a:cubicBezTo>
                <a:cubicBezTo>
                  <a:pt x="10050" y="571"/>
                  <a:pt x="10047" y="581"/>
                  <a:pt x="10043" y="590"/>
                </a:cubicBezTo>
                <a:cubicBezTo>
                  <a:pt x="10039" y="600"/>
                  <a:pt x="10034" y="609"/>
                  <a:pt x="10028" y="618"/>
                </a:cubicBezTo>
                <a:cubicBezTo>
                  <a:pt x="10022" y="627"/>
                  <a:pt x="10016" y="635"/>
                  <a:pt x="10008" y="643"/>
                </a:cubicBezTo>
                <a:cubicBezTo>
                  <a:pt x="10001" y="650"/>
                  <a:pt x="9993" y="657"/>
                  <a:pt x="9984" y="662"/>
                </a:cubicBezTo>
                <a:cubicBezTo>
                  <a:pt x="9976" y="668"/>
                  <a:pt x="9967" y="673"/>
                  <a:pt x="9957" y="677"/>
                </a:cubicBezTo>
                <a:cubicBezTo>
                  <a:pt x="9947" y="681"/>
                  <a:pt x="9937" y="684"/>
                  <a:pt x="9927" y="686"/>
                </a:cubicBezTo>
                <a:cubicBezTo>
                  <a:pt x="9917" y="688"/>
                  <a:pt x="9907" y="689"/>
                  <a:pt x="9896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47720" y="3066120"/>
            <a:ext cx="61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812520" y="3393000"/>
            <a:ext cx="3489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Входные данные + Правила = Результат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47720" y="3799440"/>
            <a:ext cx="199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Машинное обучение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747720" y="4085280"/>
            <a:ext cx="540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Компьютер самостоятельно находит правила, связывающие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4667040"/>
            <a:ext cx="3724560" cy="238680"/>
          </a:xfrm>
          <a:custGeom>
            <a:avLst/>
            <a:gdLst/>
            <a:ahLst/>
            <a:rect l="0" t="0" r="r" b="b"/>
            <a:pathLst>
              <a:path w="10346" h="663">
                <a:moveTo>
                  <a:pt x="0" y="50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0187" y="0"/>
                </a:lnTo>
                <a:cubicBezTo>
                  <a:pt x="10198" y="0"/>
                  <a:pt x="10208" y="1"/>
                  <a:pt x="10218" y="3"/>
                </a:cubicBezTo>
                <a:cubicBezTo>
                  <a:pt x="10228" y="5"/>
                  <a:pt x="10238" y="8"/>
                  <a:pt x="10248" y="12"/>
                </a:cubicBezTo>
                <a:cubicBezTo>
                  <a:pt x="10258" y="16"/>
                  <a:pt x="10267" y="21"/>
                  <a:pt x="10275" y="27"/>
                </a:cubicBezTo>
                <a:cubicBezTo>
                  <a:pt x="10284" y="33"/>
                  <a:pt x="10292" y="39"/>
                  <a:pt x="10299" y="47"/>
                </a:cubicBezTo>
                <a:cubicBezTo>
                  <a:pt x="10307" y="54"/>
                  <a:pt x="10313" y="62"/>
                  <a:pt x="10319" y="71"/>
                </a:cubicBezTo>
                <a:cubicBezTo>
                  <a:pt x="10325" y="79"/>
                  <a:pt x="10330" y="88"/>
                  <a:pt x="10334" y="98"/>
                </a:cubicBezTo>
                <a:cubicBezTo>
                  <a:pt x="10338" y="108"/>
                  <a:pt x="10341" y="118"/>
                  <a:pt x="10343" y="128"/>
                </a:cubicBezTo>
                <a:cubicBezTo>
                  <a:pt x="10345" y="138"/>
                  <a:pt x="10346" y="148"/>
                  <a:pt x="10346" y="159"/>
                </a:cubicBezTo>
                <a:lnTo>
                  <a:pt x="10346" y="503"/>
                </a:lnTo>
                <a:cubicBezTo>
                  <a:pt x="10346" y="513"/>
                  <a:pt x="10345" y="524"/>
                  <a:pt x="10343" y="534"/>
                </a:cubicBezTo>
                <a:cubicBezTo>
                  <a:pt x="10341" y="544"/>
                  <a:pt x="10338" y="554"/>
                  <a:pt x="10334" y="564"/>
                </a:cubicBezTo>
                <a:cubicBezTo>
                  <a:pt x="10330" y="573"/>
                  <a:pt x="10325" y="582"/>
                  <a:pt x="10319" y="592"/>
                </a:cubicBezTo>
                <a:cubicBezTo>
                  <a:pt x="10313" y="601"/>
                  <a:pt x="10307" y="609"/>
                  <a:pt x="10299" y="616"/>
                </a:cubicBezTo>
                <a:cubicBezTo>
                  <a:pt x="10292" y="623"/>
                  <a:pt x="10284" y="630"/>
                  <a:pt x="10275" y="636"/>
                </a:cubicBezTo>
                <a:cubicBezTo>
                  <a:pt x="10267" y="642"/>
                  <a:pt x="10258" y="646"/>
                  <a:pt x="10248" y="650"/>
                </a:cubicBezTo>
                <a:cubicBezTo>
                  <a:pt x="10238" y="654"/>
                  <a:pt x="10228" y="657"/>
                  <a:pt x="10218" y="659"/>
                </a:cubicBezTo>
                <a:cubicBezTo>
                  <a:pt x="10208" y="662"/>
                  <a:pt x="10198" y="663"/>
                  <a:pt x="10187" y="663"/>
                </a:cubicBezTo>
                <a:lnTo>
                  <a:pt x="158" y="663"/>
                </a:lnTo>
                <a:cubicBezTo>
                  <a:pt x="148" y="663"/>
                  <a:pt x="138" y="662"/>
                  <a:pt x="127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2"/>
                  <a:pt x="70" y="636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9"/>
                  <a:pt x="32" y="601"/>
                  <a:pt x="26" y="592"/>
                </a:cubicBezTo>
                <a:cubicBezTo>
                  <a:pt x="21" y="582"/>
                  <a:pt x="16" y="573"/>
                  <a:pt x="12" y="564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4"/>
                  <a:pt x="0" y="513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47720" y="4371120"/>
            <a:ext cx="190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данные и результаты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812520" y="4698000"/>
            <a:ext cx="35866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Входные данные + Результаты = Правила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47720" y="5095080"/>
            <a:ext cx="537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Ключевая идея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ML позволяет решать задачи, для которых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47720" y="5380560"/>
            <a:ext cx="499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невозможно составить явные алгоритмические правила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2342880"/>
            <a:ext cx="47880" cy="857520"/>
          </a:xfrm>
          <a:custGeom>
            <a:avLst/>
            <a:gdLst/>
            <a:ahLst/>
            <a:rect l="0" t="0" r="r" b="b"/>
            <a:pathLst>
              <a:path w="133" h="2382">
                <a:moveTo>
                  <a:pt x="0" y="0"/>
                </a:moveTo>
                <a:lnTo>
                  <a:pt x="133" y="0"/>
                </a:lnTo>
                <a:lnTo>
                  <a:pt x="133" y="2382"/>
                </a:lnTo>
                <a:lnTo>
                  <a:pt x="0" y="23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1124280"/>
            <a:ext cx="2506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Formal Definition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7720" y="1823760"/>
            <a:ext cx="5819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Что такое машинное обучение? (Определение)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985680" y="2380320"/>
            <a:ext cx="532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"Машинное обучение (ML) — это наука о том, как заставить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985680" y="2666160"/>
            <a:ext cx="526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компьютеры действовать без прямого программирования."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985680" y="2951640"/>
            <a:ext cx="212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— </a:t>
            </a:r>
            <a:r>
              <a:rPr b="0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Артур Самуэль, 1959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3390120"/>
            <a:ext cx="508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Современное определение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Подраздел искусственного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52200" y="4200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3675600"/>
            <a:ext cx="442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интеллекта, основанный на алгоритмах, которые: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28600" y="4113720"/>
            <a:ext cx="320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Обучаются на исторических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952200" y="4867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28600" y="4447080"/>
            <a:ext cx="455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Выявляют скрытые закономерности и взаимосвязи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28600" y="4780440"/>
            <a:ext cx="532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Строят модель для принятия решений и predictions о новых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28600" y="5066280"/>
            <a:ext cx="65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47720" y="5504400"/>
            <a:ext cx="3338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Обобщение, а не запоминание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47720" y="1010160"/>
            <a:ext cx="4106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Практическая ценность ML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47720" y="1699920"/>
            <a:ext cx="5264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Зачем используется машинное обучение?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952200" y="2657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747720" y="2014200"/>
            <a:ext cx="1699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(Применение)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28600" y="2570760"/>
            <a:ext cx="4467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Автоматизация рутинных и сложных задач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28600" y="2856600"/>
            <a:ext cx="421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сортировки писем до управления беспилотным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952200" y="3562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28600" y="3142440"/>
            <a:ext cx="120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автомобилем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28600" y="3475800"/>
            <a:ext cx="419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Персонализация пользовательского опыта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952200" y="41814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28600" y="3761280"/>
            <a:ext cx="490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Рекомендательные системы (до 30% выручки Amazon)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28600" y="4094640"/>
            <a:ext cx="5038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Прогнозная аналитика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Предсказание оттока клиентов,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52200" y="4800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28600" y="4380480"/>
            <a:ext cx="3324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fraud detection, predictive maintenance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28600" y="4713840"/>
            <a:ext cx="535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Извлечение смысла из больших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Анализ генома,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52200" y="5419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28600" y="4999680"/>
            <a:ext cx="278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климатическое моделирование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28600" y="5333040"/>
            <a:ext cx="449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Обработка неструктурированной информации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28600" y="5618880"/>
            <a:ext cx="444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Машинный перевод, анализ тональности отзывов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4457520"/>
            <a:ext cx="1057680" cy="410040"/>
          </a:xfrm>
          <a:custGeom>
            <a:avLst/>
            <a:gdLst/>
            <a:ahLst/>
            <a:rect l="0" t="0" r="r" b="b"/>
            <a:pathLst>
              <a:path w="2938" h="1139">
                <a:moveTo>
                  <a:pt x="0" y="0"/>
                </a:moveTo>
                <a:lnTo>
                  <a:pt x="2938" y="0"/>
                </a:lnTo>
                <a:lnTo>
                  <a:pt x="293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809720" y="4457520"/>
            <a:ext cx="648000" cy="410040"/>
          </a:xfrm>
          <a:custGeom>
            <a:avLst/>
            <a:gdLst/>
            <a:ahLst/>
            <a:rect l="0" t="0" r="r" b="b"/>
            <a:pathLst>
              <a:path w="1800" h="1139">
                <a:moveTo>
                  <a:pt x="0" y="0"/>
                </a:moveTo>
                <a:lnTo>
                  <a:pt x="1800" y="0"/>
                </a:lnTo>
                <a:lnTo>
                  <a:pt x="180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2457360" y="4457520"/>
            <a:ext cx="1295640" cy="410040"/>
          </a:xfrm>
          <a:custGeom>
            <a:avLst/>
            <a:gdLst/>
            <a:ahLst/>
            <a:rect l="0" t="0" r="r" b="b"/>
            <a:pathLst>
              <a:path w="3599" h="1139">
                <a:moveTo>
                  <a:pt x="0" y="0"/>
                </a:moveTo>
                <a:lnTo>
                  <a:pt x="3599" y="0"/>
                </a:lnTo>
                <a:lnTo>
                  <a:pt x="35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3752640" y="4457520"/>
            <a:ext cx="1371960" cy="410040"/>
          </a:xfrm>
          <a:custGeom>
            <a:avLst/>
            <a:gdLst/>
            <a:ahLst/>
            <a:rect l="0" t="0" r="r" b="b"/>
            <a:pathLst>
              <a:path w="3811" h="1139">
                <a:moveTo>
                  <a:pt x="0" y="0"/>
                </a:moveTo>
                <a:lnTo>
                  <a:pt x="3811" y="0"/>
                </a:lnTo>
                <a:lnTo>
                  <a:pt x="381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52400" y="4867200"/>
            <a:ext cx="1057680" cy="409680"/>
          </a:xfrm>
          <a:custGeom>
            <a:avLst/>
            <a:gdLst/>
            <a:ahLst/>
            <a:rect l="0" t="0" r="r" b="b"/>
            <a:pathLst>
              <a:path w="2938" h="1138">
                <a:moveTo>
                  <a:pt x="0" y="0"/>
                </a:moveTo>
                <a:lnTo>
                  <a:pt x="2938" y="0"/>
                </a:lnTo>
                <a:lnTo>
                  <a:pt x="293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809720" y="4867200"/>
            <a:ext cx="648000" cy="409680"/>
          </a:xfrm>
          <a:custGeom>
            <a:avLst/>
            <a:gdLst/>
            <a:ahLst/>
            <a:rect l="0" t="0" r="r" b="b"/>
            <a:pathLst>
              <a:path w="1800" h="1138">
                <a:moveTo>
                  <a:pt x="0" y="0"/>
                </a:moveTo>
                <a:lnTo>
                  <a:pt x="1800" y="0"/>
                </a:lnTo>
                <a:lnTo>
                  <a:pt x="1800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457360" y="4867200"/>
            <a:ext cx="1295640" cy="409680"/>
          </a:xfrm>
          <a:custGeom>
            <a:avLst/>
            <a:gdLst/>
            <a:ahLst/>
            <a:rect l="0" t="0" r="r" b="b"/>
            <a:pathLst>
              <a:path w="3599" h="1138">
                <a:moveTo>
                  <a:pt x="0" y="0"/>
                </a:moveTo>
                <a:lnTo>
                  <a:pt x="3599" y="0"/>
                </a:lnTo>
                <a:lnTo>
                  <a:pt x="359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752640" y="4867200"/>
            <a:ext cx="1371960" cy="409680"/>
          </a:xfrm>
          <a:custGeom>
            <a:avLst/>
            <a:gdLst/>
            <a:ahLst/>
            <a:rect l="0" t="0" r="r" b="b"/>
            <a:pathLst>
              <a:path w="3811" h="1138">
                <a:moveTo>
                  <a:pt x="0" y="0"/>
                </a:moveTo>
                <a:lnTo>
                  <a:pt x="3811" y="0"/>
                </a:lnTo>
                <a:lnTo>
                  <a:pt x="381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52400" y="5276520"/>
            <a:ext cx="1057680" cy="410040"/>
          </a:xfrm>
          <a:custGeom>
            <a:avLst/>
            <a:gdLst/>
            <a:ahLst/>
            <a:rect l="0" t="0" r="r" b="b"/>
            <a:pathLst>
              <a:path w="2938" h="1139">
                <a:moveTo>
                  <a:pt x="0" y="0"/>
                </a:moveTo>
                <a:lnTo>
                  <a:pt x="2938" y="0"/>
                </a:lnTo>
                <a:lnTo>
                  <a:pt x="293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809720" y="5276520"/>
            <a:ext cx="648000" cy="410040"/>
          </a:xfrm>
          <a:custGeom>
            <a:avLst/>
            <a:gdLst/>
            <a:ahLst/>
            <a:rect l="0" t="0" r="r" b="b"/>
            <a:pathLst>
              <a:path w="1800" h="1139">
                <a:moveTo>
                  <a:pt x="0" y="0"/>
                </a:moveTo>
                <a:lnTo>
                  <a:pt x="1800" y="0"/>
                </a:lnTo>
                <a:lnTo>
                  <a:pt x="180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2457360" y="5276520"/>
            <a:ext cx="1295640" cy="410040"/>
          </a:xfrm>
          <a:custGeom>
            <a:avLst/>
            <a:gdLst/>
            <a:ahLst/>
            <a:rect l="0" t="0" r="r" b="b"/>
            <a:pathLst>
              <a:path w="3599" h="1139">
                <a:moveTo>
                  <a:pt x="0" y="0"/>
                </a:moveTo>
                <a:lnTo>
                  <a:pt x="3599" y="0"/>
                </a:lnTo>
                <a:lnTo>
                  <a:pt x="35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3752640" y="5276520"/>
            <a:ext cx="1371960" cy="410040"/>
          </a:xfrm>
          <a:custGeom>
            <a:avLst/>
            <a:gdLst/>
            <a:ahLst/>
            <a:rect l="0" t="0" r="r" b="b"/>
            <a:pathLst>
              <a:path w="3811" h="1139">
                <a:moveTo>
                  <a:pt x="0" y="0"/>
                </a:moveTo>
                <a:lnTo>
                  <a:pt x="3811" y="0"/>
                </a:lnTo>
                <a:lnTo>
                  <a:pt x="381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52400" y="444816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52400" y="4448160"/>
            <a:ext cx="1067040" cy="9720"/>
          </a:xfrm>
          <a:custGeom>
            <a:avLst/>
            <a:gdLst/>
            <a:ahLst/>
            <a:rect l="0" t="0" r="r" b="b"/>
            <a:pathLst>
              <a:path w="2964" h="27">
                <a:moveTo>
                  <a:pt x="0" y="0"/>
                </a:moveTo>
                <a:lnTo>
                  <a:pt x="2964" y="0"/>
                </a:lnTo>
                <a:lnTo>
                  <a:pt x="29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809720" y="444816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819080" y="4448160"/>
            <a:ext cx="638640" cy="9720"/>
          </a:xfrm>
          <a:custGeom>
            <a:avLst/>
            <a:gdLst/>
            <a:ahLst/>
            <a:rect l="0" t="0" r="r" b="b"/>
            <a:pathLst>
              <a:path w="1774" h="27">
                <a:moveTo>
                  <a:pt x="0" y="0"/>
                </a:moveTo>
                <a:lnTo>
                  <a:pt x="1774" y="0"/>
                </a:lnTo>
                <a:lnTo>
                  <a:pt x="177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2447640" y="444816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2457360" y="4448160"/>
            <a:ext cx="1305360" cy="9720"/>
          </a:xfrm>
          <a:custGeom>
            <a:avLst/>
            <a:gdLst/>
            <a:ahLst/>
            <a:rect l="0" t="0" r="r" b="b"/>
            <a:pathLst>
              <a:path w="3626" h="27">
                <a:moveTo>
                  <a:pt x="0" y="0"/>
                </a:moveTo>
                <a:lnTo>
                  <a:pt x="3626" y="0"/>
                </a:lnTo>
                <a:lnTo>
                  <a:pt x="36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3752640" y="444816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3762360" y="444816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5114880" y="444816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52400" y="4857480"/>
            <a:ext cx="1067040" cy="10080"/>
          </a:xfrm>
          <a:custGeom>
            <a:avLst/>
            <a:gdLst/>
            <a:ahLst/>
            <a:rect l="0" t="0" r="r" b="b"/>
            <a:pathLst>
              <a:path w="2964" h="28">
                <a:moveTo>
                  <a:pt x="0" y="0"/>
                </a:moveTo>
                <a:lnTo>
                  <a:pt x="2964" y="0"/>
                </a:lnTo>
                <a:lnTo>
                  <a:pt x="29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819080" y="4857480"/>
            <a:ext cx="638640" cy="10080"/>
          </a:xfrm>
          <a:custGeom>
            <a:avLst/>
            <a:gdLst/>
            <a:ahLst/>
            <a:rect l="0" t="0" r="r" b="b"/>
            <a:pathLst>
              <a:path w="1774" h="28">
                <a:moveTo>
                  <a:pt x="0" y="0"/>
                </a:moveTo>
                <a:lnTo>
                  <a:pt x="1774" y="0"/>
                </a:lnTo>
                <a:lnTo>
                  <a:pt x="17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2457360" y="4857480"/>
            <a:ext cx="1305360" cy="10080"/>
          </a:xfrm>
          <a:custGeom>
            <a:avLst/>
            <a:gdLst/>
            <a:ahLst/>
            <a:rect l="0" t="0" r="r" b="b"/>
            <a:pathLst>
              <a:path w="3626" h="28">
                <a:moveTo>
                  <a:pt x="0" y="0"/>
                </a:moveTo>
                <a:lnTo>
                  <a:pt x="3626" y="0"/>
                </a:lnTo>
                <a:lnTo>
                  <a:pt x="36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3762360" y="485748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752400" y="486720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809720" y="486720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447640" y="486720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3752640" y="486720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5114880" y="486720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5276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752400" y="5267160"/>
            <a:ext cx="1067040" cy="9720"/>
          </a:xfrm>
          <a:custGeom>
            <a:avLst/>
            <a:gdLst/>
            <a:ahLst/>
            <a:rect l="0" t="0" r="r" b="b"/>
            <a:pathLst>
              <a:path w="2964" h="27">
                <a:moveTo>
                  <a:pt x="0" y="0"/>
                </a:moveTo>
                <a:lnTo>
                  <a:pt x="2964" y="0"/>
                </a:lnTo>
                <a:lnTo>
                  <a:pt x="29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809720" y="5276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819080" y="5267160"/>
            <a:ext cx="638640" cy="9720"/>
          </a:xfrm>
          <a:custGeom>
            <a:avLst/>
            <a:gdLst/>
            <a:ahLst/>
            <a:rect l="0" t="0" r="r" b="b"/>
            <a:pathLst>
              <a:path w="1774" h="27">
                <a:moveTo>
                  <a:pt x="0" y="0"/>
                </a:moveTo>
                <a:lnTo>
                  <a:pt x="1774" y="0"/>
                </a:lnTo>
                <a:lnTo>
                  <a:pt x="177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2447640" y="52765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2457360" y="5267160"/>
            <a:ext cx="1305360" cy="9720"/>
          </a:xfrm>
          <a:custGeom>
            <a:avLst/>
            <a:gdLst/>
            <a:ahLst/>
            <a:rect l="0" t="0" r="r" b="b"/>
            <a:pathLst>
              <a:path w="3626" h="27">
                <a:moveTo>
                  <a:pt x="0" y="0"/>
                </a:moveTo>
                <a:lnTo>
                  <a:pt x="3626" y="0"/>
                </a:lnTo>
                <a:lnTo>
                  <a:pt x="36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3752640" y="52765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3762360" y="526716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5114880" y="5276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5676840"/>
            <a:ext cx="1067040" cy="9720"/>
          </a:xfrm>
          <a:custGeom>
            <a:avLst/>
            <a:gdLst/>
            <a:ahLst/>
            <a:rect l="0" t="0" r="r" b="b"/>
            <a:pathLst>
              <a:path w="2964" h="27">
                <a:moveTo>
                  <a:pt x="0" y="0"/>
                </a:moveTo>
                <a:lnTo>
                  <a:pt x="2964" y="0"/>
                </a:lnTo>
                <a:lnTo>
                  <a:pt x="29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819080" y="5676840"/>
            <a:ext cx="638640" cy="9720"/>
          </a:xfrm>
          <a:custGeom>
            <a:avLst/>
            <a:gdLst/>
            <a:ahLst/>
            <a:rect l="0" t="0" r="r" b="b"/>
            <a:pathLst>
              <a:path w="1774" h="27">
                <a:moveTo>
                  <a:pt x="0" y="0"/>
                </a:moveTo>
                <a:lnTo>
                  <a:pt x="1774" y="0"/>
                </a:lnTo>
                <a:lnTo>
                  <a:pt x="177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2457360" y="5676840"/>
            <a:ext cx="1305360" cy="9720"/>
          </a:xfrm>
          <a:custGeom>
            <a:avLst/>
            <a:gdLst/>
            <a:ahLst/>
            <a:rect l="0" t="0" r="r" b="b"/>
            <a:pathLst>
              <a:path w="3626" h="27">
                <a:moveTo>
                  <a:pt x="0" y="0"/>
                </a:moveTo>
                <a:lnTo>
                  <a:pt x="3626" y="0"/>
                </a:lnTo>
                <a:lnTo>
                  <a:pt x="36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3762360" y="567684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47720" y="1190880"/>
            <a:ext cx="83646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Обучение с учителем — самый распространенный тип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47720" y="1881000"/>
            <a:ext cx="7412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Типы обучения: Обучение с учителем (Supervised Learning)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47720" y="2446920"/>
            <a:ext cx="672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Суть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Наличие "учителя" — размеченного набора данных (Labeled Dataset)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3171600"/>
            <a:ext cx="905040" cy="248040"/>
          </a:xfrm>
          <a:custGeom>
            <a:avLst/>
            <a:gdLst/>
            <a:ahLst/>
            <a:rect l="0" t="0" r="r" b="b"/>
            <a:pathLst>
              <a:path w="2514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355" y="0"/>
                </a:lnTo>
                <a:cubicBezTo>
                  <a:pt x="2366" y="0"/>
                  <a:pt x="2376" y="1"/>
                  <a:pt x="2386" y="3"/>
                </a:cubicBezTo>
                <a:cubicBezTo>
                  <a:pt x="2397" y="5"/>
                  <a:pt x="2407" y="8"/>
                  <a:pt x="2416" y="12"/>
                </a:cubicBezTo>
                <a:cubicBezTo>
                  <a:pt x="2426" y="16"/>
                  <a:pt x="2435" y="21"/>
                  <a:pt x="2444" y="27"/>
                </a:cubicBezTo>
                <a:cubicBezTo>
                  <a:pt x="2452" y="33"/>
                  <a:pt x="2460" y="39"/>
                  <a:pt x="2468" y="47"/>
                </a:cubicBezTo>
                <a:cubicBezTo>
                  <a:pt x="2475" y="54"/>
                  <a:pt x="2482" y="62"/>
                  <a:pt x="2487" y="71"/>
                </a:cubicBezTo>
                <a:cubicBezTo>
                  <a:pt x="2493" y="79"/>
                  <a:pt x="2498" y="88"/>
                  <a:pt x="2502" y="98"/>
                </a:cubicBezTo>
                <a:cubicBezTo>
                  <a:pt x="2506" y="108"/>
                  <a:pt x="2509" y="118"/>
                  <a:pt x="2511" y="128"/>
                </a:cubicBezTo>
                <a:cubicBezTo>
                  <a:pt x="2513" y="138"/>
                  <a:pt x="2514" y="148"/>
                  <a:pt x="2514" y="159"/>
                </a:cubicBezTo>
                <a:lnTo>
                  <a:pt x="2514" y="530"/>
                </a:lnTo>
                <a:cubicBezTo>
                  <a:pt x="2514" y="541"/>
                  <a:pt x="2513" y="551"/>
                  <a:pt x="2511" y="561"/>
                </a:cubicBezTo>
                <a:cubicBezTo>
                  <a:pt x="2509" y="571"/>
                  <a:pt x="2506" y="581"/>
                  <a:pt x="2502" y="591"/>
                </a:cubicBezTo>
                <a:cubicBezTo>
                  <a:pt x="2498" y="601"/>
                  <a:pt x="2493" y="610"/>
                  <a:pt x="2487" y="618"/>
                </a:cubicBezTo>
                <a:cubicBezTo>
                  <a:pt x="2482" y="627"/>
                  <a:pt x="2475" y="635"/>
                  <a:pt x="2468" y="643"/>
                </a:cubicBezTo>
                <a:cubicBezTo>
                  <a:pt x="2460" y="650"/>
                  <a:pt x="2452" y="656"/>
                  <a:pt x="2444" y="662"/>
                </a:cubicBezTo>
                <a:cubicBezTo>
                  <a:pt x="2435" y="668"/>
                  <a:pt x="2426" y="673"/>
                  <a:pt x="2416" y="677"/>
                </a:cubicBezTo>
                <a:cubicBezTo>
                  <a:pt x="2407" y="681"/>
                  <a:pt x="2397" y="684"/>
                  <a:pt x="2386" y="686"/>
                </a:cubicBezTo>
                <a:cubicBezTo>
                  <a:pt x="2376" y="688"/>
                  <a:pt x="2366" y="689"/>
                  <a:pt x="2355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3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47720" y="2885040"/>
            <a:ext cx="916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Процесс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Алгоритм ищет функцию, которая отображает входные признаки (X) на выходные ответы (y)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812520" y="3202560"/>
            <a:ext cx="775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y ≈ f(X)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3609000"/>
            <a:ext cx="862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Основные задачи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Регрессия (предсказание числа) и Классификация (предсказание категории)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4047120"/>
            <a:ext cx="648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Прогноз цены на дом или определение породы собаки на фото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939240" y="4551840"/>
            <a:ext cx="69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Размер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960920" y="4551840"/>
            <a:ext cx="34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2881440" y="4551840"/>
            <a:ext cx="45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Цвет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3885840" y="4551840"/>
            <a:ext cx="111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Вид фрукта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880920" y="4961520"/>
            <a:ext cx="80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Большой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940760" y="4961520"/>
            <a:ext cx="38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150г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585160" y="4961520"/>
            <a:ext cx="76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Красный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3885840" y="4961520"/>
            <a:ext cx="65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Яблоко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880920" y="5371200"/>
            <a:ext cx="777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940760" y="5371200"/>
            <a:ext cx="38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120г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2585160" y="5371200"/>
            <a:ext cx="104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Оранжевый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3885840" y="5371200"/>
            <a:ext cx="852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Апельсин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47720" y="1114920"/>
            <a:ext cx="4738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Обучение без учителя — поиск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747720" y="1495800"/>
            <a:ext cx="2763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скрытых структур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747720" y="2185560"/>
            <a:ext cx="4819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Типы обучения: Обучение без учителя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747720" y="2500200"/>
            <a:ext cx="2926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(Unsupervised Learning)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3056400"/>
            <a:ext cx="493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Суть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Отсутствуют правильные ответы, алгоритм ищет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747720" y="3342240"/>
            <a:ext cx="271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внутреннюю структуру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3780360"/>
            <a:ext cx="516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Процесс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Исследование данных на предмет группировок,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7720" y="4066200"/>
            <a:ext cx="406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снижения размерности, выявления аномалий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47720" y="4504320"/>
            <a:ext cx="531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Основные задачи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Кластеризация, Ассоциация, Снижение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4790160"/>
            <a:ext cx="1142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размерности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747720" y="5228280"/>
            <a:ext cx="486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Сегментация клиентов интернет-магазина по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47720" y="5514120"/>
            <a:ext cx="98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поведению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47720" y="1257840"/>
            <a:ext cx="4597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Обучение с подкреплением —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747720" y="1638720"/>
            <a:ext cx="3261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обучение на ошибках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747720" y="2328480"/>
            <a:ext cx="54885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Типы обучения: Обучение с подкреплением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747720" y="2642760"/>
            <a:ext cx="3022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(Reinforcement Learning)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7720" y="3199320"/>
            <a:ext cx="533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Суть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Агент обучается, взаимодействуя со средой, получая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747720" y="3485160"/>
            <a:ext cx="256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вознаграждение за действия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3923280"/>
            <a:ext cx="546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Процесс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Цель — выработать стратегию, максимизирующую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4209120"/>
            <a:ext cx="250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совокупное вознаграждение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4647240"/>
            <a:ext cx="556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Ключевые понятия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Agent, Environment, Action, Reward, State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47720" y="5085360"/>
            <a:ext cx="5457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Алгоритм, играющий в видеоигры, обучение робота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747720" y="5371200"/>
            <a:ext cx="60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ходить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285840" y="225720"/>
            <a:ext cx="25808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Введение в машинное обучение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285840" y="6426720"/>
            <a:ext cx="3102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Ваше имя/название организации, Дата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