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619720"/>
            <a:ext cx="56775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CRISP-DM &amp; EDA: Системный подход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000600"/>
            <a:ext cx="4575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к решению Data Science задач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698280"/>
            <a:ext cx="5078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00" spc="-1" strike="noStrike">
                <a:solidFill>
                  <a:srgbClr val="007bff"/>
                </a:solidFill>
                <a:latin typeface="Arial"/>
                <a:ea typeface="Arial"/>
              </a:rPr>
              <a:t>От бизнес-понимания к разведывательному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984120"/>
            <a:ext cx="18525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00" spc="-1" strike="noStrike">
                <a:solidFill>
                  <a:srgbClr val="007bff"/>
                </a:solidFill>
                <a:latin typeface="Arial"/>
                <a:ea typeface="Arial"/>
              </a:rPr>
              <a:t>анализу данных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1414080"/>
            <a:ext cx="3173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Природа цикла CRISP-DM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1980360"/>
            <a:ext cx="440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CRISP-DM — это не линейный процесс, а цикл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747720" y="2418480"/>
            <a:ext cx="485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Итеративность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 любой момент можно вернуться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52200" y="32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747720" y="2704320"/>
            <a:ext cx="158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предыдущий этап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28600" y="3142440"/>
            <a:ext cx="499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На этапе "Моделирование" выяснилось, что 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52200" y="3848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28600" y="3427920"/>
            <a:ext cx="140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хватает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28600" y="3761280"/>
            <a:ext cx="483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На этапе "Оценка" модель не достигает цели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4199400"/>
            <a:ext cx="562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Не существует идеального прохождения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Циклы и возвраты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4485240"/>
            <a:ext cx="113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это норма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4923360"/>
            <a:ext cx="571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Постоянное уточнение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Понимание и данных, и бизнес-задачи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5209200"/>
            <a:ext cx="108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углубляется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8325000" y="2000160"/>
            <a:ext cx="2856960" cy="2856960"/>
          </a:xfrm>
          <a:prstGeom prst="rect">
            <a:avLst/>
          </a:prstGeom>
          <a:ln w="0">
            <a:noFill/>
          </a:ln>
        </p:spPr>
      </p:pic>
      <p:sp>
        <p:nvSpPr>
          <p:cNvPr id="199" name=""/>
          <p:cNvSpPr txBox="1"/>
          <p:nvPr/>
        </p:nvSpPr>
        <p:spPr>
          <a:xfrm>
            <a:off x="747720" y="1366560"/>
            <a:ext cx="52495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Что такое EDA? (Exploratory Data Analysis)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47720" y="1923120"/>
            <a:ext cx="338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Разведывательный анализ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2361240"/>
            <a:ext cx="511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Определение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Подход к анализу данных, основанный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2647080"/>
            <a:ext cx="567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визуализации и статистике для выявления закономерностей до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2932920"/>
            <a:ext cx="273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применения сложных моделей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7720" y="3371040"/>
            <a:ext cx="4539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Философия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"Посмотри на данные!" (Джон Тьюки)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747720" y="3809160"/>
            <a:ext cx="562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Основная 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Почувствовать данные, понять их структуру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47720" y="4094640"/>
            <a:ext cx="113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взаимосвязи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4533120"/>
            <a:ext cx="582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Главный инструмент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Визуализация и описательная статистика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4971240"/>
            <a:ext cx="583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Когда проводится?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 этапах Понимания и Подготовки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5256720"/>
            <a:ext cx="94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CRISP-DM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1499760"/>
            <a:ext cx="29984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Цели и философия EDA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952200" y="2581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747720" y="2056320"/>
            <a:ext cx="287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Зачем нужно проводить EDA?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128600" y="2494440"/>
            <a:ext cx="4825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Обнаружение закономерностей: Тренды, связи между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952200" y="3200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128600" y="2780280"/>
            <a:ext cx="124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52200" y="3533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128600" y="3113640"/>
            <a:ext cx="539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Выявление аномалий: Выбросы, ошибки в данных, пропуски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128600" y="3447000"/>
            <a:ext cx="521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Проверка предположений: Гипотезы о данных для выбора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952200" y="4152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28600" y="3732840"/>
            <a:ext cx="77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952200" y="4485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28600" y="4066200"/>
            <a:ext cx="4688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Формирование гипотез: Идеи для feature engineering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28600" y="4399560"/>
            <a:ext cx="448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Подготовка к моделированию: Выбор подходящих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28600" y="4685400"/>
            <a:ext cx="103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47720" y="5123520"/>
            <a:ext cx="540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Ключевой принцип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Максимальная простота и наглядность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747720" y="1166400"/>
            <a:ext cx="4645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Анализ отдельных переменных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747720" y="1471320"/>
            <a:ext cx="2457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(Univariate Analysis)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2027880"/>
            <a:ext cx="253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Анализ одной переменной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52200" y="2990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747720" y="2466000"/>
            <a:ext cx="247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Для числовых признаков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3323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28600" y="2904120"/>
            <a:ext cx="442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Статистики: min, max, mean, median, std, quantiles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28600" y="3237480"/>
            <a:ext cx="545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Гистограмма (форма распределения), Ящик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28600" y="3523320"/>
            <a:ext cx="150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усами (выбросы)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52200" y="4485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747720" y="3961440"/>
            <a:ext cx="307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Для категориальных признаков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52200" y="4819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28600" y="4399560"/>
            <a:ext cx="4017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Статистики: Частоты, доли каждой категории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128600" y="4732920"/>
            <a:ext cx="343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Столбчатая диаграмма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5171040"/>
            <a:ext cx="556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Что ищем?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Нормальное/ненормальное распределение, скос,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747720" y="5456880"/>
            <a:ext cx="2593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выбросы, дисбаланс классов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747720" y="1204560"/>
            <a:ext cx="3399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Анализ взаимосвязей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1509480"/>
            <a:ext cx="3755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(Bivariate/Multivariate Analysis)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2066040"/>
            <a:ext cx="489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Анализ связей между двумя и более переменными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52200" y="3028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2504160"/>
            <a:ext cx="2227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Числовая vs Числовая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128600" y="2942280"/>
            <a:ext cx="530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Диаграмма рассеяния, Heatmap корреляции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952200" y="3904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3380400"/>
            <a:ext cx="2824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Категориальная vs Числовая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28600" y="3818520"/>
            <a:ext cx="395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Boxplot по группам, Violin plot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952200" y="4781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747720" y="4256640"/>
            <a:ext cx="342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Категориальная vs Категориальная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28600" y="4694760"/>
            <a:ext cx="500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Сгруппированная столбчатая диаграмма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747720" y="5132880"/>
            <a:ext cx="537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Что ищем?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Линейные и нелинейные зависимости, наличие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747720" y="5418720"/>
            <a:ext cx="90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47720" y="928440"/>
            <a:ext cx="5328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Работа с пропусками (Missing Values)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1494360"/>
            <a:ext cx="377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Поиск и анализ пропущенных значений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7720" y="1932480"/>
            <a:ext cx="571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Оценить масштаб проблемы и решить, как обрабатывать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2218320"/>
            <a:ext cx="79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пропуски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52200" y="3181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747720" y="2656440"/>
            <a:ext cx="162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Методы анализа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52200" y="3514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28600" y="3094560"/>
            <a:ext cx="520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Визуализация: Heatmap пропусков (библиотека missingno)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3427920"/>
            <a:ext cx="446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Статистика: Процент пропусков в каждом столбце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952200" y="4390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47720" y="3866040"/>
            <a:ext cx="161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Типы пропусков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52200" y="4724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28600" y="4304520"/>
            <a:ext cx="354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MCAR: Пропуски совершенно случайны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952200" y="5057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28600" y="4637880"/>
            <a:ext cx="413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MAR: Пропуски зависят от других переменных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128600" y="4971240"/>
            <a:ext cx="506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MNAR: Пропуски не случайны (самая сложная ситуация)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747720" y="5409360"/>
            <a:ext cx="517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Пример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"В столбце 'Income' 5% пропусков. Создать флаг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747720" y="5694840"/>
            <a:ext cx="1750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'is_income_missing'"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747720" y="1176120"/>
            <a:ext cx="5174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Анализ выбросов (Outliers Analysis)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747720" y="1732680"/>
            <a:ext cx="3729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Обнаружение и осмысление выбросов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2170800"/>
            <a:ext cx="537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Найти аномальные наблюдения и решить, что с ними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47720" y="2456640"/>
            <a:ext cx="62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делать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2894760"/>
            <a:ext cx="212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Методы обнаружения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52200" y="3752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28600" y="3332880"/>
            <a:ext cx="285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Визуальные: Boxplot, scatter plot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28600" y="3666240"/>
            <a:ext cx="440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Статистические: Z-score, IQR (Interquartile Range)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952200" y="4628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747720" y="4104360"/>
            <a:ext cx="319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Важно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Не удалять выбросы слепо!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28600" y="4542480"/>
            <a:ext cx="519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Ошибка измерения: (Например, возраст = 200) → удалить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952200" y="5248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28600" y="4828320"/>
            <a:ext cx="128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или исправить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28600" y="5161680"/>
            <a:ext cx="511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Настоящее, но редкое явление: (Зарплата CEO) → часто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128600" y="5447520"/>
            <a:ext cx="252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самые важные наблюдения!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747720" y="900000"/>
            <a:ext cx="54352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Анализ временных рядов (Time Series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747720" y="1204560"/>
            <a:ext cx="1104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Analysis)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1761120"/>
            <a:ext cx="386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EDA для данных, зависящих от времени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747720" y="2199240"/>
            <a:ext cx="329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Выявить временные паттерны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952200" y="3162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747720" y="2637360"/>
            <a:ext cx="228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компоненты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952200" y="3495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1128600" y="3075480"/>
            <a:ext cx="2899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Тренд: Долгосрочное поведение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128600" y="3408840"/>
            <a:ext cx="350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Сезонность: Периодические колебания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128600" y="3742200"/>
            <a:ext cx="2842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Шум: Случайная составляющая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52200" y="470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4180680"/>
            <a:ext cx="219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Методы визуализации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52200" y="5038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4618800"/>
            <a:ext cx="2652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Линейный график во времени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52200" y="5371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4952160"/>
            <a:ext cx="285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Декомпозиция временного ряда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28600" y="5285520"/>
            <a:ext cx="300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Autocorrelation Function (ACF) Plot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47720" y="5723640"/>
            <a:ext cx="569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Что ищем?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Наличие тренда, сезонности, стационарность ряда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7943760" y="1619280"/>
            <a:ext cx="3619080" cy="3619080"/>
          </a:xfrm>
          <a:prstGeom prst="rect">
            <a:avLst/>
          </a:prstGeom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747720" y="1518840"/>
            <a:ext cx="4336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EDA: Примеры полезных выводов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747720" y="2085120"/>
            <a:ext cx="330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От визуализации к бизнес-инсайту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952200" y="3047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523240"/>
            <a:ext cx="94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Примеры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1128600" y="2961360"/>
            <a:ext cx="422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"Клиенты из Москвы покупают на 40% чаще" →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952200" y="3666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128600" y="3247200"/>
            <a:ext cx="372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Фокусировать рекламу на другие регионы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28600" y="3580560"/>
            <a:ext cx="500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"Продажи падают в выходные дни" → Уменьшать число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952200" y="4286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28600" y="3866040"/>
            <a:ext cx="164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смен на выходных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28600" y="4199400"/>
            <a:ext cx="515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"Корреляция между временем на сайте и суммой чека" →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952200" y="4905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28600" y="4485240"/>
            <a:ext cx="225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Увеличивать engagement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128600" y="4818600"/>
            <a:ext cx="526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"90% ушедших пользователей из одной когорты" → Искать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128600" y="5104440"/>
            <a:ext cx="283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причину в изменениях продукта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747720" y="1661760"/>
            <a:ext cx="2865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Связь CRISP-DM и EDA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952200" y="2752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747720" y="2228040"/>
            <a:ext cx="374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Как EDA и CRISP-DM работают вместе?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952200" y="3085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28600" y="2666160"/>
            <a:ext cx="530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EDA — не отдельный этап, а инструмент внутри CRISP-DM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952200" y="3419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28600" y="2999520"/>
            <a:ext cx="4979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Понимание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EDA является основным методом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128600" y="3332880"/>
            <a:ext cx="535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Подготовка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EDA помогает принимать решения об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952200" y="4038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28600" y="3618720"/>
            <a:ext cx="163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обработке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128600" y="3952080"/>
            <a:ext cx="508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Оценка модели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EDA используется для анализа ошибок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28600" y="4237560"/>
            <a:ext cx="671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47720" y="4675680"/>
            <a:ext cx="513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Итог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CRISP-DM предоставляет каркас проекта, а EDA —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4961520"/>
            <a:ext cx="358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конкретные техники для его реализации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766440"/>
            <a:ext cx="2262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План презентации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1323000"/>
            <a:ext cx="455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Часть 1: CRISP-DM — стандартная методология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16920" y="1761120"/>
            <a:ext cx="2230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Введение в CRISP-DM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6920" y="2094480"/>
            <a:ext cx="4120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Бизнес-понимание (Business Understanding)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6920" y="2427840"/>
            <a:ext cx="380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Понимание данных (Data Understanding)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6920" y="2761200"/>
            <a:ext cx="355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Подготовка данных (Data Preparation)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6920" y="3094560"/>
            <a:ext cx="2600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Моделирование (Modeling)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920" y="3427920"/>
            <a:ext cx="193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Оценка (Evaluation)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6920" y="3761280"/>
            <a:ext cx="238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Внедрение (Deployment)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6920" y="4094640"/>
            <a:ext cx="255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8. Природа цикла CRISP-DM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4533120"/>
            <a:ext cx="470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Часть 2: EDA — Искусство исследования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4818600"/>
            <a:ext cx="162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9. Что такое EDA?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747720" y="5104440"/>
            <a:ext cx="248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10. Цели и философия EDA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747720" y="5390280"/>
            <a:ext cx="275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11-18. Методы и примеры EDA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5676120"/>
            <a:ext cx="244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19. Связь CRISP-DM и EDA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5961600"/>
            <a:ext cx="139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20. Заключение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47720" y="1928520"/>
            <a:ext cx="1510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Заключение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952200" y="3009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747720" y="2485080"/>
            <a:ext cx="81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Выводы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952200" y="3342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28600" y="2923200"/>
            <a:ext cx="726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CRISP-DM — надежная дорожная карта для успешного выполнения ML-проектов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128600" y="3256560"/>
            <a:ext cx="562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Этапы методологии итеративны и тесно связаны друг с другом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52200" y="400968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1"/>
                  <a:pt x="80" y="161"/>
                </a:cubicBezTo>
                <a:cubicBezTo>
                  <a:pt x="69" y="161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28600" y="3589920"/>
            <a:ext cx="608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EDA — критически важный набор techniques для понимания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952200" y="4343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128600" y="3923280"/>
            <a:ext cx="812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Потратив время на бизнес-понимание и EDA, вы сэкономите силы на последующих этапах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128600" y="4256640"/>
            <a:ext cx="863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Сочетание структурированного подхода (CRISP-DM) и глубокого анализа (EDA) — ключ к успеху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747720" y="4694760"/>
            <a:ext cx="211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Спасибо за внимание!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1433160"/>
            <a:ext cx="2640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Что такое CRISP-DM?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1989720"/>
            <a:ext cx="531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Cross-Industry Standard Process for Data Mining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кросс-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2275560"/>
            <a:ext cx="558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индустриальный стандартный процесс для интеллектуального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52200" y="3085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2561400"/>
            <a:ext cx="149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анализа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28600" y="2999520"/>
            <a:ext cx="462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Не алгоритм, а методология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Структурированный,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52200" y="3705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28600" y="3285000"/>
            <a:ext cx="5135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итеративный подход к проектам по машинному обучению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333440" y="39909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28600" y="3618720"/>
            <a:ext cx="132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Зачем нужен?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1333440" y="43243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509840" y="3904200"/>
            <a:ext cx="314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Повышает шансы на успех проекта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509840" y="4237560"/>
            <a:ext cx="4365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Делает процесс предсказуемым, управляемым 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333440" y="4943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509840" y="4523400"/>
            <a:ext cx="1634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воспроизводимым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52200" y="5276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509840" y="4856760"/>
            <a:ext cx="3167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Универсален для любых индустрий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28600" y="5190120"/>
            <a:ext cx="250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Основа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6 ключевых этапов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8086680" y="1762200"/>
            <a:ext cx="3333240" cy="333324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747720" y="1023480"/>
            <a:ext cx="45194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1. Бизнес-понимание (Business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1328400"/>
            <a:ext cx="1835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Understanding)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747720" y="1884960"/>
            <a:ext cx="423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Самый важный этап: Зачем мы это делаем?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7720" y="2323080"/>
            <a:ext cx="497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Полностью понять бизнес-задачи и цели проекта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276120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28600" y="3199320"/>
            <a:ext cx="478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Определение бизнес-целей (например, снизить отток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52200" y="3904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28600" y="3485160"/>
            <a:ext cx="156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клиентов на 15%)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28600" y="3818520"/>
            <a:ext cx="441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Определение целей Data Mining (классификация: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529600" y="3769920"/>
            <a:ext cx="381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zh-CN" sz="1500" spc="-1" strike="noStrike">
                <a:solidFill>
                  <a:srgbClr val="1f2328"/>
                </a:solidFill>
                <a:latin typeface="NotoSansCJKjp"/>
                <a:ea typeface="NotoSansCJKjp"/>
              </a:rPr>
              <a:t>预测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5910840" y="3818520"/>
            <a:ext cx="590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какой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28600" y="4104360"/>
            <a:ext cx="122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клиент уйдет)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4437720"/>
            <a:ext cx="457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Составление плана проекта: Ресурсы, сроки, риски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747720" y="4875840"/>
            <a:ext cx="484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Утвержденное техническое задание (ТЗ)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747720" y="5161680"/>
            <a:ext cx="218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критериями успеха (KPI)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5599800"/>
            <a:ext cx="567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Ошибка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Создать точную, но бесполезную для бизнеса модель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47720" y="1480680"/>
            <a:ext cx="5938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2. Понимание данных (Data Understanding)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2046960"/>
            <a:ext cx="3022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Знакомство с нашими данными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747720" y="2485080"/>
            <a:ext cx="554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Собрать первичные данные и выявить первые инсайты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5220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292320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28600" y="3361320"/>
            <a:ext cx="654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Сбор данных из всех доступных источников (SQL, Google Analytics, CRM)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3209760" y="3695400"/>
            <a:ext cx="1391040" cy="248040"/>
          </a:xfrm>
          <a:custGeom>
            <a:avLst/>
            <a:gdLst/>
            <a:ahLst/>
            <a:rect l="0" t="0" r="r" b="b"/>
            <a:pathLst>
              <a:path w="3864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705" y="0"/>
                </a:lnTo>
                <a:cubicBezTo>
                  <a:pt x="3716" y="0"/>
                  <a:pt x="3726" y="1"/>
                  <a:pt x="3736" y="3"/>
                </a:cubicBezTo>
                <a:cubicBezTo>
                  <a:pt x="3746" y="5"/>
                  <a:pt x="3756" y="8"/>
                  <a:pt x="3766" y="12"/>
                </a:cubicBezTo>
                <a:cubicBezTo>
                  <a:pt x="3776" y="16"/>
                  <a:pt x="3785" y="21"/>
                  <a:pt x="3793" y="27"/>
                </a:cubicBezTo>
                <a:cubicBezTo>
                  <a:pt x="3802" y="33"/>
                  <a:pt x="3810" y="39"/>
                  <a:pt x="3817" y="47"/>
                </a:cubicBezTo>
                <a:cubicBezTo>
                  <a:pt x="3825" y="54"/>
                  <a:pt x="3831" y="62"/>
                  <a:pt x="3837" y="71"/>
                </a:cubicBezTo>
                <a:cubicBezTo>
                  <a:pt x="3843" y="80"/>
                  <a:pt x="3848" y="89"/>
                  <a:pt x="3852" y="98"/>
                </a:cubicBezTo>
                <a:cubicBezTo>
                  <a:pt x="3856" y="108"/>
                  <a:pt x="3859" y="118"/>
                  <a:pt x="3861" y="128"/>
                </a:cubicBezTo>
                <a:cubicBezTo>
                  <a:pt x="3863" y="138"/>
                  <a:pt x="3864" y="149"/>
                  <a:pt x="3864" y="159"/>
                </a:cubicBezTo>
                <a:lnTo>
                  <a:pt x="3864" y="530"/>
                </a:lnTo>
                <a:cubicBezTo>
                  <a:pt x="3864" y="541"/>
                  <a:pt x="3863" y="551"/>
                  <a:pt x="3861" y="561"/>
                </a:cubicBezTo>
                <a:cubicBezTo>
                  <a:pt x="3859" y="572"/>
                  <a:pt x="3856" y="582"/>
                  <a:pt x="3852" y="591"/>
                </a:cubicBezTo>
                <a:cubicBezTo>
                  <a:pt x="3848" y="601"/>
                  <a:pt x="3843" y="610"/>
                  <a:pt x="3837" y="619"/>
                </a:cubicBezTo>
                <a:cubicBezTo>
                  <a:pt x="3831" y="627"/>
                  <a:pt x="3825" y="635"/>
                  <a:pt x="3817" y="643"/>
                </a:cubicBezTo>
                <a:cubicBezTo>
                  <a:pt x="3810" y="650"/>
                  <a:pt x="3802" y="657"/>
                  <a:pt x="3793" y="662"/>
                </a:cubicBezTo>
                <a:cubicBezTo>
                  <a:pt x="3785" y="668"/>
                  <a:pt x="3776" y="673"/>
                  <a:pt x="3766" y="677"/>
                </a:cubicBezTo>
                <a:cubicBezTo>
                  <a:pt x="3756" y="681"/>
                  <a:pt x="3746" y="684"/>
                  <a:pt x="3736" y="686"/>
                </a:cubicBezTo>
                <a:cubicBezTo>
                  <a:pt x="3726" y="688"/>
                  <a:pt x="3716" y="689"/>
                  <a:pt x="3705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28600" y="3694680"/>
            <a:ext cx="209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Описательный анализ: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272760" y="3726360"/>
            <a:ext cx="1259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df.describe()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52200" y="4114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600800" y="3694680"/>
            <a:ext cx="215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 начальные статистики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990520" y="4038480"/>
            <a:ext cx="1000800" cy="248040"/>
          </a:xfrm>
          <a:custGeom>
            <a:avLst/>
            <a:gdLst/>
            <a:ahLst/>
            <a:rect l="0" t="0" r="r" b="b"/>
            <a:pathLst>
              <a:path w="2780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621" y="0"/>
                </a:lnTo>
                <a:cubicBezTo>
                  <a:pt x="2631" y="0"/>
                  <a:pt x="2642" y="1"/>
                  <a:pt x="2652" y="3"/>
                </a:cubicBezTo>
                <a:cubicBezTo>
                  <a:pt x="2662" y="5"/>
                  <a:pt x="2672" y="8"/>
                  <a:pt x="2682" y="12"/>
                </a:cubicBezTo>
                <a:cubicBezTo>
                  <a:pt x="2691" y="16"/>
                  <a:pt x="2700" y="21"/>
                  <a:pt x="2709" y="27"/>
                </a:cubicBezTo>
                <a:cubicBezTo>
                  <a:pt x="2718" y="32"/>
                  <a:pt x="2726" y="39"/>
                  <a:pt x="2733" y="46"/>
                </a:cubicBezTo>
                <a:cubicBezTo>
                  <a:pt x="2740" y="54"/>
                  <a:pt x="2747" y="62"/>
                  <a:pt x="2753" y="70"/>
                </a:cubicBezTo>
                <a:cubicBezTo>
                  <a:pt x="2759" y="79"/>
                  <a:pt x="2763" y="88"/>
                  <a:pt x="2767" y="98"/>
                </a:cubicBezTo>
                <a:cubicBezTo>
                  <a:pt x="2771" y="107"/>
                  <a:pt x="2774" y="117"/>
                  <a:pt x="2776" y="129"/>
                </a:cubicBezTo>
                <a:cubicBezTo>
                  <a:pt x="2779" y="139"/>
                  <a:pt x="2780" y="149"/>
                  <a:pt x="2780" y="160"/>
                </a:cubicBezTo>
                <a:lnTo>
                  <a:pt x="2780" y="530"/>
                </a:lnTo>
                <a:cubicBezTo>
                  <a:pt x="2780" y="540"/>
                  <a:pt x="2779" y="551"/>
                  <a:pt x="2776" y="561"/>
                </a:cubicBezTo>
                <a:cubicBezTo>
                  <a:pt x="2774" y="571"/>
                  <a:pt x="2771" y="581"/>
                  <a:pt x="2767" y="591"/>
                </a:cubicBezTo>
                <a:cubicBezTo>
                  <a:pt x="2763" y="600"/>
                  <a:pt x="2759" y="610"/>
                  <a:pt x="2753" y="618"/>
                </a:cubicBezTo>
                <a:cubicBezTo>
                  <a:pt x="2747" y="627"/>
                  <a:pt x="2740" y="635"/>
                  <a:pt x="2733" y="642"/>
                </a:cubicBezTo>
                <a:cubicBezTo>
                  <a:pt x="2726" y="650"/>
                  <a:pt x="2718" y="656"/>
                  <a:pt x="2709" y="662"/>
                </a:cubicBezTo>
                <a:cubicBezTo>
                  <a:pt x="2700" y="668"/>
                  <a:pt x="2691" y="673"/>
                  <a:pt x="2682" y="677"/>
                </a:cubicBezTo>
                <a:cubicBezTo>
                  <a:pt x="2672" y="681"/>
                  <a:pt x="2662" y="684"/>
                  <a:pt x="2652" y="686"/>
                </a:cubicBezTo>
                <a:cubicBezTo>
                  <a:pt x="2642" y="688"/>
                  <a:pt x="2631" y="689"/>
                  <a:pt x="2621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9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28600" y="4028040"/>
            <a:ext cx="1870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Визуальный осмотр: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056040" y="406944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df.head()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4105080" y="403848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620" y="0"/>
                </a:lnTo>
                <a:cubicBezTo>
                  <a:pt x="2631" y="0"/>
                  <a:pt x="2641" y="1"/>
                  <a:pt x="2651" y="3"/>
                </a:cubicBezTo>
                <a:cubicBezTo>
                  <a:pt x="2662" y="5"/>
                  <a:pt x="2672" y="8"/>
                  <a:pt x="2681" y="12"/>
                </a:cubicBezTo>
                <a:cubicBezTo>
                  <a:pt x="2691" y="16"/>
                  <a:pt x="2700" y="21"/>
                  <a:pt x="2709" y="27"/>
                </a:cubicBezTo>
                <a:cubicBezTo>
                  <a:pt x="2717" y="32"/>
                  <a:pt x="2725" y="39"/>
                  <a:pt x="2733" y="46"/>
                </a:cubicBezTo>
                <a:cubicBezTo>
                  <a:pt x="2740" y="54"/>
                  <a:pt x="2747" y="62"/>
                  <a:pt x="2752" y="70"/>
                </a:cubicBezTo>
                <a:cubicBezTo>
                  <a:pt x="2758" y="79"/>
                  <a:pt x="2763" y="88"/>
                  <a:pt x="2767" y="98"/>
                </a:cubicBezTo>
                <a:cubicBezTo>
                  <a:pt x="2771" y="107"/>
                  <a:pt x="2774" y="117"/>
                  <a:pt x="2776" y="129"/>
                </a:cubicBezTo>
                <a:cubicBezTo>
                  <a:pt x="2778" y="139"/>
                  <a:pt x="2779" y="149"/>
                  <a:pt x="2779" y="160"/>
                </a:cubicBezTo>
                <a:lnTo>
                  <a:pt x="2779" y="530"/>
                </a:lnTo>
                <a:cubicBezTo>
                  <a:pt x="2779" y="540"/>
                  <a:pt x="2778" y="551"/>
                  <a:pt x="2776" y="561"/>
                </a:cubicBezTo>
                <a:cubicBezTo>
                  <a:pt x="2774" y="571"/>
                  <a:pt x="2771" y="581"/>
                  <a:pt x="2767" y="591"/>
                </a:cubicBezTo>
                <a:cubicBezTo>
                  <a:pt x="2763" y="600"/>
                  <a:pt x="2758" y="610"/>
                  <a:pt x="2752" y="618"/>
                </a:cubicBezTo>
                <a:cubicBezTo>
                  <a:pt x="2747" y="627"/>
                  <a:pt x="2740" y="635"/>
                  <a:pt x="2733" y="642"/>
                </a:cubicBezTo>
                <a:cubicBezTo>
                  <a:pt x="2725" y="650"/>
                  <a:pt x="2717" y="656"/>
                  <a:pt x="2709" y="662"/>
                </a:cubicBezTo>
                <a:cubicBezTo>
                  <a:pt x="2700" y="668"/>
                  <a:pt x="2691" y="673"/>
                  <a:pt x="2681" y="677"/>
                </a:cubicBezTo>
                <a:cubicBezTo>
                  <a:pt x="2672" y="681"/>
                  <a:pt x="2662" y="684"/>
                  <a:pt x="2651" y="686"/>
                </a:cubicBezTo>
                <a:cubicBezTo>
                  <a:pt x="2641" y="688"/>
                  <a:pt x="2631" y="689"/>
                  <a:pt x="2620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3995280" y="40280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52200" y="445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166280" y="406944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df.info()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52200" y="4790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28600" y="4371120"/>
            <a:ext cx="541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Поиск проблем: Пропуски, выбросы, некорректные форматы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128600" y="4704480"/>
            <a:ext cx="276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Верификация качества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5142600"/>
            <a:ext cx="492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Отчет о качестве данных, первые гипотезы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1347480"/>
            <a:ext cx="5601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3. Подготовка данных (Data Preparation)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1904040"/>
            <a:ext cx="4697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Самая трудоемкая часть проекта (~80% времени)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47720" y="2342160"/>
            <a:ext cx="550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Превратить "сырые" данные в чистый набор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52200" y="3305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747720" y="278028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28600" y="3218400"/>
            <a:ext cx="479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Очистка: Заполнение пропусков, обработка выбросов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28600" y="3551760"/>
            <a:ext cx="527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Кодирование: One-Hot, Label Encoding для категориальных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952200" y="4257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28600" y="3837600"/>
            <a:ext cx="90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52200" y="4590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28600" y="4170960"/>
            <a:ext cx="438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Масштабирование: StandardScaler, MinMaxScaler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952200" y="4924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28600" y="4504320"/>
            <a:ext cx="425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Feature Engineering: Создание новых признаков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28600" y="4837680"/>
            <a:ext cx="485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Сборка финального датасета: Разделение на train/test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5275800"/>
            <a:ext cx="493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Чистый, готовый к моделированию датасет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8086680" y="2733840"/>
            <a:ext cx="3333240" cy="1390320"/>
          </a:xfrm>
          <a:prstGeom prst="rect">
            <a:avLst/>
          </a:prstGeom>
          <a:ln w="0">
            <a:noFill/>
          </a:ln>
        </p:spPr>
      </p:pic>
      <p:sp>
        <p:nvSpPr>
          <p:cNvPr id="122" name=""/>
          <p:cNvSpPr txBox="1"/>
          <p:nvPr/>
        </p:nvSpPr>
        <p:spPr>
          <a:xfrm>
            <a:off x="747720" y="1147320"/>
            <a:ext cx="4257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4. Моделирование (Modeling)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47720" y="1703880"/>
            <a:ext cx="226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Этап, который все ждут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2142000"/>
            <a:ext cx="4763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Выбрать и обучить подходящие алгоритмы ML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2200" y="3105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58048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28600" y="3018600"/>
            <a:ext cx="498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Выбор алгоритмов: Исходя из задачи (дерево решений,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52200" y="37242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28600" y="3304080"/>
            <a:ext cx="1858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линейная регрессия)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923920" y="3647880"/>
            <a:ext cx="2753280" cy="248040"/>
          </a:xfrm>
          <a:custGeom>
            <a:avLst/>
            <a:gdLst/>
            <a:ahLst/>
            <a:rect l="0" t="0" r="r" b="b"/>
            <a:pathLst>
              <a:path w="7648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489" y="0"/>
                </a:lnTo>
                <a:cubicBezTo>
                  <a:pt x="7499" y="0"/>
                  <a:pt x="7510" y="1"/>
                  <a:pt x="7520" y="3"/>
                </a:cubicBezTo>
                <a:cubicBezTo>
                  <a:pt x="7530" y="5"/>
                  <a:pt x="7540" y="8"/>
                  <a:pt x="7550" y="12"/>
                </a:cubicBezTo>
                <a:cubicBezTo>
                  <a:pt x="7559" y="16"/>
                  <a:pt x="7568" y="21"/>
                  <a:pt x="7577" y="27"/>
                </a:cubicBezTo>
                <a:cubicBezTo>
                  <a:pt x="7586" y="33"/>
                  <a:pt x="7594" y="39"/>
                  <a:pt x="7601" y="47"/>
                </a:cubicBezTo>
                <a:cubicBezTo>
                  <a:pt x="7609" y="54"/>
                  <a:pt x="7615" y="62"/>
                  <a:pt x="7621" y="71"/>
                </a:cubicBezTo>
                <a:cubicBezTo>
                  <a:pt x="7627" y="79"/>
                  <a:pt x="7632" y="88"/>
                  <a:pt x="7636" y="98"/>
                </a:cubicBezTo>
                <a:cubicBezTo>
                  <a:pt x="7640" y="108"/>
                  <a:pt x="7643" y="118"/>
                  <a:pt x="7645" y="128"/>
                </a:cubicBezTo>
                <a:cubicBezTo>
                  <a:pt x="7647" y="138"/>
                  <a:pt x="7648" y="148"/>
                  <a:pt x="7648" y="159"/>
                </a:cubicBezTo>
                <a:lnTo>
                  <a:pt x="7648" y="530"/>
                </a:lnTo>
                <a:cubicBezTo>
                  <a:pt x="7648" y="541"/>
                  <a:pt x="7647" y="551"/>
                  <a:pt x="7645" y="561"/>
                </a:cubicBezTo>
                <a:cubicBezTo>
                  <a:pt x="7643" y="571"/>
                  <a:pt x="7640" y="581"/>
                  <a:pt x="7636" y="591"/>
                </a:cubicBezTo>
                <a:cubicBezTo>
                  <a:pt x="7632" y="601"/>
                  <a:pt x="7627" y="610"/>
                  <a:pt x="7621" y="618"/>
                </a:cubicBezTo>
                <a:cubicBezTo>
                  <a:pt x="7615" y="627"/>
                  <a:pt x="7609" y="635"/>
                  <a:pt x="7601" y="642"/>
                </a:cubicBezTo>
                <a:cubicBezTo>
                  <a:pt x="7594" y="650"/>
                  <a:pt x="7586" y="656"/>
                  <a:pt x="7577" y="662"/>
                </a:cubicBezTo>
                <a:cubicBezTo>
                  <a:pt x="7568" y="668"/>
                  <a:pt x="7559" y="673"/>
                  <a:pt x="7550" y="677"/>
                </a:cubicBezTo>
                <a:cubicBezTo>
                  <a:pt x="7540" y="681"/>
                  <a:pt x="7530" y="684"/>
                  <a:pt x="7520" y="686"/>
                </a:cubicBezTo>
                <a:cubicBezTo>
                  <a:pt x="7510" y="688"/>
                  <a:pt x="7499" y="689"/>
                  <a:pt x="7489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28600" y="3637440"/>
            <a:ext cx="1811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Обучение моделей: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952200" y="4066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60"/>
                  <a:pt x="80" y="160"/>
                </a:cubicBezTo>
                <a:cubicBezTo>
                  <a:pt x="69" y="160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990520" y="3678840"/>
            <a:ext cx="2617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model.fit(X_train, y_train)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952200" y="4400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128600" y="3980520"/>
            <a:ext cx="503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Настройка гиперпараметров: GridSearch, RandomSearch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28600" y="4313880"/>
            <a:ext cx="441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Валидация: Оценка качества на кросс-валидации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4752000"/>
            <a:ext cx="439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Набор обученных моделей с оценкой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47720" y="5037840"/>
            <a:ext cx="1837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производительности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747720" y="5475960"/>
            <a:ext cx="403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Важно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"Мусор на входе -&gt; мусор на выходе"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8086680" y="1762200"/>
            <a:ext cx="3333240" cy="3333240"/>
          </a:xfrm>
          <a:prstGeom prst="rect">
            <a:avLst/>
          </a:prstGeom>
          <a:ln w="0">
            <a:noFill/>
          </a:ln>
        </p:spPr>
      </p:pic>
      <p:sp>
        <p:nvSpPr>
          <p:cNvPr id="144" name=""/>
          <p:cNvSpPr txBox="1"/>
          <p:nvPr/>
        </p:nvSpPr>
        <p:spPr>
          <a:xfrm>
            <a:off x="747720" y="1223640"/>
            <a:ext cx="33184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5. Оценка (Evaluation)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47720" y="1789920"/>
            <a:ext cx="425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Так ли хороша наша модель на самом деле?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747720" y="2228040"/>
            <a:ext cx="515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Оценить качество модели и проверить достижение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2513520"/>
            <a:ext cx="121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бизнес-целей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52200" y="3476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295164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52200" y="3809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28600" y="3390120"/>
            <a:ext cx="343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Тестирование на отложенной выборке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28600" y="3723480"/>
            <a:ext cx="443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Анализ метрик: Accuracy, Precision, Recall, F1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952200" y="4429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28600" y="4008960"/>
            <a:ext cx="137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классификации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52200" y="4762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28600" y="4342320"/>
            <a:ext cx="467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Ответ на вопрос: Решает ли модель бизнес-задачу?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28600" y="4675680"/>
            <a:ext cx="4844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Ранжирование моделей: Выбор лучшей из нескольких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47720" y="5113800"/>
            <a:ext cx="581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Подтверждение готовности к внедрению или возврат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747720" y="5399640"/>
            <a:ext cx="198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предыдущие этапы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8086680" y="1762200"/>
            <a:ext cx="3333240" cy="333324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 txBox="1"/>
          <p:nvPr/>
        </p:nvSpPr>
        <p:spPr>
          <a:xfrm>
            <a:off x="747720" y="1290240"/>
            <a:ext cx="39434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bff"/>
                </a:solidFill>
                <a:latin typeface="Arial"/>
                <a:ea typeface="Arial"/>
              </a:rPr>
              <a:t>Этап 6. Внедрение (Deployment)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7720" y="1856520"/>
            <a:ext cx="2940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Реализация пользы от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2294640"/>
            <a:ext cx="436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Цель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Интегрировать модель в бизнес-процессы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52200" y="3257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2732760"/>
            <a:ext cx="199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Ключевые 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52200" y="3590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28600" y="3170880"/>
            <a:ext cx="322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Пайплайн: Автоматизация процесса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128600" y="3504240"/>
            <a:ext cx="471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Интеграция: Внедрение в продукт, CRM-систему или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52200" y="4209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28600" y="3790080"/>
            <a:ext cx="802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дашборд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952200" y="4543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28600" y="4123440"/>
            <a:ext cx="541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Мониторинг: Контроль качества модели с течением времени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28600" y="4456800"/>
            <a:ext cx="452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Поддержка и сопровождение: Обновление модели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4894920"/>
            <a:ext cx="472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Результат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Работающая система, основанная на ML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47720" y="5333040"/>
            <a:ext cx="542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d9534f"/>
                </a:solidFill>
                <a:latin typeface="Arial"/>
                <a:ea typeface="Arial"/>
              </a:rPr>
              <a:t>Важно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Многие проекты не доходят до реального внедрения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