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325" r:id="rId6"/>
    <p:sldId id="296" r:id="rId7"/>
    <p:sldId id="297" r:id="rId8"/>
    <p:sldId id="298" r:id="rId9"/>
    <p:sldId id="299" r:id="rId10"/>
    <p:sldId id="300" r:id="rId11"/>
    <p:sldId id="301" r:id="rId12"/>
    <p:sldId id="271" r:id="rId13"/>
    <p:sldId id="315" r:id="rId14"/>
    <p:sldId id="316" r:id="rId15"/>
    <p:sldId id="317" r:id="rId16"/>
    <p:sldId id="318" r:id="rId17"/>
    <p:sldId id="319" r:id="rId18"/>
    <p:sldId id="320" r:id="rId19"/>
    <p:sldId id="321" r:id="rId20"/>
    <p:sldId id="322" r:id="rId21"/>
    <p:sldId id="323" r:id="rId22"/>
    <p:sldId id="324" r:id="rId23"/>
    <p:sldId id="314"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42093-FF09-446E-9A4B-8324650074FA}" v="851" dt="2021-05-06T16:45:26.158"/>
    <p1510:client id="{643735D7-804F-47F3-996D-09BC0690FF32}" v="1973" dt="2021-03-04T08:36:43.590"/>
    <p1510:client id="{9334600E-37D0-4DE2-B01A-573D67C2E7D4}" v="9" dt="2021-03-04T09:26:10.462"/>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CUSTOMER RETENTION ANALYSIS</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endParaRPr lang="en-US" b="1" dirty="0">
              <a:cs typeface="Calibri"/>
            </a:endParaRPr>
          </a:p>
          <a:p>
            <a:r>
              <a:rPr lang="en-US" b="1" dirty="0">
                <a:cs typeface="Calibri"/>
              </a:rPr>
              <a:t>Vikas Ojha</a:t>
            </a:r>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111420-9C97-4A8A-892D-0C18F128324E}"/>
              </a:ext>
            </a:extLst>
          </p:cNvPr>
          <p:cNvSpPr txBox="1"/>
          <p:nvPr/>
        </p:nvSpPr>
        <p:spPr>
          <a:xfrm>
            <a:off x="1321633" y="5433360"/>
            <a:ext cx="985172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Segoe UI"/>
              </a:rPr>
              <a:t>Observation:</a:t>
            </a:r>
          </a:p>
          <a:p>
            <a:endParaRPr lang="en-US" sz="2800" dirty="0">
              <a:cs typeface="Segoe UI"/>
            </a:endParaRPr>
          </a:p>
          <a:p>
            <a:r>
              <a:rPr lang="en-US" sz="2800" dirty="0">
                <a:cs typeface="Segoe UI"/>
              </a:rPr>
              <a:t>The persons from </a:t>
            </a:r>
            <a:r>
              <a:rPr lang="en-US" sz="2800" dirty="0" err="1">
                <a:cs typeface="Segoe UI"/>
              </a:rPr>
              <a:t>pincode</a:t>
            </a:r>
            <a:r>
              <a:rPr lang="en-US" sz="2800" dirty="0">
                <a:cs typeface="Segoe UI"/>
              </a:rPr>
              <a:t> 201308 has done maximum Shopping.</a:t>
            </a:r>
            <a:endParaRPr lang="en-US" sz="2800" dirty="0">
              <a:cs typeface="Calibri"/>
            </a:endParaRPr>
          </a:p>
        </p:txBody>
      </p:sp>
      <p:pic>
        <p:nvPicPr>
          <p:cNvPr id="4" name="Picture 4" descr="Chart, histogram&#10;&#10;Description automatically generated">
            <a:extLst>
              <a:ext uri="{FF2B5EF4-FFF2-40B4-BE49-F238E27FC236}">
                <a16:creationId xmlns:a16="http://schemas.microsoft.com/office/drawing/2014/main" id="{4E7690AA-9116-4BA8-9EB1-3FAE35AB0A42}"/>
              </a:ext>
            </a:extLst>
          </p:cNvPr>
          <p:cNvPicPr>
            <a:picLocks noChangeAspect="1"/>
          </p:cNvPicPr>
          <p:nvPr/>
        </p:nvPicPr>
        <p:blipFill>
          <a:blip r:embed="rId2"/>
          <a:stretch>
            <a:fillRect/>
          </a:stretch>
        </p:blipFill>
        <p:spPr>
          <a:xfrm>
            <a:off x="3169085" y="39645"/>
            <a:ext cx="5853829" cy="5202517"/>
          </a:xfrm>
          <a:prstGeom prst="rect">
            <a:avLst/>
          </a:prstGeom>
        </p:spPr>
      </p:pic>
    </p:spTree>
    <p:extLst>
      <p:ext uri="{BB962C8B-B14F-4D97-AF65-F5344CB8AC3E}">
        <p14:creationId xmlns:p14="http://schemas.microsoft.com/office/powerpoint/2010/main" val="89135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74A7F-431E-441B-AB40-651A8A25E3D0}"/>
              </a:ext>
            </a:extLst>
          </p:cNvPr>
          <p:cNvSpPr txBox="1"/>
          <p:nvPr/>
        </p:nvSpPr>
        <p:spPr>
          <a:xfrm>
            <a:off x="900000" y="5227464"/>
            <a:ext cx="103920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Segoe UI"/>
              </a:rPr>
              <a:t>Observation:</a:t>
            </a:r>
          </a:p>
          <a:p>
            <a:endParaRPr lang="en-US" sz="2800" dirty="0">
              <a:cs typeface="Segoe UI"/>
            </a:endParaRPr>
          </a:p>
          <a:p>
            <a:r>
              <a:rPr lang="en-US" sz="2800" dirty="0">
                <a:cs typeface="Segoe UI"/>
              </a:rPr>
              <a:t>Most of the people have done online shopping with above 4 Yrs.</a:t>
            </a:r>
            <a:endParaRPr lang="en-US" dirty="0">
              <a:ea typeface="+mn-lt"/>
              <a:cs typeface="+mn-lt"/>
            </a:endParaRPr>
          </a:p>
        </p:txBody>
      </p:sp>
      <p:pic>
        <p:nvPicPr>
          <p:cNvPr id="4" name="Picture 4" descr="Chart, bar chart&#10;&#10;Description automatically generated">
            <a:extLst>
              <a:ext uri="{FF2B5EF4-FFF2-40B4-BE49-F238E27FC236}">
                <a16:creationId xmlns:a16="http://schemas.microsoft.com/office/drawing/2014/main" id="{BF914E76-03F2-4A9B-8AD2-33FC8E420C91}"/>
              </a:ext>
            </a:extLst>
          </p:cNvPr>
          <p:cNvPicPr>
            <a:picLocks noChangeAspect="1"/>
          </p:cNvPicPr>
          <p:nvPr/>
        </p:nvPicPr>
        <p:blipFill>
          <a:blip r:embed="rId2"/>
          <a:stretch>
            <a:fillRect/>
          </a:stretch>
        </p:blipFill>
        <p:spPr>
          <a:xfrm>
            <a:off x="3910209" y="116976"/>
            <a:ext cx="5269281" cy="5110488"/>
          </a:xfrm>
          <a:prstGeom prst="rect">
            <a:avLst/>
          </a:prstGeom>
        </p:spPr>
      </p:pic>
    </p:spTree>
    <p:extLst>
      <p:ext uri="{BB962C8B-B14F-4D97-AF65-F5344CB8AC3E}">
        <p14:creationId xmlns:p14="http://schemas.microsoft.com/office/powerpoint/2010/main" val="1966829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269498" y="4993086"/>
            <a:ext cx="1165300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panose="02020603050405020304" pitchFamily="18" charset="0"/>
                <a:ea typeface="+mn-lt"/>
                <a:cs typeface="Times New Roman" panose="02020603050405020304" pitchFamily="18" charset="0"/>
              </a:rPr>
              <a:t>Observation:</a:t>
            </a:r>
          </a:p>
          <a:p>
            <a:endParaRPr lang="en-US" sz="1400" dirty="0">
              <a:latin typeface="Times New Roman" panose="02020603050405020304" pitchFamily="18" charset="0"/>
              <a:ea typeface="+mn-lt"/>
              <a:cs typeface="Times New Roman" panose="02020603050405020304" pitchFamily="18" charset="0"/>
            </a:endParaRPr>
          </a:p>
          <a:p>
            <a:r>
              <a:rPr lang="en-US" sz="2800" dirty="0">
                <a:latin typeface="Times New Roman" panose="02020603050405020304" pitchFamily="18" charset="0"/>
                <a:ea typeface="+mn-lt"/>
                <a:cs typeface="Times New Roman" panose="02020603050405020304" pitchFamily="18" charset="0"/>
              </a:rPr>
              <a:t>114 of the customers have made less than 10 times online purchase in the past 1 year.</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85C131A-E068-4B89-B7B8-6F92CFBE8DC9}"/>
              </a:ext>
            </a:extLst>
          </p:cNvPr>
          <p:cNvSpPr txBox="1"/>
          <p:nvPr/>
        </p:nvSpPr>
        <p:spPr>
          <a:xfrm>
            <a:off x="643003" y="2146127"/>
            <a:ext cx="107702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2800">
              <a:latin typeface="Times New Roman" panose="02020603050405020304" pitchFamily="18" charset="0"/>
              <a:cs typeface="Times New Roman" panose="02020603050405020304" pitchFamily="18" charset="0"/>
            </a:endParaRPr>
          </a:p>
        </p:txBody>
      </p:sp>
      <p:pic>
        <p:nvPicPr>
          <p:cNvPr id="4" name="Picture 7" descr="Chart, bar chart&#10;&#10;Description automatically generated">
            <a:extLst>
              <a:ext uri="{FF2B5EF4-FFF2-40B4-BE49-F238E27FC236}">
                <a16:creationId xmlns:a16="http://schemas.microsoft.com/office/drawing/2014/main" id="{22B02883-88DD-499A-ABF9-A24B6D00031A}"/>
              </a:ext>
            </a:extLst>
          </p:cNvPr>
          <p:cNvPicPr>
            <a:picLocks noChangeAspect="1"/>
          </p:cNvPicPr>
          <p:nvPr/>
        </p:nvPicPr>
        <p:blipFill>
          <a:blip r:embed="rId2"/>
          <a:stretch>
            <a:fillRect/>
          </a:stretch>
        </p:blipFill>
        <p:spPr>
          <a:xfrm>
            <a:off x="3523989" y="186028"/>
            <a:ext cx="5561556" cy="4450466"/>
          </a:xfrm>
          <a:prstGeom prst="rect">
            <a:avLst/>
          </a:prstGeom>
        </p:spPr>
      </p:pic>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AEEB62E-F185-444B-B67B-B510418EB21E}"/>
              </a:ext>
            </a:extLst>
          </p:cNvPr>
          <p:cNvPicPr>
            <a:picLocks noChangeAspect="1"/>
          </p:cNvPicPr>
          <p:nvPr/>
        </p:nvPicPr>
        <p:blipFill>
          <a:blip r:embed="rId2"/>
          <a:stretch>
            <a:fillRect/>
          </a:stretch>
        </p:blipFill>
        <p:spPr>
          <a:xfrm>
            <a:off x="3722318" y="195904"/>
            <a:ext cx="5561555" cy="4743864"/>
          </a:xfrm>
          <a:prstGeom prst="rect">
            <a:avLst/>
          </a:prstGeom>
        </p:spPr>
      </p:pic>
      <p:sp>
        <p:nvSpPr>
          <p:cNvPr id="3" name="TextBox 2">
            <a:extLst>
              <a:ext uri="{FF2B5EF4-FFF2-40B4-BE49-F238E27FC236}">
                <a16:creationId xmlns:a16="http://schemas.microsoft.com/office/drawing/2014/main" id="{EF6991C1-754F-440D-903A-56F677DCB685}"/>
              </a:ext>
            </a:extLst>
          </p:cNvPr>
          <p:cNvSpPr txBox="1"/>
          <p:nvPr/>
        </p:nvSpPr>
        <p:spPr>
          <a:xfrm>
            <a:off x="1347592" y="5061658"/>
            <a:ext cx="949681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Segoe UI"/>
              </a:rPr>
              <a:t>Observation:</a:t>
            </a:r>
          </a:p>
          <a:p>
            <a:endParaRPr lang="en-US" sz="1400" dirty="0">
              <a:cs typeface="Segoe UI"/>
            </a:endParaRPr>
          </a:p>
          <a:p>
            <a:r>
              <a:rPr lang="en-US" sz="2800" dirty="0">
                <a:cs typeface="Segoe UI"/>
              </a:rPr>
              <a:t>Most of the people prefer Mobile Internet for online Shopping followed by </a:t>
            </a:r>
            <a:r>
              <a:rPr lang="en-US" sz="2800" dirty="0" err="1">
                <a:cs typeface="Segoe UI"/>
              </a:rPr>
              <a:t>WiFi</a:t>
            </a:r>
            <a:r>
              <a:rPr lang="en-US" sz="2800" dirty="0">
                <a:cs typeface="Segoe UI"/>
              </a:rPr>
              <a:t> and Mobile Internet</a:t>
            </a:r>
            <a:endParaRPr lang="en-IN" sz="2800" dirty="0">
              <a:cs typeface="Segoe UI"/>
            </a:endParaRPr>
          </a:p>
        </p:txBody>
      </p:sp>
    </p:spTree>
    <p:extLst>
      <p:ext uri="{BB962C8B-B14F-4D97-AF65-F5344CB8AC3E}">
        <p14:creationId xmlns:p14="http://schemas.microsoft.com/office/powerpoint/2010/main" val="2253886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537B9DE3-C821-4FB4-B86D-81676A8CCCE7}"/>
              </a:ext>
            </a:extLst>
          </p:cNvPr>
          <p:cNvPicPr>
            <a:picLocks noChangeAspect="1"/>
          </p:cNvPicPr>
          <p:nvPr/>
        </p:nvPicPr>
        <p:blipFill>
          <a:blip r:embed="rId2"/>
          <a:stretch>
            <a:fillRect/>
          </a:stretch>
        </p:blipFill>
        <p:spPr>
          <a:xfrm>
            <a:off x="3837140" y="141201"/>
            <a:ext cx="4611665" cy="4634065"/>
          </a:xfrm>
          <a:prstGeom prst="rect">
            <a:avLst/>
          </a:prstGeom>
        </p:spPr>
      </p:pic>
      <p:sp>
        <p:nvSpPr>
          <p:cNvPr id="3" name="TextBox 2">
            <a:extLst>
              <a:ext uri="{FF2B5EF4-FFF2-40B4-BE49-F238E27FC236}">
                <a16:creationId xmlns:a16="http://schemas.microsoft.com/office/drawing/2014/main" id="{94221230-EBB9-423A-AF95-89268FCA6FD8}"/>
              </a:ext>
            </a:extLst>
          </p:cNvPr>
          <p:cNvSpPr txBox="1"/>
          <p:nvPr/>
        </p:nvSpPr>
        <p:spPr>
          <a:xfrm>
            <a:off x="1029222" y="5288071"/>
            <a:ext cx="10864240" cy="14371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Segoe UI"/>
              </a:rPr>
              <a:t>Observation:</a:t>
            </a:r>
          </a:p>
          <a:p>
            <a:endParaRPr lang="en-US" sz="2800" dirty="0">
              <a:cs typeface="Segoe UI"/>
            </a:endParaRPr>
          </a:p>
          <a:p>
            <a:r>
              <a:rPr lang="en-US" sz="2800" dirty="0">
                <a:cs typeface="Segoe UI"/>
              </a:rPr>
              <a:t>122 customers are using Window/windows mobile</a:t>
            </a:r>
            <a:endParaRPr lang="en-IN" sz="2800" dirty="0">
              <a:cs typeface="Segoe UI"/>
            </a:endParaRPr>
          </a:p>
        </p:txBody>
      </p:sp>
    </p:spTree>
    <p:extLst>
      <p:ext uri="{BB962C8B-B14F-4D97-AF65-F5344CB8AC3E}">
        <p14:creationId xmlns:p14="http://schemas.microsoft.com/office/powerpoint/2010/main" val="157930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5DDEB186-47F2-44EC-B85C-1227437D3390}"/>
              </a:ext>
            </a:extLst>
          </p:cNvPr>
          <p:cNvPicPr>
            <a:picLocks noChangeAspect="1"/>
          </p:cNvPicPr>
          <p:nvPr/>
        </p:nvPicPr>
        <p:blipFill>
          <a:blip r:embed="rId2"/>
          <a:stretch>
            <a:fillRect/>
          </a:stretch>
        </p:blipFill>
        <p:spPr>
          <a:xfrm>
            <a:off x="3878893" y="215379"/>
            <a:ext cx="6093911" cy="4725789"/>
          </a:xfrm>
          <a:prstGeom prst="rect">
            <a:avLst/>
          </a:prstGeom>
        </p:spPr>
      </p:pic>
      <p:sp>
        <p:nvSpPr>
          <p:cNvPr id="3" name="TextBox 2">
            <a:extLst>
              <a:ext uri="{FF2B5EF4-FFF2-40B4-BE49-F238E27FC236}">
                <a16:creationId xmlns:a16="http://schemas.microsoft.com/office/drawing/2014/main" id="{9ED46DE1-9A78-4BB3-9E14-5D8482575BE4}"/>
              </a:ext>
            </a:extLst>
          </p:cNvPr>
          <p:cNvSpPr txBox="1"/>
          <p:nvPr/>
        </p:nvSpPr>
        <p:spPr>
          <a:xfrm>
            <a:off x="877866" y="5257562"/>
            <a:ext cx="10436267"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Segoe UI"/>
              </a:rPr>
              <a:t>Observation:</a:t>
            </a:r>
          </a:p>
          <a:p>
            <a:endParaRPr lang="en-US" sz="1400" dirty="0">
              <a:cs typeface="Segoe UI"/>
            </a:endParaRPr>
          </a:p>
          <a:p>
            <a:r>
              <a:rPr lang="en-US" sz="2800" dirty="0">
                <a:cs typeface="Segoe UI"/>
              </a:rPr>
              <a:t>Most of the customers Strongly agree that the online retail store will fulfill its part of the transaction at the stipulated time</a:t>
            </a:r>
            <a:endParaRPr lang="en-IN" sz="2800" dirty="0">
              <a:cs typeface="Segoe UI"/>
            </a:endParaRPr>
          </a:p>
        </p:txBody>
      </p:sp>
    </p:spTree>
    <p:extLst>
      <p:ext uri="{BB962C8B-B14F-4D97-AF65-F5344CB8AC3E}">
        <p14:creationId xmlns:p14="http://schemas.microsoft.com/office/powerpoint/2010/main" val="95648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E066052-1D3B-43BD-BA15-655D52D9AD9A}"/>
              </a:ext>
            </a:extLst>
          </p:cNvPr>
          <p:cNvPicPr>
            <a:picLocks noChangeAspect="1"/>
          </p:cNvPicPr>
          <p:nvPr/>
        </p:nvPicPr>
        <p:blipFill>
          <a:blip r:embed="rId2"/>
          <a:stretch>
            <a:fillRect/>
          </a:stretch>
        </p:blipFill>
        <p:spPr>
          <a:xfrm>
            <a:off x="3367415" y="216375"/>
            <a:ext cx="6229610" cy="4640290"/>
          </a:xfrm>
          <a:prstGeom prst="rect">
            <a:avLst/>
          </a:prstGeom>
        </p:spPr>
      </p:pic>
      <p:sp>
        <p:nvSpPr>
          <p:cNvPr id="3" name="TextBox 2">
            <a:extLst>
              <a:ext uri="{FF2B5EF4-FFF2-40B4-BE49-F238E27FC236}">
                <a16:creationId xmlns:a16="http://schemas.microsoft.com/office/drawing/2014/main" id="{F7BC2F26-1586-4075-9939-67128450E93E}"/>
              </a:ext>
            </a:extLst>
          </p:cNvPr>
          <p:cNvSpPr txBox="1"/>
          <p:nvPr/>
        </p:nvSpPr>
        <p:spPr>
          <a:xfrm>
            <a:off x="893523" y="5041187"/>
            <a:ext cx="10404953"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Segoe UI"/>
              </a:rPr>
              <a:t>Observation:</a:t>
            </a:r>
          </a:p>
          <a:p>
            <a:endParaRPr lang="en-US" sz="1400" dirty="0">
              <a:cs typeface="Segoe UI"/>
            </a:endParaRPr>
          </a:p>
          <a:p>
            <a:r>
              <a:rPr lang="en-US" sz="2800" dirty="0">
                <a:cs typeface="Segoe UI"/>
              </a:rPr>
              <a:t>Most of the customers strongly agree that the customer privacy is important.</a:t>
            </a:r>
          </a:p>
        </p:txBody>
      </p:sp>
    </p:spTree>
    <p:extLst>
      <p:ext uri="{BB962C8B-B14F-4D97-AF65-F5344CB8AC3E}">
        <p14:creationId xmlns:p14="http://schemas.microsoft.com/office/powerpoint/2010/main" val="4050913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67F4DBB-C870-421F-9595-5D9C44B4BA61}"/>
              </a:ext>
            </a:extLst>
          </p:cNvPr>
          <p:cNvPicPr>
            <a:picLocks noChangeAspect="1"/>
          </p:cNvPicPr>
          <p:nvPr/>
        </p:nvPicPr>
        <p:blipFill>
          <a:blip r:embed="rId2"/>
          <a:stretch>
            <a:fillRect/>
          </a:stretch>
        </p:blipFill>
        <p:spPr>
          <a:xfrm>
            <a:off x="4087661" y="131230"/>
            <a:ext cx="4507281" cy="5174345"/>
          </a:xfrm>
          <a:prstGeom prst="rect">
            <a:avLst/>
          </a:prstGeom>
        </p:spPr>
      </p:pic>
      <p:sp>
        <p:nvSpPr>
          <p:cNvPr id="3" name="TextBox 2">
            <a:extLst>
              <a:ext uri="{FF2B5EF4-FFF2-40B4-BE49-F238E27FC236}">
                <a16:creationId xmlns:a16="http://schemas.microsoft.com/office/drawing/2014/main" id="{041DF174-7A9C-45B5-A8A4-AE75E8BF6A04}"/>
              </a:ext>
            </a:extLst>
          </p:cNvPr>
          <p:cNvSpPr txBox="1"/>
          <p:nvPr/>
        </p:nvSpPr>
        <p:spPr>
          <a:xfrm>
            <a:off x="637784" y="5341775"/>
            <a:ext cx="10916432"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Segoe UI"/>
              </a:rPr>
              <a:t>Observation:</a:t>
            </a:r>
          </a:p>
          <a:p>
            <a:endParaRPr lang="en-US" sz="800" dirty="0">
              <a:cs typeface="Segoe UI"/>
            </a:endParaRPr>
          </a:p>
          <a:p>
            <a:pPr algn="just"/>
            <a:r>
              <a:rPr lang="en-US" sz="2800" dirty="0">
                <a:cs typeface="Segoe UI"/>
              </a:rPr>
              <a:t>64 customers agree that Amazon.in, Flipkart.com, Paytm.com, Myntra.com, Snapdeal.com are Easy to use website or application</a:t>
            </a:r>
          </a:p>
        </p:txBody>
      </p:sp>
    </p:spTree>
    <p:extLst>
      <p:ext uri="{BB962C8B-B14F-4D97-AF65-F5344CB8AC3E}">
        <p14:creationId xmlns:p14="http://schemas.microsoft.com/office/powerpoint/2010/main" val="1339505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C46B108-7B31-4C19-8E89-F3BA1BC26985}"/>
              </a:ext>
            </a:extLst>
          </p:cNvPr>
          <p:cNvPicPr>
            <a:picLocks noChangeAspect="1"/>
          </p:cNvPicPr>
          <p:nvPr/>
        </p:nvPicPr>
        <p:blipFill>
          <a:blip r:embed="rId2"/>
          <a:stretch>
            <a:fillRect/>
          </a:stretch>
        </p:blipFill>
        <p:spPr>
          <a:xfrm>
            <a:off x="4066784" y="196289"/>
            <a:ext cx="4747363" cy="4680702"/>
          </a:xfrm>
          <a:prstGeom prst="rect">
            <a:avLst/>
          </a:prstGeom>
        </p:spPr>
      </p:pic>
      <p:sp>
        <p:nvSpPr>
          <p:cNvPr id="3" name="TextBox 2">
            <a:extLst>
              <a:ext uri="{FF2B5EF4-FFF2-40B4-BE49-F238E27FC236}">
                <a16:creationId xmlns:a16="http://schemas.microsoft.com/office/drawing/2014/main" id="{B644E124-F80C-49FF-A020-3128BF5896F5}"/>
              </a:ext>
            </a:extLst>
          </p:cNvPr>
          <p:cNvSpPr txBox="1"/>
          <p:nvPr/>
        </p:nvSpPr>
        <p:spPr>
          <a:xfrm>
            <a:off x="611688" y="5392455"/>
            <a:ext cx="1110432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Segoe UI"/>
              </a:rPr>
              <a:t>Observation:</a:t>
            </a:r>
          </a:p>
          <a:p>
            <a:endParaRPr lang="en-US" sz="1000" dirty="0">
              <a:cs typeface="Segoe UI"/>
            </a:endParaRPr>
          </a:p>
          <a:p>
            <a:r>
              <a:rPr lang="en-US" sz="2800" dirty="0">
                <a:cs typeface="Segoe UI"/>
              </a:rPr>
              <a:t>61 customers agree that Amazon.in Reliability of the website or application</a:t>
            </a:r>
          </a:p>
        </p:txBody>
      </p:sp>
    </p:spTree>
    <p:extLst>
      <p:ext uri="{BB962C8B-B14F-4D97-AF65-F5344CB8AC3E}">
        <p14:creationId xmlns:p14="http://schemas.microsoft.com/office/powerpoint/2010/main" val="2439686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7EA94BAA-E76A-41C5-AFEF-FEAF6EAF1F1F}"/>
              </a:ext>
            </a:extLst>
          </p:cNvPr>
          <p:cNvPicPr>
            <a:picLocks noChangeAspect="1"/>
          </p:cNvPicPr>
          <p:nvPr/>
        </p:nvPicPr>
        <p:blipFill>
          <a:blip r:embed="rId2"/>
          <a:stretch>
            <a:fillRect/>
          </a:stretch>
        </p:blipFill>
        <p:spPr>
          <a:xfrm>
            <a:off x="3868455" y="53659"/>
            <a:ext cx="4392460" cy="5059669"/>
          </a:xfrm>
          <a:prstGeom prst="rect">
            <a:avLst/>
          </a:prstGeom>
        </p:spPr>
      </p:pic>
      <p:sp>
        <p:nvSpPr>
          <p:cNvPr id="3" name="TextBox 2">
            <a:extLst>
              <a:ext uri="{FF2B5EF4-FFF2-40B4-BE49-F238E27FC236}">
                <a16:creationId xmlns:a16="http://schemas.microsoft.com/office/drawing/2014/main" id="{2864C399-D451-478B-AF27-DB09C636D0D6}"/>
              </a:ext>
            </a:extLst>
          </p:cNvPr>
          <p:cNvSpPr txBox="1"/>
          <p:nvPr/>
        </p:nvSpPr>
        <p:spPr>
          <a:xfrm>
            <a:off x="681539" y="5327634"/>
            <a:ext cx="11135637"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Segoe UI"/>
              </a:rPr>
              <a:t>Observation:</a:t>
            </a:r>
          </a:p>
          <a:p>
            <a:endParaRPr lang="en-US" sz="1400" dirty="0">
              <a:cs typeface="Segoe UI"/>
            </a:endParaRPr>
          </a:p>
          <a:p>
            <a:r>
              <a:rPr lang="en-US" sz="2800" dirty="0">
                <a:cs typeface="Segoe UI"/>
              </a:rPr>
              <a:t>79 customers agree to Amazon.in to recommend to a friend</a:t>
            </a:r>
            <a:endParaRPr lang="en-IN" sz="2800" dirty="0">
              <a:cs typeface="Segoe UI"/>
            </a:endParaRPr>
          </a:p>
        </p:txBody>
      </p:sp>
    </p:spTree>
    <p:extLst>
      <p:ext uri="{BB962C8B-B14F-4D97-AF65-F5344CB8AC3E}">
        <p14:creationId xmlns:p14="http://schemas.microsoft.com/office/powerpoint/2010/main" val="312263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212685"/>
            <a:ext cx="10515600" cy="574769"/>
          </a:xfrm>
        </p:spPr>
        <p:txBody>
          <a:bodyPr>
            <a:normAutofit fontScale="90000"/>
          </a:bodyPr>
          <a:lstStyle/>
          <a:p>
            <a:r>
              <a:rPr lang="en-US" b="1" dirty="0">
                <a:latin typeface="Times New Roman" panose="02020603050405020304" pitchFamily="18" charset="0"/>
                <a:cs typeface="Times New Roman" panose="02020603050405020304" pitchFamily="18" charset="0"/>
              </a:rPr>
              <a:t>Table Of Contents :-</a:t>
            </a:r>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   Introduction</a:t>
            </a:r>
          </a:p>
          <a:p>
            <a:pPr marL="0" indent="0">
              <a:buNone/>
            </a:pPr>
            <a:r>
              <a:rPr lang="en-US" dirty="0">
                <a:latin typeface="Times New Roman" panose="02020603050405020304" pitchFamily="18" charset="0"/>
                <a:cs typeface="Times New Roman" panose="02020603050405020304" pitchFamily="18" charset="0"/>
              </a:rPr>
              <a:t>    (a) What is customer retention?</a:t>
            </a:r>
          </a:p>
          <a:p>
            <a:pPr marL="0" indent="0">
              <a:buNone/>
            </a:pPr>
            <a:r>
              <a:rPr lang="en-US" dirty="0">
                <a:latin typeface="Times New Roman" panose="02020603050405020304" pitchFamily="18" charset="0"/>
                <a:ea typeface="+mn-lt"/>
                <a:cs typeface="Times New Roman" panose="02020603050405020304" pitchFamily="18" charset="0"/>
              </a:rPr>
              <a:t>    (b) </a:t>
            </a:r>
            <a:r>
              <a:rPr lang="en-IN" dirty="0">
                <a:latin typeface="Times New Roman" panose="02020603050405020304" pitchFamily="18" charset="0"/>
                <a:ea typeface="+mn-lt"/>
                <a:cs typeface="Times New Roman" panose="02020603050405020304" pitchFamily="18" charset="0"/>
              </a:rPr>
              <a:t>Conceptual Background of the Domain Problem</a:t>
            </a:r>
          </a:p>
          <a:p>
            <a:pPr marL="0" indent="0">
              <a:buNone/>
            </a:pPr>
            <a:r>
              <a:rPr lang="en-IN" dirty="0">
                <a:latin typeface="Times New Roman" panose="02020603050405020304" pitchFamily="18" charset="0"/>
                <a:ea typeface="+mn-lt"/>
                <a:cs typeface="Times New Roman" panose="02020603050405020304" pitchFamily="18" charset="0"/>
              </a:rPr>
              <a:t>    (c) </a:t>
            </a:r>
            <a:r>
              <a:rPr lang="en-US" dirty="0">
                <a:latin typeface="Times New Roman" panose="02020603050405020304" pitchFamily="18" charset="0"/>
                <a:ea typeface="+mn-lt"/>
                <a:cs typeface="Times New Roman" panose="02020603050405020304" pitchFamily="18" charset="0"/>
              </a:rPr>
              <a:t>Customer Retention Benefits</a:t>
            </a:r>
          </a:p>
          <a:p>
            <a:pPr marL="0" indent="0">
              <a:buNone/>
            </a:pPr>
            <a:r>
              <a:rPr lang="en-IN" dirty="0">
                <a:latin typeface="Times New Roman" panose="02020603050405020304" pitchFamily="18" charset="0"/>
                <a:ea typeface="+mn-lt"/>
                <a:cs typeface="Times New Roman" panose="02020603050405020304" pitchFamily="18" charset="0"/>
              </a:rPr>
              <a:t>2.   5 reasons of customer retention’s growth effecting.</a:t>
            </a:r>
          </a:p>
          <a:p>
            <a:pPr marL="0" indent="0">
              <a:buNone/>
            </a:pPr>
            <a:r>
              <a:rPr lang="en-IN" dirty="0">
                <a:latin typeface="Times New Roman" panose="02020603050405020304" pitchFamily="18" charset="0"/>
                <a:ea typeface="+mn-lt"/>
                <a:cs typeface="Times New Roman" panose="02020603050405020304" pitchFamily="18" charset="0"/>
              </a:rPr>
              <a:t>3.   Data analysis</a:t>
            </a:r>
          </a:p>
          <a:p>
            <a:pPr marL="0" indent="0">
              <a:buNone/>
            </a:pPr>
            <a:r>
              <a:rPr lang="en-IN" dirty="0">
                <a:latin typeface="Times New Roman" panose="02020603050405020304" pitchFamily="18" charset="0"/>
                <a:ea typeface="+mn-lt"/>
                <a:cs typeface="Times New Roman" panose="02020603050405020304" pitchFamily="18" charset="0"/>
              </a:rPr>
              <a:t>4.   </a:t>
            </a:r>
            <a:r>
              <a:rPr lang="en-US" dirty="0">
                <a:latin typeface="Times New Roman" panose="02020603050405020304" pitchFamily="18" charset="0"/>
                <a:ea typeface="+mn-lt"/>
                <a:cs typeface="Times New Roman" panose="02020603050405020304" pitchFamily="18" charset="0"/>
              </a:rPr>
              <a:t>How to Improve Customer Retention</a:t>
            </a:r>
            <a:endParaRPr lang="en-IN" dirty="0">
              <a:latin typeface="Times New Roman" panose="02020603050405020304" pitchFamily="18" charset="0"/>
              <a:ea typeface="+mn-lt"/>
              <a:cs typeface="Times New Roman" panose="02020603050405020304" pitchFamily="18" charset="0"/>
            </a:endParaRPr>
          </a:p>
          <a:p>
            <a:pPr marL="0" indent="0">
              <a:buNone/>
            </a:pPr>
            <a:r>
              <a:rPr lang="en-IN" dirty="0">
                <a:latin typeface="Times New Roman" panose="02020603050405020304" pitchFamily="18" charset="0"/>
                <a:ea typeface="+mn-lt"/>
                <a:cs typeface="Times New Roman" panose="02020603050405020304" pitchFamily="18" charset="0"/>
              </a:rPr>
              <a:t>5.   Conclusion</a:t>
            </a:r>
          </a:p>
          <a:p>
            <a:pPr marL="0" indent="0">
              <a:buNone/>
            </a:pPr>
            <a:r>
              <a:rPr lang="en-IN" dirty="0">
                <a:latin typeface="Times New Roman" panose="02020603050405020304" pitchFamily="18" charset="0"/>
                <a:ea typeface="+mn-lt"/>
                <a:cs typeface="Times New Roman" panose="02020603050405020304" pitchFamily="18" charset="0"/>
              </a:rPr>
              <a:t>6.   Limitations of this work and Scope for Future Work</a:t>
            </a:r>
          </a:p>
          <a:p>
            <a:pPr marL="0" indent="0">
              <a:buNone/>
            </a:pPr>
            <a:r>
              <a:rPr lang="en-IN" dirty="0">
                <a:latin typeface="Times New Roman" panose="02020603050405020304" pitchFamily="18" charset="0"/>
                <a:ea typeface="+mn-lt"/>
                <a:cs typeface="Times New Roman" panose="02020603050405020304" pitchFamily="18" charset="0"/>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712" y="482084"/>
            <a:ext cx="7265002" cy="646331"/>
          </a:xfrm>
          <a:prstGeom prst="rect">
            <a:avLst/>
          </a:prstGeom>
        </p:spPr>
        <p:txBody>
          <a:bodyPr wrap="none">
            <a:spAutoFit/>
          </a:bodyPr>
          <a:lstStyle/>
          <a:p>
            <a:r>
              <a:rPr lang="en-IN" dirty="0">
                <a:ea typeface="+mn-lt"/>
                <a:cs typeface="+mn-lt"/>
              </a:rPr>
              <a:t>  </a:t>
            </a:r>
            <a:r>
              <a:rPr lang="en-IN" sz="3600" dirty="0">
                <a:ea typeface="+mn-lt"/>
                <a:cs typeface="+mn-lt"/>
              </a:rPr>
              <a:t> </a:t>
            </a:r>
            <a:r>
              <a:rPr lang="en-US" sz="3600" dirty="0">
                <a:ea typeface="+mn-lt"/>
                <a:cs typeface="+mn-lt"/>
              </a:rPr>
              <a:t>How to Improve Customer Retention</a:t>
            </a:r>
            <a:endParaRPr lang="en-IN" sz="3600" dirty="0">
              <a:ea typeface="+mn-lt"/>
              <a:cs typeface="+mn-lt"/>
            </a:endParaRPr>
          </a:p>
        </p:txBody>
      </p:sp>
      <p:sp>
        <p:nvSpPr>
          <p:cNvPr id="3" name="Rectangle 2"/>
          <p:cNvSpPr/>
          <p:nvPr/>
        </p:nvSpPr>
        <p:spPr>
          <a:xfrm rot="10800000" flipV="1">
            <a:off x="1523999" y="1367937"/>
            <a:ext cx="10077449" cy="1815882"/>
          </a:xfrm>
          <a:prstGeom prst="rect">
            <a:avLst/>
          </a:prstGeom>
        </p:spPr>
        <p:txBody>
          <a:bodyPr wrap="square">
            <a:spAutoFit/>
          </a:bodyPr>
          <a:lstStyle/>
          <a:p>
            <a:r>
              <a:rPr lang="en-US" sz="2800" b="1" dirty="0"/>
              <a:t>A. </a:t>
            </a:r>
            <a:r>
              <a:rPr lang="en-US" sz="2800" dirty="0"/>
              <a:t>Set customer expectations – Set customer expectations early and a little lower than you can provide to eliminate uncertainty about the level of your service and ensure you always deliver on your promises.</a:t>
            </a:r>
          </a:p>
        </p:txBody>
      </p:sp>
      <p:sp>
        <p:nvSpPr>
          <p:cNvPr id="4" name="Rectangle 3"/>
          <p:cNvSpPr/>
          <p:nvPr/>
        </p:nvSpPr>
        <p:spPr>
          <a:xfrm rot="10800000" flipV="1">
            <a:off x="1466849" y="3412180"/>
            <a:ext cx="10077449" cy="1384995"/>
          </a:xfrm>
          <a:prstGeom prst="rect">
            <a:avLst/>
          </a:prstGeom>
        </p:spPr>
        <p:txBody>
          <a:bodyPr wrap="square">
            <a:spAutoFit/>
          </a:bodyPr>
          <a:lstStyle/>
          <a:p>
            <a:r>
              <a:rPr lang="en-US" sz="2800" b="1" dirty="0"/>
              <a:t>B. </a:t>
            </a:r>
            <a:r>
              <a:rPr lang="en-US" sz="2800" dirty="0"/>
              <a:t>Become the customers’ trusted advisor – You need to be the expert in your particular field, so that you can gain customers’ trust and build customer loyalty.</a:t>
            </a:r>
          </a:p>
        </p:txBody>
      </p:sp>
      <p:sp>
        <p:nvSpPr>
          <p:cNvPr id="5" name="Rectangle 4"/>
          <p:cNvSpPr/>
          <p:nvPr/>
        </p:nvSpPr>
        <p:spPr>
          <a:xfrm rot="10800000" flipV="1">
            <a:off x="1428749" y="5221930"/>
            <a:ext cx="10077449" cy="1384995"/>
          </a:xfrm>
          <a:prstGeom prst="rect">
            <a:avLst/>
          </a:prstGeom>
        </p:spPr>
        <p:txBody>
          <a:bodyPr wrap="square">
            <a:spAutoFit/>
          </a:bodyPr>
          <a:lstStyle/>
          <a:p>
            <a:r>
              <a:rPr lang="en-US" sz="2800" b="1" dirty="0"/>
              <a:t>C. </a:t>
            </a:r>
            <a:r>
              <a:rPr lang="en-US" sz="2800" dirty="0"/>
              <a:t>Use relationships to build trust – Build relationships with customers in a way that fosters trust. Do this through shared values and fostering customer relationships.</a:t>
            </a:r>
          </a:p>
        </p:txBody>
      </p:sp>
    </p:spTree>
    <p:extLst>
      <p:ext uri="{BB962C8B-B14F-4D97-AF65-F5344CB8AC3E}">
        <p14:creationId xmlns:p14="http://schemas.microsoft.com/office/powerpoint/2010/main" val="1946185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5900" y="490835"/>
            <a:ext cx="10115550" cy="1384995"/>
          </a:xfrm>
          <a:prstGeom prst="rect">
            <a:avLst/>
          </a:prstGeom>
        </p:spPr>
        <p:txBody>
          <a:bodyPr wrap="square">
            <a:spAutoFit/>
          </a:bodyPr>
          <a:lstStyle/>
          <a:p>
            <a:r>
              <a:rPr lang="en-US" sz="2800" b="1" dirty="0"/>
              <a:t>D.</a:t>
            </a:r>
            <a:r>
              <a:rPr lang="en-US" sz="2800" dirty="0"/>
              <a:t> Take a proactive approach to customer service – Implement anticipatory service so that you can eliminate problems before they occur.</a:t>
            </a:r>
          </a:p>
        </p:txBody>
      </p:sp>
      <p:sp>
        <p:nvSpPr>
          <p:cNvPr id="3" name="Rectangle 2"/>
          <p:cNvSpPr/>
          <p:nvPr/>
        </p:nvSpPr>
        <p:spPr>
          <a:xfrm>
            <a:off x="1466850" y="1957685"/>
            <a:ext cx="10115550" cy="1815882"/>
          </a:xfrm>
          <a:prstGeom prst="rect">
            <a:avLst/>
          </a:prstGeom>
        </p:spPr>
        <p:txBody>
          <a:bodyPr wrap="square">
            <a:spAutoFit/>
          </a:bodyPr>
          <a:lstStyle/>
          <a:p>
            <a:r>
              <a:rPr lang="en-US" sz="2800" b="1" dirty="0"/>
              <a:t>E.</a:t>
            </a:r>
            <a:r>
              <a:rPr lang="en-US" sz="2800" dirty="0"/>
              <a:t> Use social media to build relationships – Use LinkedIn, Twitter, and Facebook to connect and communicate with customers and give them a space for sharing experiences with your company, so they can become brand ambassadors.</a:t>
            </a:r>
          </a:p>
        </p:txBody>
      </p:sp>
      <p:sp>
        <p:nvSpPr>
          <p:cNvPr id="5" name="Rectangle 4"/>
          <p:cNvSpPr/>
          <p:nvPr/>
        </p:nvSpPr>
        <p:spPr>
          <a:xfrm>
            <a:off x="1428750" y="3919835"/>
            <a:ext cx="10115550" cy="1384995"/>
          </a:xfrm>
          <a:prstGeom prst="rect">
            <a:avLst/>
          </a:prstGeom>
        </p:spPr>
        <p:txBody>
          <a:bodyPr wrap="square">
            <a:spAutoFit/>
          </a:bodyPr>
          <a:lstStyle/>
          <a:p>
            <a:r>
              <a:rPr lang="en-US" sz="2800" b="1" dirty="0"/>
              <a:t>F.</a:t>
            </a:r>
            <a:r>
              <a:rPr lang="en-US" sz="2800" dirty="0"/>
              <a:t> Go the extra mile – Going above and beyond will build strong relationships with customers and build long-term loyalty by paying attention to their needs and issues.</a:t>
            </a:r>
          </a:p>
        </p:txBody>
      </p:sp>
    </p:spTree>
    <p:extLst>
      <p:ext uri="{BB962C8B-B14F-4D97-AF65-F5344CB8AC3E}">
        <p14:creationId xmlns:p14="http://schemas.microsoft.com/office/powerpoint/2010/main" val="3824986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4450" y="395585"/>
            <a:ext cx="10115550" cy="1815882"/>
          </a:xfrm>
          <a:prstGeom prst="rect">
            <a:avLst/>
          </a:prstGeom>
        </p:spPr>
        <p:txBody>
          <a:bodyPr wrap="square">
            <a:spAutoFit/>
          </a:bodyPr>
          <a:lstStyle/>
          <a:p>
            <a:r>
              <a:rPr lang="en-US" sz="2800" b="1" dirty="0"/>
              <a:t>G.</a:t>
            </a:r>
            <a:r>
              <a:rPr lang="en-US" sz="2800" dirty="0"/>
              <a:t> Make it personal – Personalized service improves customer experience and is something customers are expecting and demanding. Make their experience personal to strengthen the bond with your brand.</a:t>
            </a:r>
          </a:p>
        </p:txBody>
      </p:sp>
    </p:spTree>
    <p:extLst>
      <p:ext uri="{BB962C8B-B14F-4D97-AF65-F5344CB8AC3E}">
        <p14:creationId xmlns:p14="http://schemas.microsoft.com/office/powerpoint/2010/main" val="871073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p:txBody>
          <a:bodyPr vert="horz" lIns="91440" tIns="45720" rIns="91440" bIns="45720" rtlCol="0" anchor="t">
            <a:normAutofit/>
          </a:bodyPr>
          <a:lstStyle/>
          <a:p>
            <a:pPr marL="0" indent="0">
              <a:buNone/>
            </a:pPr>
            <a:r>
              <a:rPr lang="en-IN">
                <a:ea typeface="+mn-lt"/>
                <a:cs typeface="+mn-lt"/>
              </a:rPr>
              <a:t>Retention analysis is an integral part of your customer retention and marketing strategies. By taking full advantage of the data you collect by tracking customer behavior, requesting feedback, and studying important metrics, you can decrease the churn rate, improve customer satisfaction, and boost your revenue.</a:t>
            </a:r>
          </a:p>
        </p:txBody>
      </p:sp>
    </p:spTree>
    <p:extLst>
      <p:ext uri="{BB962C8B-B14F-4D97-AF65-F5344CB8AC3E}">
        <p14:creationId xmlns:p14="http://schemas.microsoft.com/office/powerpoint/2010/main" val="1243146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112148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t>
            </a:r>
            <a:r>
              <a:rPr lang="en-IN" sz="4000" b="1" dirty="0">
                <a:ea typeface="+mn-lt"/>
                <a:cs typeface="+mn-lt"/>
              </a:rPr>
              <a:t>Limitations of this work and Scope for Future Work</a:t>
            </a:r>
          </a:p>
        </p:txBody>
      </p:sp>
      <p:sp>
        <p:nvSpPr>
          <p:cNvPr id="3" name="TextBox 2">
            <a:extLst>
              <a:ext uri="{FF2B5EF4-FFF2-40B4-BE49-F238E27FC236}">
                <a16:creationId xmlns:a16="http://schemas.microsoft.com/office/drawing/2014/main" id="{2E5859D6-E838-4AD6-98A4-63FE67F7CA88}"/>
              </a:ext>
            </a:extLst>
          </p:cNvPr>
          <p:cNvSpPr txBox="1"/>
          <p:nvPr/>
        </p:nvSpPr>
        <p:spPr>
          <a:xfrm>
            <a:off x="784723" y="1781319"/>
            <a:ext cx="1112961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are able to properly analyse the valuable feedback of the </a:t>
            </a:r>
            <a:r>
              <a:rPr lang="en-US" sz="2800" dirty="0">
                <a:ea typeface="+mn-lt"/>
                <a:cs typeface="+mn-lt"/>
              </a:rPr>
              <a:t> </a:t>
            </a:r>
            <a:r>
              <a:rPr lang="en-IN" sz="2800" dirty="0">
                <a:ea typeface="+mn-lt"/>
                <a:cs typeface="+mn-lt"/>
              </a:rPr>
              <a:t>customers but given, the dataset was very small as it may result in </a:t>
            </a:r>
            <a:r>
              <a:rPr lang="en-US" sz="2800" dirty="0">
                <a:ea typeface="+mn-lt"/>
                <a:cs typeface="+mn-lt"/>
              </a:rPr>
              <a:t> </a:t>
            </a:r>
            <a:r>
              <a:rPr lang="en-IN" sz="2800" dirty="0">
                <a:ea typeface="+mn-lt"/>
                <a:cs typeface="+mn-lt"/>
              </a:rPr>
              <a:t>less understanding. If we are able to increase the feedbacks </a:t>
            </a:r>
            <a:r>
              <a:rPr lang="en-US" sz="2800" dirty="0">
                <a:ea typeface="+mn-lt"/>
                <a:cs typeface="+mn-lt"/>
              </a:rPr>
              <a:t> </a:t>
            </a:r>
            <a:r>
              <a:rPr lang="en-IN" sz="2800" dirty="0">
                <a:ea typeface="+mn-lt"/>
                <a:cs typeface="+mn-lt"/>
              </a:rPr>
              <a:t>from more customers all over it would provide a great </a:t>
            </a:r>
            <a:r>
              <a:rPr lang="en-US" sz="2800" dirty="0">
                <a:ea typeface="+mn-lt"/>
                <a:cs typeface="+mn-lt"/>
              </a:rPr>
              <a:t> </a:t>
            </a:r>
            <a:r>
              <a:rPr lang="en-IN" sz="2800" dirty="0">
                <a:ea typeface="+mn-lt"/>
                <a:cs typeface="+mn-lt"/>
              </a:rPr>
              <a:t>understanding of the strategies we will have to use to improve </a:t>
            </a:r>
            <a:r>
              <a:rPr lang="en-US" sz="2800" dirty="0">
                <a:ea typeface="+mn-lt"/>
                <a:cs typeface="+mn-lt"/>
              </a:rPr>
              <a:t> </a:t>
            </a:r>
            <a:r>
              <a:rPr lang="en-IN" sz="2800" dirty="0">
                <a:ea typeface="+mn-lt"/>
                <a:cs typeface="+mn-lt"/>
              </a:rPr>
              <a:t>customer retention.</a:t>
            </a:r>
            <a:endParaRPr lang="en-US" sz="2800" dirty="0">
              <a:ea typeface="+mn-lt"/>
              <a:cs typeface="+mn-lt"/>
            </a:endParaRPr>
          </a:p>
        </p:txBody>
      </p:sp>
    </p:spTree>
    <p:extLst>
      <p:ext uri="{BB962C8B-B14F-4D97-AF65-F5344CB8AC3E}">
        <p14:creationId xmlns:p14="http://schemas.microsoft.com/office/powerpoint/2010/main" val="392449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895018" y="260419"/>
            <a:ext cx="521900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latin typeface="Times New Roman" panose="02020603050405020304" pitchFamily="18" charset="0"/>
                <a:cs typeface="Times New Roman" panose="02020603050405020304" pitchFamily="18" charset="0"/>
              </a:rPr>
              <a:t>INTRODUCTION</a:t>
            </a:r>
            <a:r>
              <a:rPr lang="en-US" sz="4000"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43089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latin typeface="Times New Roman" panose="02020603050405020304" pitchFamily="18" charset="0"/>
                <a:cs typeface="Times New Roman" panose="02020603050405020304" pitchFamily="18" charset="0"/>
              </a:rPr>
              <a:t>What</a:t>
            </a:r>
            <a:r>
              <a:rPr lang="en-IN" sz="3200" b="1" dirty="0">
                <a:latin typeface="Times New Roman" panose="02020603050405020304" pitchFamily="18" charset="0"/>
                <a:ea typeface="+mn-lt"/>
                <a:cs typeface="Times New Roman" panose="02020603050405020304" pitchFamily="18" charset="0"/>
              </a:rPr>
              <a:t> is customer retention?</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2294797"/>
            <a:ext cx="1092349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400" dirty="0">
                <a:latin typeface="Times New Roman" panose="02020603050405020304" pitchFamily="18" charset="0"/>
                <a:cs typeface="Times New Roman" panose="02020603050405020304" pitchFamily="18" charset="0"/>
              </a:rPr>
              <a:t>Customer retention refers to the activities and actions companies and organizations take to reduce the number of customer defections. The goal of customer retention programs is to help companies retain as many customers as possible, often through customer loyalty and brand loyalty initiatives. It is important to remember that customer retention begins with the first contact a customer has with a company and continues throughout the entire lifetime of the relationship.</a:t>
            </a: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759758" y="269822"/>
            <a:ext cx="10672482" cy="689548"/>
          </a:xfrm>
        </p:spPr>
        <p:txBody>
          <a:bodyPr>
            <a:normAutofit/>
          </a:bodyPr>
          <a:lstStyle/>
          <a:p>
            <a:pPr algn="ctr"/>
            <a:r>
              <a:rPr lang="en-IN" sz="3200" b="1" dirty="0">
                <a:latin typeface="Times New Roman" panose="02020603050405020304" pitchFamily="18" charset="0"/>
                <a:ea typeface="+mj-lt"/>
                <a:cs typeface="Times New Roman" panose="02020603050405020304" pitchFamily="18" charset="0"/>
              </a:rPr>
              <a:t>Conceptual Background of the Domain Problem</a:t>
            </a: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72248" y="2312548"/>
            <a:ext cx="11847503" cy="2859059"/>
          </a:xfrm>
        </p:spPr>
        <p:txBody>
          <a:bodyPr vert="horz" lIns="91440" tIns="45720" rIns="91440" bIns="45720" rtlCol="0" anchor="t">
            <a:normAutofit/>
          </a:bodyPr>
          <a:lstStyle/>
          <a:p>
            <a:pPr marL="457200" indent="-457200" algn="just"/>
            <a:r>
              <a:rPr lang="en-US" dirty="0">
                <a:ea typeface="+mn-lt"/>
                <a:cs typeface="+mn-lt"/>
              </a:rPr>
              <a:t>Customer satisfaction has emerged as one of the most </a:t>
            </a:r>
            <a:r>
              <a:rPr lang="en-IN" dirty="0">
                <a:ea typeface="+mn-lt"/>
                <a:cs typeface="+mn-lt"/>
              </a:rPr>
              <a:t> </a:t>
            </a:r>
            <a:r>
              <a:rPr lang="en-US" dirty="0">
                <a:ea typeface="+mn-lt"/>
                <a:cs typeface="+mn-lt"/>
              </a:rPr>
              <a:t>important factors that guarantee the success of online store, it </a:t>
            </a:r>
            <a:r>
              <a:rPr lang="en-IN" dirty="0">
                <a:ea typeface="+mn-lt"/>
                <a:cs typeface="+mn-lt"/>
              </a:rPr>
              <a:t> </a:t>
            </a:r>
            <a:r>
              <a:rPr lang="en-US" dirty="0">
                <a:ea typeface="+mn-lt"/>
                <a:cs typeface="+mn-lt"/>
              </a:rPr>
              <a:t>has been posited as a key stimulant of purchase, repurchase </a:t>
            </a:r>
            <a:r>
              <a:rPr lang="en-IN" dirty="0">
                <a:ea typeface="+mn-lt"/>
                <a:cs typeface="+mn-lt"/>
              </a:rPr>
              <a:t> </a:t>
            </a:r>
            <a:r>
              <a:rPr lang="en-US" dirty="0">
                <a:ea typeface="+mn-lt"/>
                <a:cs typeface="+mn-lt"/>
              </a:rPr>
              <a:t>intentions and customer loyalty.</a:t>
            </a:r>
            <a:endParaRPr lang="en-US" dirty="0"/>
          </a:p>
          <a:p>
            <a:pPr marL="457200" indent="-457200" algn="just"/>
            <a:r>
              <a:rPr lang="en-US" dirty="0">
                <a:ea typeface="+mn-lt"/>
                <a:cs typeface="+mn-lt"/>
              </a:rPr>
              <a:t>A comprehensive review of </a:t>
            </a:r>
            <a:r>
              <a:rPr lang="en-IN" dirty="0">
                <a:ea typeface="+mn-lt"/>
                <a:cs typeface="+mn-lt"/>
              </a:rPr>
              <a:t> </a:t>
            </a:r>
            <a:r>
              <a:rPr lang="en-US" dirty="0">
                <a:ea typeface="+mn-lt"/>
                <a:cs typeface="+mn-lt"/>
              </a:rPr>
              <a:t>the literature, theories and models have been carried out to </a:t>
            </a:r>
            <a:r>
              <a:rPr lang="en-IN" dirty="0">
                <a:ea typeface="+mn-lt"/>
                <a:cs typeface="+mn-lt"/>
              </a:rPr>
              <a:t> </a:t>
            </a:r>
            <a:r>
              <a:rPr lang="en-US" dirty="0">
                <a:ea typeface="+mn-lt"/>
                <a:cs typeface="+mn-lt"/>
              </a:rPr>
              <a:t>propose the models for customer activation and customer </a:t>
            </a:r>
            <a:r>
              <a:rPr lang="en-IN" dirty="0">
                <a:ea typeface="+mn-lt"/>
                <a:cs typeface="+mn-lt"/>
              </a:rPr>
              <a:t> </a:t>
            </a:r>
            <a:r>
              <a:rPr lang="en-US" dirty="0">
                <a:ea typeface="+mn-lt"/>
                <a:cs typeface="+mn-lt"/>
              </a:rPr>
              <a:t>retention.</a:t>
            </a:r>
            <a:endParaRPr lang="en-US" dirty="0">
              <a:cs typeface="Calibri"/>
            </a:endParaRPr>
          </a:p>
          <a:p>
            <a:pPr marL="0" indent="0" algn="just">
              <a:buNone/>
            </a:pPr>
            <a:endParaRPr lang="en-US" dirty="0">
              <a:ea typeface="+mn-lt"/>
              <a:cs typeface="+mn-lt"/>
            </a:endParaRPr>
          </a:p>
        </p:txBody>
      </p:sp>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157"/>
          </a:xfrm>
        </p:spPr>
        <p:txBody>
          <a:bodyPr>
            <a:normAutofit/>
          </a:bodyPr>
          <a:lstStyle/>
          <a:p>
            <a:pPr algn="just"/>
            <a:r>
              <a:rPr lang="en-US" sz="3200" b="1" dirty="0">
                <a:latin typeface="Times New Roman" panose="02020603050405020304" pitchFamily="18" charset="0"/>
                <a:cs typeface="Times New Roman" panose="02020603050405020304" pitchFamily="18" charset="0"/>
              </a:rPr>
              <a:t>                   Customer Retention Benefits</a:t>
            </a:r>
          </a:p>
        </p:txBody>
      </p:sp>
      <p:sp>
        <p:nvSpPr>
          <p:cNvPr id="3" name="Content Placeholder 2"/>
          <p:cNvSpPr>
            <a:spLocks noGrp="1"/>
          </p:cNvSpPr>
          <p:nvPr>
            <p:ph idx="1"/>
          </p:nvPr>
        </p:nvSpPr>
        <p:spPr>
          <a:xfrm>
            <a:off x="838200" y="1825625"/>
            <a:ext cx="10515600" cy="2926257"/>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While most companies traditionally spend more money on customer acquisition because they view it as a quick and effective way of increasing revenue, customer retention often is faster and, on average, costs up to seven times less than customer acquisition.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Selling to customers with whom you already have a relationship is often a more effective way of growing revenue because companies don’t need to attract, educate, and convert new ones.</a:t>
            </a:r>
          </a:p>
        </p:txBody>
      </p:sp>
    </p:spTree>
    <p:extLst>
      <p:ext uri="{BB962C8B-B14F-4D97-AF65-F5344CB8AC3E}">
        <p14:creationId xmlns:p14="http://schemas.microsoft.com/office/powerpoint/2010/main" val="347065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745EDB-224D-4C8D-8D9B-1BF5A53842AB}"/>
              </a:ext>
            </a:extLst>
          </p:cNvPr>
          <p:cNvSpPr txBox="1"/>
          <p:nvPr/>
        </p:nvSpPr>
        <p:spPr>
          <a:xfrm>
            <a:off x="952500" y="314325"/>
            <a:ext cx="9658350"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21323B"/>
                </a:solidFill>
                <a:latin typeface="Times New Roman" panose="02020603050405020304" pitchFamily="18" charset="0"/>
                <a:cs typeface="Times New Roman" panose="02020603050405020304" pitchFamily="18" charset="0"/>
              </a:rPr>
              <a:t>Ways to Retain Customers</a:t>
            </a:r>
          </a:p>
          <a:p>
            <a:endParaRPr lang="en-IN" sz="3200" b="1" dirty="0">
              <a:solidFill>
                <a:srgbClr val="21323B"/>
              </a:solidFill>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ea typeface="+mn-lt"/>
                <a:cs typeface="Times New Roman" panose="02020603050405020304" pitchFamily="18" charset="0"/>
              </a:rPr>
              <a:t>1. Improve ROI</a:t>
            </a:r>
          </a:p>
          <a:p>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ea typeface="+mn-lt"/>
                <a:cs typeface="Times New Roman" panose="02020603050405020304" pitchFamily="18" charset="0"/>
              </a:rPr>
              <a:t>2. Convert more sales</a:t>
            </a:r>
          </a:p>
          <a:p>
            <a:endParaRPr lang="en-US" sz="2800" dirty="0">
              <a:latin typeface="Times New Roman" panose="02020603050405020304" pitchFamily="18" charset="0"/>
              <a:ea typeface="+mn-lt"/>
              <a:cs typeface="Times New Roman" panose="02020603050405020304" pitchFamily="18" charset="0"/>
            </a:endParaRPr>
          </a:p>
          <a:p>
            <a:r>
              <a:rPr lang="en-IN" sz="2800" dirty="0">
                <a:latin typeface="Times New Roman" panose="02020603050405020304" pitchFamily="18" charset="0"/>
                <a:ea typeface="+mn-lt"/>
                <a:cs typeface="Times New Roman" panose="02020603050405020304" pitchFamily="18" charset="0"/>
              </a:rPr>
              <a:t>3. Spend less on TOFU marketing</a:t>
            </a:r>
          </a:p>
          <a:p>
            <a:endParaRPr lang="en-IN" sz="2800" dirty="0">
              <a:latin typeface="Times New Roman" panose="02020603050405020304" pitchFamily="18" charset="0"/>
              <a:ea typeface="+mn-lt"/>
              <a:cs typeface="Times New Roman" panose="02020603050405020304" pitchFamily="18" charset="0"/>
            </a:endParaRPr>
          </a:p>
          <a:p>
            <a:r>
              <a:rPr lang="en-IN" sz="2800" dirty="0">
                <a:latin typeface="Times New Roman" panose="02020603050405020304" pitchFamily="18" charset="0"/>
                <a:ea typeface="+mn-lt"/>
                <a:cs typeface="Times New Roman" panose="02020603050405020304" pitchFamily="18" charset="0"/>
              </a:rPr>
              <a:t>4. Increase customer LTV</a:t>
            </a:r>
          </a:p>
          <a:p>
            <a:endParaRPr lang="en-IN" sz="2800" dirty="0">
              <a:latin typeface="Times New Roman" panose="02020603050405020304" pitchFamily="18" charset="0"/>
              <a:ea typeface="+mn-lt"/>
              <a:cs typeface="Times New Roman" panose="02020603050405020304" pitchFamily="18" charset="0"/>
            </a:endParaRPr>
          </a:p>
          <a:p>
            <a:r>
              <a:rPr lang="en-IN" sz="2800" dirty="0">
                <a:latin typeface="Times New Roman" panose="02020603050405020304" pitchFamily="18" charset="0"/>
                <a:ea typeface="+mn-lt"/>
                <a:cs typeface="Times New Roman" panose="02020603050405020304" pitchFamily="18" charset="0"/>
              </a:rPr>
              <a:t>5. Earn more referrals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5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C08475-8201-4C84-9543-21B857B7A9AE}"/>
              </a:ext>
            </a:extLst>
          </p:cNvPr>
          <p:cNvSpPr txBox="1"/>
          <p:nvPr/>
        </p:nvSpPr>
        <p:spPr>
          <a:xfrm>
            <a:off x="1311321" y="-41754"/>
            <a:ext cx="91353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a:cs typeface="Segoe UI"/>
              </a:rPr>
              <a:t>                                Data analysis</a:t>
            </a:r>
            <a:endParaRPr lang="en-IN" sz="3200" b="1" dirty="0">
              <a:cs typeface="Segoe UI"/>
            </a:endParaRPr>
          </a:p>
        </p:txBody>
      </p:sp>
      <p:pic>
        <p:nvPicPr>
          <p:cNvPr id="4" name="Picture 4" descr="Chart, bar chart&#10;&#10;Description automatically generated">
            <a:extLst>
              <a:ext uri="{FF2B5EF4-FFF2-40B4-BE49-F238E27FC236}">
                <a16:creationId xmlns:a16="http://schemas.microsoft.com/office/drawing/2014/main" id="{66C9A711-AD27-4B1C-A879-1BAF25201D8C}"/>
              </a:ext>
            </a:extLst>
          </p:cNvPr>
          <p:cNvPicPr>
            <a:picLocks noChangeAspect="1"/>
          </p:cNvPicPr>
          <p:nvPr/>
        </p:nvPicPr>
        <p:blipFill>
          <a:blip r:embed="rId2"/>
          <a:stretch>
            <a:fillRect/>
          </a:stretch>
        </p:blipFill>
        <p:spPr>
          <a:xfrm>
            <a:off x="3133459" y="680260"/>
            <a:ext cx="5258842" cy="4112333"/>
          </a:xfrm>
          <a:prstGeom prst="rect">
            <a:avLst/>
          </a:prstGeom>
        </p:spPr>
      </p:pic>
      <p:sp>
        <p:nvSpPr>
          <p:cNvPr id="5" name="TextBox 4">
            <a:extLst>
              <a:ext uri="{FF2B5EF4-FFF2-40B4-BE49-F238E27FC236}">
                <a16:creationId xmlns:a16="http://schemas.microsoft.com/office/drawing/2014/main" id="{9B5E0B1A-D4CB-4782-943C-F33631281C94}"/>
              </a:ext>
            </a:extLst>
          </p:cNvPr>
          <p:cNvSpPr txBox="1"/>
          <p:nvPr/>
        </p:nvSpPr>
        <p:spPr>
          <a:xfrm>
            <a:off x="841332" y="5042118"/>
            <a:ext cx="1050933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Segoe UI"/>
              </a:rPr>
              <a:t>Observation:</a:t>
            </a:r>
          </a:p>
          <a:p>
            <a:endParaRPr lang="en-US" sz="1200" dirty="0">
              <a:cs typeface="Segoe UI"/>
            </a:endParaRPr>
          </a:p>
          <a:p>
            <a:r>
              <a:rPr lang="en-US" sz="2800" dirty="0">
                <a:cs typeface="Segoe UI"/>
              </a:rPr>
              <a:t>As per dataset, female participants are more. Female consists of 181 Nos. while Male are 88.</a:t>
            </a:r>
          </a:p>
        </p:txBody>
      </p:sp>
    </p:spTree>
    <p:extLst>
      <p:ext uri="{BB962C8B-B14F-4D97-AF65-F5344CB8AC3E}">
        <p14:creationId xmlns:p14="http://schemas.microsoft.com/office/powerpoint/2010/main" val="3367701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6C8CFC-4E3F-4A0D-BC72-D17859482741}"/>
              </a:ext>
            </a:extLst>
          </p:cNvPr>
          <p:cNvSpPr txBox="1"/>
          <p:nvPr/>
        </p:nvSpPr>
        <p:spPr>
          <a:xfrm>
            <a:off x="1222332" y="5257562"/>
            <a:ext cx="9747336"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Segoe UI"/>
              </a:rPr>
              <a:t>Observation:</a:t>
            </a:r>
          </a:p>
          <a:p>
            <a:endParaRPr lang="en-US" sz="1400" dirty="0">
              <a:cs typeface="Segoe UI"/>
            </a:endParaRPr>
          </a:p>
          <a:p>
            <a:r>
              <a:rPr lang="en-US" sz="2800" dirty="0">
                <a:cs typeface="Segoe UI"/>
              </a:rPr>
              <a:t>We can see that most of the people are in age group of 31-40 years who have participated in survey followed by 21-30 Years</a:t>
            </a:r>
            <a:endParaRPr lang="en-IN" sz="2800" dirty="0">
              <a:cs typeface="Segoe UI"/>
            </a:endParaRPr>
          </a:p>
        </p:txBody>
      </p:sp>
      <p:pic>
        <p:nvPicPr>
          <p:cNvPr id="4" name="Picture 4" descr="Chart, bar chart&#10;&#10;Description automatically generated">
            <a:extLst>
              <a:ext uri="{FF2B5EF4-FFF2-40B4-BE49-F238E27FC236}">
                <a16:creationId xmlns:a16="http://schemas.microsoft.com/office/drawing/2014/main" id="{7B3FD34B-C36D-422E-9D8A-4F414B7E6568}"/>
              </a:ext>
            </a:extLst>
          </p:cNvPr>
          <p:cNvPicPr>
            <a:picLocks noChangeAspect="1"/>
          </p:cNvPicPr>
          <p:nvPr/>
        </p:nvPicPr>
        <p:blipFill>
          <a:blip r:embed="rId2"/>
          <a:stretch>
            <a:fillRect/>
          </a:stretch>
        </p:blipFill>
        <p:spPr>
          <a:xfrm>
            <a:off x="3878893" y="318256"/>
            <a:ext cx="4903939" cy="4833186"/>
          </a:xfrm>
          <a:prstGeom prst="rect">
            <a:avLst/>
          </a:prstGeom>
        </p:spPr>
      </p:pic>
    </p:spTree>
    <p:extLst>
      <p:ext uri="{BB962C8B-B14F-4D97-AF65-F5344CB8AC3E}">
        <p14:creationId xmlns:p14="http://schemas.microsoft.com/office/powerpoint/2010/main" val="3281530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8ABE6-04B6-4DA3-8E1A-977848FB0F8A}"/>
              </a:ext>
            </a:extLst>
          </p:cNvPr>
          <p:cNvSpPr txBox="1"/>
          <p:nvPr/>
        </p:nvSpPr>
        <p:spPr>
          <a:xfrm>
            <a:off x="1343292" y="5257562"/>
            <a:ext cx="9423747"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Segoe UI"/>
              </a:rPr>
              <a:t>Observation:</a:t>
            </a:r>
          </a:p>
          <a:p>
            <a:endParaRPr lang="en-US" sz="1400" dirty="0">
              <a:cs typeface="Segoe UI"/>
            </a:endParaRPr>
          </a:p>
          <a:p>
            <a:r>
              <a:rPr lang="en-US" sz="2800" dirty="0">
                <a:cs typeface="Segoe UI"/>
              </a:rPr>
              <a:t>Delhi has the maximum buyers followed by Greater Noida and Noida</a:t>
            </a:r>
            <a:endParaRPr lang="en-IN" dirty="0"/>
          </a:p>
        </p:txBody>
      </p:sp>
      <p:pic>
        <p:nvPicPr>
          <p:cNvPr id="4" name="Picture 4" descr="Chart, bar chart&#10;&#10;Description automatically generated">
            <a:extLst>
              <a:ext uri="{FF2B5EF4-FFF2-40B4-BE49-F238E27FC236}">
                <a16:creationId xmlns:a16="http://schemas.microsoft.com/office/drawing/2014/main" id="{1746BAB1-D623-4C34-A4F1-F4C4645DBB38}"/>
              </a:ext>
            </a:extLst>
          </p:cNvPr>
          <p:cNvPicPr>
            <a:picLocks noChangeAspect="1"/>
          </p:cNvPicPr>
          <p:nvPr/>
        </p:nvPicPr>
        <p:blipFill>
          <a:blip r:embed="rId2"/>
          <a:stretch>
            <a:fillRect/>
          </a:stretch>
        </p:blipFill>
        <p:spPr>
          <a:xfrm>
            <a:off x="4265112" y="279960"/>
            <a:ext cx="4538597" cy="4784519"/>
          </a:xfrm>
          <a:prstGeom prst="rect">
            <a:avLst/>
          </a:prstGeom>
        </p:spPr>
      </p:pic>
    </p:spTree>
    <p:extLst>
      <p:ext uri="{BB962C8B-B14F-4D97-AF65-F5344CB8AC3E}">
        <p14:creationId xmlns:p14="http://schemas.microsoft.com/office/powerpoint/2010/main" val="846419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TotalTime>
  <Words>1006</Words>
  <Application>Microsoft Office PowerPoint</Application>
  <PresentationFormat>Widescreen</PresentationFormat>
  <Paragraphs>88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WordVisi_MSFontService</vt:lpstr>
      <vt:lpstr>office theme</vt:lpstr>
      <vt:lpstr>Project presentation on :-   CUSTOMER RETENTION ANALYSIS</vt:lpstr>
      <vt:lpstr>Table Of Contents :-</vt:lpstr>
      <vt:lpstr>PowerPoint Presentation</vt:lpstr>
      <vt:lpstr>Conceptual Background of the Domain Problem</vt:lpstr>
      <vt:lpstr>                   Customer Retention Benefits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Bijendra kumar</dc:creator>
  <cp:lastModifiedBy>Vikas Ojha</cp:lastModifiedBy>
  <cp:revision>257</cp:revision>
  <dcterms:created xsi:type="dcterms:W3CDTF">2020-12-29T14:55:28Z</dcterms:created>
  <dcterms:modified xsi:type="dcterms:W3CDTF">2021-05-24T17:48:05Z</dcterms:modified>
</cp:coreProperties>
</file>