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5"/>
  </p:notesMasterIdLst>
  <p:sldIdLst>
    <p:sldId id="256" r:id="rId2"/>
    <p:sldId id="257" r:id="rId3"/>
    <p:sldId id="258" r:id="rId4"/>
    <p:sldId id="259" r:id="rId5"/>
    <p:sldId id="266" r:id="rId6"/>
    <p:sldId id="260" r:id="rId7"/>
    <p:sldId id="310" r:id="rId8"/>
    <p:sldId id="311" r:id="rId9"/>
    <p:sldId id="312" r:id="rId10"/>
    <p:sldId id="315" r:id="rId11"/>
    <p:sldId id="314" r:id="rId12"/>
    <p:sldId id="313" r:id="rId13"/>
    <p:sldId id="316" r:id="rId14"/>
    <p:sldId id="317" r:id="rId15"/>
    <p:sldId id="318" r:id="rId16"/>
    <p:sldId id="328" r:id="rId17"/>
    <p:sldId id="327" r:id="rId18"/>
    <p:sldId id="326" r:id="rId19"/>
    <p:sldId id="325" r:id="rId20"/>
    <p:sldId id="324" r:id="rId21"/>
    <p:sldId id="323" r:id="rId22"/>
    <p:sldId id="322" r:id="rId23"/>
    <p:sldId id="321" r:id="rId24"/>
    <p:sldId id="320" r:id="rId25"/>
    <p:sldId id="319" r:id="rId26"/>
    <p:sldId id="285" r:id="rId27"/>
    <p:sldId id="278" r:id="rId28"/>
    <p:sldId id="264" r:id="rId29"/>
    <p:sldId id="265" r:id="rId30"/>
    <p:sldId id="267" r:id="rId31"/>
    <p:sldId id="268" r:id="rId32"/>
    <p:sldId id="270" r:id="rId33"/>
    <p:sldId id="329" r:id="rId34"/>
    <p:sldId id="330" r:id="rId35"/>
    <p:sldId id="331" r:id="rId36"/>
    <p:sldId id="296" r:id="rId37"/>
    <p:sldId id="303" r:id="rId38"/>
    <p:sldId id="304" r:id="rId39"/>
    <p:sldId id="306" r:id="rId40"/>
    <p:sldId id="275" r:id="rId41"/>
    <p:sldId id="309" r:id="rId42"/>
    <p:sldId id="276" r:id="rId43"/>
    <p:sldId id="27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F821CD-E002-427E-8337-A8F2795F01B4}" type="datetimeFigureOut">
              <a:rPr lang="en-IN" smtClean="0"/>
              <a:t>10-06-2021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92D739-BE59-4DBD-B82D-8270B4FE545F}" type="slidenum">
              <a:rPr lang="en-IN" smtClean="0"/>
              <a:t>‹#›</a:t>
            </a:fld>
            <a:endParaRPr lang="en-IN" dirty="0"/>
          </a:p>
        </p:txBody>
      </p:sp>
    </p:spTree>
    <p:extLst>
      <p:ext uri="{BB962C8B-B14F-4D97-AF65-F5344CB8AC3E}">
        <p14:creationId xmlns:p14="http://schemas.microsoft.com/office/powerpoint/2010/main" val="3418616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92D739-BE59-4DBD-B82D-8270B4FE545F}" type="slidenum">
              <a:rPr lang="en-IN" smtClean="0"/>
              <a:t>42</a:t>
            </a:fld>
            <a:endParaRPr lang="en-IN" dirty="0"/>
          </a:p>
        </p:txBody>
      </p:sp>
    </p:spTree>
    <p:extLst>
      <p:ext uri="{BB962C8B-B14F-4D97-AF65-F5344CB8AC3E}">
        <p14:creationId xmlns:p14="http://schemas.microsoft.com/office/powerpoint/2010/main" val="338366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C2BDDCB-3CCF-4D31-BA25-B9638E0D19F9}" type="datetimeFigureOut">
              <a:rPr lang="en-IN" smtClean="0"/>
              <a:t>10-06-2021</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6DC2147-78C5-4B0E-A7BC-81D53F8044C2}" type="slidenum">
              <a:rPr lang="en-IN" smtClean="0"/>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2BDDCB-3CCF-4D31-BA25-B9638E0D19F9}" type="datetimeFigureOut">
              <a:rPr lang="en-IN" smtClean="0"/>
              <a:t>10-06-2021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6DC2147-78C5-4B0E-A7BC-81D53F8044C2}"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F6DC2147-78C5-4B0E-A7BC-81D53F8044C2}" type="slidenum">
              <a:rPr lang="en-IN" smtClean="0"/>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2BDDCB-3CCF-4D31-BA25-B9638E0D19F9}" type="datetimeFigureOut">
              <a:rPr lang="en-IN" smtClean="0"/>
              <a:t>10-06-2021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DC2BDDCB-3CCF-4D31-BA25-B9638E0D19F9}" type="datetimeFigureOut">
              <a:rPr lang="en-IN" smtClean="0"/>
              <a:t>10-06-2021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F6DC2147-78C5-4B0E-A7BC-81D53F8044C2}" type="slidenum">
              <a:rPr lang="en-IN" smtClean="0"/>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DC2BDDCB-3CCF-4D31-BA25-B9638E0D19F9}" type="datetimeFigureOut">
              <a:rPr lang="en-IN" smtClean="0"/>
              <a:t>10-06-2021</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F6DC2147-78C5-4B0E-A7BC-81D53F8044C2}" type="slidenum">
              <a:rPr lang="en-IN" smtClean="0"/>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DC2BDDCB-3CCF-4D31-BA25-B9638E0D19F9}" type="datetimeFigureOut">
              <a:rPr lang="en-IN" smtClean="0"/>
              <a:t>10-06-2021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6DC2147-78C5-4B0E-A7BC-81D53F8044C2}" type="slidenum">
              <a:rPr lang="en-IN" smtClean="0"/>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C2BDDCB-3CCF-4D31-BA25-B9638E0D19F9}" type="datetimeFigureOut">
              <a:rPr lang="en-IN" smtClean="0"/>
              <a:t>10-06-2021</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6DC2147-78C5-4B0E-A7BC-81D53F8044C2}" type="slidenum">
              <a:rPr lang="en-IN" smtClean="0"/>
              <a:t>‹#›</a:t>
            </a:fld>
            <a:endParaRPr lang="en-IN"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C2BDDCB-3CCF-4D31-BA25-B9638E0D19F9}" type="datetimeFigureOut">
              <a:rPr lang="en-IN" smtClean="0"/>
              <a:t>10-06-2021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F6DC2147-78C5-4B0E-A7BC-81D53F8044C2}"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C2BDDCB-3CCF-4D31-BA25-B9638E0D19F9}" type="datetimeFigureOut">
              <a:rPr lang="en-IN" smtClean="0"/>
              <a:t>10-06-2021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6DC2147-78C5-4B0E-A7BC-81D53F8044C2}"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F6DC2147-78C5-4B0E-A7BC-81D53F8044C2}" type="slidenum">
              <a:rPr lang="en-IN" smtClean="0"/>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DC2BDDCB-3CCF-4D31-BA25-B9638E0D19F9}" type="datetimeFigureOut">
              <a:rPr lang="en-IN" smtClean="0"/>
              <a:t>10-06-2021</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F6DC2147-78C5-4B0E-A7BC-81D53F8044C2}" type="slidenum">
              <a:rPr lang="en-IN" smtClean="0"/>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DC2BDDCB-3CCF-4D31-BA25-B9638E0D19F9}" type="datetimeFigureOut">
              <a:rPr lang="en-IN" smtClean="0"/>
              <a:t>10-06-2021</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
              <a:srgbClr val="00B0F0"/>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C2BDDCB-3CCF-4D31-BA25-B9638E0D19F9}" type="datetimeFigureOut">
              <a:rPr lang="en-IN" smtClean="0"/>
              <a:t>10-06-2021</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6DC2147-78C5-4B0E-A7BC-81D53F8044C2}" type="slidenum">
              <a:rPr lang="en-IN" smtClean="0"/>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140968"/>
            <a:ext cx="6400800" cy="1752600"/>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House price prediction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52420" y="260648"/>
            <a:ext cx="3439160" cy="2115185"/>
          </a:xfrm>
          <a:prstGeom prst="rect">
            <a:avLst/>
          </a:prstGeom>
          <a:noFill/>
          <a:ln>
            <a:noFill/>
          </a:ln>
        </p:spPr>
      </p:pic>
      <p:sp>
        <p:nvSpPr>
          <p:cNvPr id="5" name="TextBox 4"/>
          <p:cNvSpPr txBox="1"/>
          <p:nvPr/>
        </p:nvSpPr>
        <p:spPr>
          <a:xfrm>
            <a:off x="755576" y="5066261"/>
            <a:ext cx="6048672" cy="646331"/>
          </a:xfrm>
          <a:prstGeom prst="rect">
            <a:avLst/>
          </a:prstGeom>
          <a:noFill/>
        </p:spPr>
        <p:txBody>
          <a:bodyPr wrap="square" rtlCol="0">
            <a:spAutoFit/>
          </a:bodyPr>
          <a:lstStyle/>
          <a:p>
            <a:pPr algn="ctr"/>
            <a:r>
              <a:rPr lang="en-IN" dirty="0"/>
              <a:t>		Submitted by:</a:t>
            </a:r>
          </a:p>
          <a:p>
            <a:pPr algn="ctr"/>
            <a:r>
              <a:rPr lang="en-IN" dirty="0"/>
              <a:t>	                  Vikas Ojha</a:t>
            </a:r>
          </a:p>
        </p:txBody>
      </p:sp>
    </p:spTree>
    <p:extLst>
      <p:ext uri="{BB962C8B-B14F-4D97-AF65-F5344CB8AC3E}">
        <p14:creationId xmlns:p14="http://schemas.microsoft.com/office/powerpoint/2010/main" val="204434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Univariate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179513" y="3152000"/>
            <a:ext cx="3800752" cy="3367488"/>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7030A0"/>
                </a:solidFill>
                <a:effectLst/>
                <a:latin typeface="Courier New" panose="02070309020205020404" pitchFamily="49" charset="0"/>
              </a:rPr>
              <a:t>1) Most of the houses have Average/Typical quality of the material on the exterior. They counts 717 in number. 2) Second most houses have Good quality of the material on the exterior. They counts 397 in number.</a:t>
            </a:r>
            <a:endPar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endParaRPr>
          </a:p>
        </p:txBody>
      </p:sp>
      <p:sp>
        <p:nvSpPr>
          <p:cNvPr id="12" name="Rectangle 3">
            <a:extLst>
              <a:ext uri="{FF2B5EF4-FFF2-40B4-BE49-F238E27FC236}">
                <a16:creationId xmlns:a16="http://schemas.microsoft.com/office/drawing/2014/main" id="{CB59C4D0-2606-470C-B8A4-66156CC1325A}"/>
              </a:ext>
            </a:extLst>
          </p:cNvPr>
          <p:cNvSpPr>
            <a:spLocks noChangeArrowheads="1"/>
          </p:cNvSpPr>
          <p:nvPr/>
        </p:nvSpPr>
        <p:spPr bwMode="auto">
          <a:xfrm>
            <a:off x="4572000" y="3567500"/>
            <a:ext cx="3800752" cy="2536491"/>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rPr>
              <a:t>Most of the houses have foundation of Brick &amp; Tile and Cinder Block.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rPr>
              <a:t>Only one house have the foundation of Wood.</a:t>
            </a:r>
            <a:endPar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D3499C98-A838-4F1B-A431-665E0EAAD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76" y="994203"/>
            <a:ext cx="3705225" cy="2019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F727928-DF27-41BF-BF81-803AE6B64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426" y="856911"/>
            <a:ext cx="370522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8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Univariate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179513" y="3075056"/>
            <a:ext cx="3800752" cy="3521376"/>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Arial" panose="020B0604020202020204" pitchFamily="34" charset="0"/>
                <a:cs typeface="Arial" panose="020B0604020202020204" pitchFamily="34"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Most of the houses are </a:t>
            </a:r>
            <a:r>
              <a:rPr lang="en-US" sz="1600" b="0" i="0" dirty="0" err="1">
                <a:solidFill>
                  <a:srgbClr val="7030A0"/>
                </a:solidFill>
                <a:effectLst/>
                <a:latin typeface="Courier New" panose="02070309020205020404" pitchFamily="49" charset="0"/>
              </a:rPr>
              <a:t>Unfinshed</a:t>
            </a:r>
            <a:r>
              <a:rPr lang="en-US" sz="1600" b="0" i="0" dirty="0">
                <a:solidFill>
                  <a:srgbClr val="7030A0"/>
                </a:solidFill>
                <a:effectLst/>
                <a:latin typeface="Courier New" panose="02070309020205020404" pitchFamily="49" charset="0"/>
              </a:rPr>
              <a:t> basement. There are 345 number of houses under this category.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Second most of the houses are Good Living Quarters. There are 330 number of houses in this category.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There are 30 houses with no basement in it.</a:t>
            </a:r>
            <a:endParaRPr kumimoji="0" lang="en-US" altLang="en-US" sz="1600" b="0" i="0" u="none" strike="noStrike" cap="none" normalizeH="0" baseline="0" dirty="0">
              <a:ln>
                <a:noFill/>
              </a:ln>
              <a:solidFill>
                <a:srgbClr val="7030A0"/>
              </a:solidFill>
              <a:effectLst/>
              <a:latin typeface="Arial" panose="020B0604020202020204" pitchFamily="34" charset="0"/>
              <a:cs typeface="Arial" panose="020B0604020202020204" pitchFamily="34" charset="0"/>
            </a:endParaRPr>
          </a:p>
        </p:txBody>
      </p:sp>
      <p:sp>
        <p:nvSpPr>
          <p:cNvPr id="12" name="Rectangle 3">
            <a:extLst>
              <a:ext uri="{FF2B5EF4-FFF2-40B4-BE49-F238E27FC236}">
                <a16:creationId xmlns:a16="http://schemas.microsoft.com/office/drawing/2014/main" id="{CB59C4D0-2606-470C-B8A4-66156CC1325A}"/>
              </a:ext>
            </a:extLst>
          </p:cNvPr>
          <p:cNvSpPr>
            <a:spLocks noChangeArrowheads="1"/>
          </p:cNvSpPr>
          <p:nvPr/>
        </p:nvSpPr>
        <p:spPr bwMode="auto">
          <a:xfrm>
            <a:off x="4572000" y="3567500"/>
            <a:ext cx="3800752" cy="2536491"/>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1) There are 1090 houses with Central Air Conditioning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2) 78 houses don't have Central Air Conditioning system.</a:t>
            </a:r>
          </a:p>
        </p:txBody>
      </p:sp>
      <p:pic>
        <p:nvPicPr>
          <p:cNvPr id="5122" name="Picture 2">
            <a:extLst>
              <a:ext uri="{FF2B5EF4-FFF2-40B4-BE49-F238E27FC236}">
                <a16:creationId xmlns:a16="http://schemas.microsoft.com/office/drawing/2014/main" id="{C5D425C6-1495-4679-9959-CEA6F4AA0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76" y="920883"/>
            <a:ext cx="3705225" cy="2476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3AAAD34-FFAE-4881-B383-A93A88131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875" y="940691"/>
            <a:ext cx="376237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79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Univariate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179513" y="3152000"/>
            <a:ext cx="3800752" cy="3367488"/>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rPr>
              <a:t>Most of the houses have no fire place. They counts to 551 in number.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rPr>
              <a:t>The houses with one fire place lies on second. There are 518 in number.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rPr>
              <a:t>There are 5 houses with 3 fire place.</a:t>
            </a:r>
            <a:endPar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endParaRPr>
          </a:p>
        </p:txBody>
      </p:sp>
      <p:sp>
        <p:nvSpPr>
          <p:cNvPr id="12" name="Rectangle 3">
            <a:extLst>
              <a:ext uri="{FF2B5EF4-FFF2-40B4-BE49-F238E27FC236}">
                <a16:creationId xmlns:a16="http://schemas.microsoft.com/office/drawing/2014/main" id="{CB59C4D0-2606-470C-B8A4-66156CC1325A}"/>
              </a:ext>
            </a:extLst>
          </p:cNvPr>
          <p:cNvSpPr>
            <a:spLocks noChangeArrowheads="1"/>
          </p:cNvSpPr>
          <p:nvPr/>
        </p:nvSpPr>
        <p:spPr bwMode="auto">
          <a:xfrm>
            <a:off x="4572000" y="2875004"/>
            <a:ext cx="3800752" cy="3921485"/>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rPr>
              <a:t>Most of the houses have attached garage. They counts to 691 in number.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rPr>
              <a:t>The houses with detached from home garage lies on second. There are 314 in number.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rPr>
              <a:t>There are 5 houses with more than one type of garage.</a:t>
            </a:r>
            <a:endPar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30B1F89A-BFFC-4422-B1D5-2D2D0B829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76" y="914677"/>
            <a:ext cx="3705225" cy="19431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25F31CE-8D9A-4D3F-9463-E3E34E6A7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050" y="812011"/>
            <a:ext cx="3705225"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11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262320"/>
            <a:ext cx="7927447" cy="2044048"/>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Most of the property are constructed in between 1950 and 1979.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The prices of houses build in between 1950 and 1979 lies between 100000 to 200000.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Second Most constructed house are in year 1990 and above.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The prices of these houses lies between 150000 to 300000.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Sale Price and Year Built are positively correlated. The sale price of new house are more as compared houses build in 1920's.</a:t>
            </a:r>
            <a:endPar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7170" name="Picture 2">
            <a:extLst>
              <a:ext uri="{FF2B5EF4-FFF2-40B4-BE49-F238E27FC236}">
                <a16:creationId xmlns:a16="http://schemas.microsoft.com/office/drawing/2014/main" id="{4A43971D-CEED-45C0-A612-40A264793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814" y="836712"/>
            <a:ext cx="588645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301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262320"/>
            <a:ext cx="7927447" cy="2044048"/>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Most of the property have lot area below 20000.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Prices of these property lies between 80000 to 300000.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Only two property has lot area more than 160000 and their cost is </a:t>
            </a:r>
            <a:r>
              <a:rPr lang="en-US" sz="1600" b="0" i="0" dirty="0" err="1">
                <a:solidFill>
                  <a:srgbClr val="7030A0"/>
                </a:solidFill>
                <a:effectLst/>
                <a:latin typeface="Courier New" panose="02070309020205020404" pitchFamily="49" charset="0"/>
              </a:rPr>
              <a:t>approx</a:t>
            </a:r>
            <a:r>
              <a:rPr lang="en-US" sz="1600" b="0" i="0" dirty="0">
                <a:solidFill>
                  <a:srgbClr val="7030A0"/>
                </a:solidFill>
                <a:effectLst/>
                <a:latin typeface="Courier New" panose="02070309020205020404" pitchFamily="49" charset="0"/>
              </a:rPr>
              <a:t> 250000 and 300000.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Only two property has price more than 700000 and their cost is </a:t>
            </a:r>
            <a:r>
              <a:rPr lang="en-US" sz="1600" b="0" i="0" dirty="0" err="1">
                <a:solidFill>
                  <a:srgbClr val="7030A0"/>
                </a:solidFill>
                <a:effectLst/>
                <a:latin typeface="Courier New" panose="02070309020205020404" pitchFamily="49" charset="0"/>
              </a:rPr>
              <a:t>approx</a:t>
            </a:r>
            <a:r>
              <a:rPr lang="en-US" sz="1600" b="0" i="0" dirty="0">
                <a:solidFill>
                  <a:srgbClr val="7030A0"/>
                </a:solidFill>
                <a:effectLst/>
                <a:latin typeface="Courier New" panose="02070309020205020404" pitchFamily="49" charset="0"/>
              </a:rPr>
              <a:t> 745000 and 755000.</a:t>
            </a:r>
            <a:endPar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8194" name="Picture 2">
            <a:extLst>
              <a:ext uri="{FF2B5EF4-FFF2-40B4-BE49-F238E27FC236}">
                <a16:creationId xmlns:a16="http://schemas.microsoft.com/office/drawing/2014/main" id="{1DCC6202-AEAE-4C7F-96D4-53EA547E9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2" y="897200"/>
            <a:ext cx="601027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91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262320"/>
            <a:ext cx="7927447" cy="2044048"/>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Most of the property are constructed in between 1950 and 1979.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The prices of houses build in between 1950 and 1979 lies between 100000 to 200000.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Second Most constructed house are in year 1990 and above.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The prices of these houses lies between 150000 to 300000.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cs typeface="Courier New" panose="02070309020205020404" pitchFamily="49" charset="0"/>
              </a:rPr>
              <a:t>Sale Price and Year Built are positively correlated. The sale price of new house are more as compared houses build in 1920's.</a:t>
            </a:r>
            <a:endPar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9218" name="Picture 2">
            <a:extLst>
              <a:ext uri="{FF2B5EF4-FFF2-40B4-BE49-F238E27FC236}">
                <a16:creationId xmlns:a16="http://schemas.microsoft.com/office/drawing/2014/main" id="{D5395023-57C9-493A-80BD-C67A21F64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026" y="867573"/>
            <a:ext cx="588645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23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385431"/>
            <a:ext cx="7927447" cy="1797827"/>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property with Paved road access has more Sale Price. It means the property which has good road connectivity have higher sale prices.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Mean price of paved road access is </a:t>
            </a:r>
            <a:r>
              <a:rPr lang="en-US" sz="1600" b="0" i="0" dirty="0" err="1">
                <a:solidFill>
                  <a:srgbClr val="7030A0"/>
                </a:solidFill>
                <a:effectLst/>
                <a:latin typeface="Courier New" panose="02070309020205020404" pitchFamily="49" charset="0"/>
              </a:rPr>
              <a:t>approx</a:t>
            </a:r>
            <a:r>
              <a:rPr lang="en-US" sz="1600" b="0" i="0" dirty="0">
                <a:solidFill>
                  <a:srgbClr val="7030A0"/>
                </a:solidFill>
                <a:effectLst/>
                <a:latin typeface="Courier New" panose="02070309020205020404" pitchFamily="49" charset="0"/>
              </a:rPr>
              <a:t> 160000. </a:t>
            </a:r>
          </a:p>
          <a:p>
            <a:pPr marR="0" lvl="0" algn="l" defTabSz="914400" rtl="0" eaLnBrk="0" fontAlgn="base" latinLnBrk="0" hangingPunct="0">
              <a:lnSpc>
                <a:spcPct val="100000"/>
              </a:lnSpc>
              <a:spcBef>
                <a:spcPct val="0"/>
              </a:spcBef>
              <a:spcAft>
                <a:spcPct val="0"/>
              </a:spcAft>
              <a:buClrTx/>
              <a:buSzTx/>
              <a:tabLst/>
            </a:pPr>
            <a:r>
              <a:rPr lang="en-US" sz="1600" b="0" i="0" dirty="0">
                <a:solidFill>
                  <a:srgbClr val="7030A0"/>
                </a:solidFill>
                <a:effectLst/>
                <a:latin typeface="Courier New" panose="02070309020205020404" pitchFamily="49" charset="0"/>
              </a:rPr>
              <a:t>3) The property with gravel roads have lower sale price.</a:t>
            </a:r>
            <a:endPar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0242" name="Picture 2">
            <a:extLst>
              <a:ext uri="{FF2B5EF4-FFF2-40B4-BE49-F238E27FC236}">
                <a16:creationId xmlns:a16="http://schemas.microsoft.com/office/drawing/2014/main" id="{BEF1E89D-9191-4BF9-935D-B211C1B32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788" y="913081"/>
            <a:ext cx="587692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39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482989" y="4192384"/>
            <a:ext cx="7927447" cy="2351825"/>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1) The property with slightly irregular shape has higher sale price. Maximum Price is 380000.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2) The price of slightly irregular shape starts with </a:t>
            </a:r>
            <a:r>
              <a:rPr kumimoji="0" lang="en-US" altLang="en-US" sz="1200" b="0" i="0" u="none" strike="noStrike" cap="none" normalizeH="0" baseline="0" dirty="0" err="1">
                <a:ln>
                  <a:noFill/>
                </a:ln>
                <a:solidFill>
                  <a:srgbClr val="7030A0"/>
                </a:solidFill>
                <a:effectLst/>
                <a:latin typeface="Courier New" panose="02070309020205020404" pitchFamily="49" charset="0"/>
                <a:cs typeface="Courier New" panose="02070309020205020404" pitchFamily="49" charset="0"/>
              </a:rPr>
              <a:t>approx</a:t>
            </a: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 50000.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3) Regular Shape property starts with the price of </a:t>
            </a:r>
            <a:r>
              <a:rPr kumimoji="0" lang="en-US" altLang="en-US" sz="1200" b="0" i="0" u="none" strike="noStrike" cap="none" normalizeH="0" baseline="0" dirty="0" err="1">
                <a:ln>
                  <a:noFill/>
                </a:ln>
                <a:solidFill>
                  <a:srgbClr val="7030A0"/>
                </a:solidFill>
                <a:effectLst/>
                <a:latin typeface="Courier New" panose="02070309020205020404" pitchFamily="49" charset="0"/>
                <a:cs typeface="Courier New" panose="02070309020205020404" pitchFamily="49" charset="0"/>
              </a:rPr>
              <a:t>approx</a:t>
            </a: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 35000 and maximum price is </a:t>
            </a:r>
            <a:r>
              <a:rPr kumimoji="0" lang="en-US" altLang="en-US" sz="1200" b="0" i="0" u="none" strike="noStrike" cap="none" normalizeH="0" baseline="0" dirty="0" err="1">
                <a:ln>
                  <a:noFill/>
                </a:ln>
                <a:solidFill>
                  <a:srgbClr val="7030A0"/>
                </a:solidFill>
                <a:effectLst/>
                <a:latin typeface="Courier New" panose="02070309020205020404" pitchFamily="49" charset="0"/>
                <a:cs typeface="Courier New" panose="02070309020205020404" pitchFamily="49" charset="0"/>
              </a:rPr>
              <a:t>approx</a:t>
            </a: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 600000.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4) Irregular shaped property has the least Sale Price. Min sale price is </a:t>
            </a:r>
            <a:r>
              <a:rPr kumimoji="0" lang="en-US" altLang="en-US" sz="1200" b="0" i="0" u="none" strike="noStrike" cap="none" normalizeH="0" baseline="0" dirty="0" err="1">
                <a:ln>
                  <a:noFill/>
                </a:ln>
                <a:solidFill>
                  <a:srgbClr val="7030A0"/>
                </a:solidFill>
                <a:effectLst/>
                <a:latin typeface="Courier New" panose="02070309020205020404" pitchFamily="49" charset="0"/>
                <a:cs typeface="Courier New" panose="02070309020205020404" pitchFamily="49" charset="0"/>
              </a:rPr>
              <a:t>approx</a:t>
            </a: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 160000 and Maximum is </a:t>
            </a:r>
            <a:r>
              <a:rPr kumimoji="0" lang="en-US" altLang="en-US" sz="1200" b="0" i="0" u="none" strike="noStrike" cap="none" normalizeH="0" baseline="0" dirty="0" err="1">
                <a:ln>
                  <a:noFill/>
                </a:ln>
                <a:solidFill>
                  <a:srgbClr val="7030A0"/>
                </a:solidFill>
                <a:effectLst/>
                <a:latin typeface="Courier New" panose="02070309020205020404" pitchFamily="49" charset="0"/>
                <a:cs typeface="Courier New" panose="02070309020205020404" pitchFamily="49" charset="0"/>
              </a:rPr>
              <a:t>approx</a:t>
            </a:r>
            <a:r>
              <a:rPr kumimoji="0" lang="en-US" altLang="en-US" sz="12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 280000.</a:t>
            </a:r>
          </a:p>
        </p:txBody>
      </p:sp>
      <p:pic>
        <p:nvPicPr>
          <p:cNvPr id="11266" name="Picture 2">
            <a:extLst>
              <a:ext uri="{FF2B5EF4-FFF2-40B4-BE49-F238E27FC236}">
                <a16:creationId xmlns:a16="http://schemas.microsoft.com/office/drawing/2014/main" id="{E60C0ABC-6331-40AF-8690-3825CF90B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063" y="906259"/>
            <a:ext cx="58293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73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6" y="4725144"/>
            <a:ext cx="7927447" cy="1305385"/>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Cul-de-sac has the highest Sale Price.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Frontage on 2 sides of property has the lowest Sale Price.</a:t>
            </a:r>
            <a:endPar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2290" name="Picture 2">
            <a:extLst>
              <a:ext uri="{FF2B5EF4-FFF2-40B4-BE49-F238E27FC236}">
                <a16:creationId xmlns:a16="http://schemas.microsoft.com/office/drawing/2014/main" id="{E9730BD8-4772-4E40-9638-B0059E7F4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063" y="951932"/>
            <a:ext cx="604837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549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7" y="4479563"/>
            <a:ext cx="7927447" cy="1797827"/>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7030A0"/>
              </a:solidFill>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property with moderate slope has the highest sale price. Maximum Sale price is 400000.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Second highest Sale Price is of Gentle Slope.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Lowest Sale Report is of Severe Slope.</a:t>
            </a:r>
            <a:endPar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3314" name="Picture 2">
            <a:extLst>
              <a:ext uri="{FF2B5EF4-FFF2-40B4-BE49-F238E27FC236}">
                <a16:creationId xmlns:a16="http://schemas.microsoft.com/office/drawing/2014/main" id="{6D350E28-5B73-4C1F-9934-DE3A07903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076" y="976195"/>
            <a:ext cx="584835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36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534400" cy="758952"/>
          </a:xfrm>
        </p:spPr>
        <p:txBody>
          <a:bodyPr>
            <a:noAutofit/>
          </a:bodyPr>
          <a:lstStyle/>
          <a:p>
            <a:r>
              <a:rPr lang="en-IN" sz="2800" b="1" i="1" dirty="0">
                <a:solidFill>
                  <a:schemeClr val="accent6"/>
                </a:solidFill>
              </a:rPr>
              <a:t>Conceptual Background and Domain Knowledge</a:t>
            </a:r>
          </a:p>
        </p:txBody>
      </p:sp>
      <p:sp>
        <p:nvSpPr>
          <p:cNvPr id="3" name="Content Placeholder 2"/>
          <p:cNvSpPr>
            <a:spLocks noGrp="1"/>
          </p:cNvSpPr>
          <p:nvPr>
            <p:ph sz="quarter" idx="1"/>
          </p:nvPr>
        </p:nvSpPr>
        <p:spPr>
          <a:xfrm>
            <a:off x="301752" y="1527048"/>
            <a:ext cx="8503920" cy="4782272"/>
          </a:xfrm>
        </p:spPr>
        <p:txBody>
          <a:bodyPr>
            <a:normAutofit fontScale="85000" lnSpcReduction="20000"/>
          </a:bodyPr>
          <a:lstStyle/>
          <a:p>
            <a:pPr marL="0" indent="0">
              <a:buNone/>
            </a:pPr>
            <a:endParaRPr lang="en-IN" sz="20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i="1" dirty="0">
                <a:solidFill>
                  <a:srgbClr val="7030A0"/>
                </a:solidFill>
                <a:latin typeface="Arial" panose="020B0604020202020204" pitchFamily="34" charset="0"/>
                <a:cs typeface="Arial" panose="020B0604020202020204" pitchFamily="34" charset="0"/>
              </a:rPr>
              <a:t>Houses are one of the necessary need of each and every person around the globe and therefore housing and real estate market is one of the markets which is one of the major contributors in the world’s economy .</a:t>
            </a:r>
            <a:r>
              <a:rPr lang="en-IN" sz="1600" i="1" dirty="0">
                <a:solidFill>
                  <a:srgbClr val="7030A0"/>
                </a:solidFill>
                <a:latin typeface="Arial" panose="020B0604020202020204" pitchFamily="34" charset="0"/>
                <a:cs typeface="Arial" panose="020B0604020202020204" pitchFamily="34" charset="0"/>
              </a:rPr>
              <a:t>Real estate price prediction is crucial for the establishment of real estate policies and can help real estate owners and agents make informative decisions. </a:t>
            </a:r>
          </a:p>
          <a:p>
            <a:pPr>
              <a:buFont typeface="Wingdings" panose="05000000000000000000" pitchFamily="2" charset="2"/>
              <a:buChar char="Ø"/>
            </a:pPr>
            <a:endParaRPr lang="en-IN" sz="16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1600" i="1" dirty="0">
                <a:solidFill>
                  <a:srgbClr val="7030A0"/>
                </a:solidFill>
                <a:latin typeface="Arial" panose="020B0604020202020204" pitchFamily="34" charset="0"/>
                <a:cs typeface="Arial" panose="020B0604020202020204" pitchFamily="34" charset="0"/>
              </a:rPr>
              <a:t>With a large amount of unstructured resources and documents, the Real estate industry has become a highly competitive business. </a:t>
            </a:r>
          </a:p>
          <a:p>
            <a:pPr>
              <a:buFont typeface="Wingdings" panose="05000000000000000000" pitchFamily="2" charset="2"/>
              <a:buChar char="Ø"/>
            </a:pPr>
            <a:endParaRPr lang="en-IN" sz="16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1600" i="1" dirty="0">
                <a:solidFill>
                  <a:srgbClr val="7030A0"/>
                </a:solidFill>
                <a:latin typeface="Arial" panose="020B0604020202020204" pitchFamily="34" charset="0"/>
                <a:cs typeface="Arial" panose="020B0604020202020204" pitchFamily="34" charset="0"/>
              </a:rPr>
              <a:t>The data science process in such an industry provides an advantage to the developers by processing those data, forecasting future trends and thus assisting them to make favourable knowledge-driven decisions.</a:t>
            </a:r>
            <a:endParaRPr lang="en-US" sz="16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6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i="1" dirty="0">
                <a:solidFill>
                  <a:srgbClr val="7030A0"/>
                </a:solidFill>
                <a:latin typeface="Arial" panose="020B0604020202020204" pitchFamily="34" charset="0"/>
                <a:cs typeface="Arial" panose="020B0604020202020204" pitchFamily="34" charset="0"/>
              </a:rPr>
              <a:t>Data science comes as a very important tool to solve problems in the domain to help the companies increase their overall revenue, profits, improving their marketing strategies and focusing on changing trends in house sales and purchases. </a:t>
            </a:r>
            <a:endParaRPr lang="en-IN" sz="16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IN" sz="16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1600" i="1" dirty="0">
                <a:solidFill>
                  <a:srgbClr val="7030A0"/>
                </a:solidFill>
                <a:latin typeface="Arial" panose="020B0604020202020204" pitchFamily="34" charset="0"/>
                <a:cs typeface="Arial" panose="020B0604020202020204" pitchFamily="34" charset="0"/>
              </a:rPr>
              <a:t>The aim of this study is to employ actual transaction data and machine learning models to predict prices of houses. </a:t>
            </a:r>
          </a:p>
          <a:p>
            <a:pPr>
              <a:buFont typeface="Wingdings" panose="05000000000000000000" pitchFamily="2" charset="2"/>
              <a:buChar char="Ø"/>
            </a:pPr>
            <a:endParaRPr lang="en-IN" sz="16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1600" i="1" dirty="0">
                <a:solidFill>
                  <a:srgbClr val="7030A0"/>
                </a:solidFill>
                <a:latin typeface="Arial" panose="020B0604020202020204" pitchFamily="34" charset="0"/>
                <a:cs typeface="Arial" panose="020B0604020202020204" pitchFamily="34" charset="0"/>
              </a:rPr>
              <a:t>The actual transaction data contain attributes and transaction prices of real estate that respectively serve as independent variables and dependent variables for machine learning models</a:t>
            </a:r>
          </a:p>
        </p:txBody>
      </p:sp>
    </p:spTree>
    <p:extLst>
      <p:ext uri="{BB962C8B-B14F-4D97-AF65-F5344CB8AC3E}">
        <p14:creationId xmlns:p14="http://schemas.microsoft.com/office/powerpoint/2010/main" val="572494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154599"/>
            <a:ext cx="7927447" cy="2259492"/>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7030A0"/>
              </a:solidFill>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rPr>
              <a:t>The property near Stone Brook has the highest Sale Price. Maximum Sale Price is 570000.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rPr>
              <a:t>Second highest sale price is of Northridge Heights which has max sale price of </a:t>
            </a:r>
            <a:r>
              <a:rPr lang="en-US" sz="1400" b="0" i="0" dirty="0" err="1">
                <a:solidFill>
                  <a:srgbClr val="7030A0"/>
                </a:solidFill>
                <a:effectLst/>
                <a:latin typeface="Courier New" panose="02070309020205020404" pitchFamily="49" charset="0"/>
              </a:rPr>
              <a:t>approx</a:t>
            </a:r>
            <a:r>
              <a:rPr lang="en-US" sz="1400" b="0" i="0" dirty="0">
                <a:solidFill>
                  <a:srgbClr val="7030A0"/>
                </a:solidFill>
                <a:effectLst/>
                <a:latin typeface="Courier New" panose="02070309020205020404" pitchFamily="49" charset="0"/>
              </a:rPr>
              <a:t> 500000.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rPr>
              <a:t>Third highest Sale price is of Northridge </a:t>
            </a:r>
            <a:r>
              <a:rPr lang="en-US" sz="1400" b="0" i="0" dirty="0" err="1">
                <a:solidFill>
                  <a:srgbClr val="7030A0"/>
                </a:solidFill>
                <a:effectLst/>
                <a:latin typeface="Courier New" panose="02070309020205020404" pitchFamily="49" charset="0"/>
              </a:rPr>
              <a:t>whic</a:t>
            </a:r>
            <a:r>
              <a:rPr lang="en-US" sz="1400" b="0" i="0" dirty="0">
                <a:solidFill>
                  <a:srgbClr val="7030A0"/>
                </a:solidFill>
                <a:effectLst/>
                <a:latin typeface="Courier New" panose="02070309020205020404" pitchFamily="49" charset="0"/>
              </a:rPr>
              <a:t> has the max price of 430000.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rPr>
              <a:t>Lowest sale price is of Meadow Village. Max sale price is 100000.</a:t>
            </a:r>
            <a:endPar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4338" name="Picture 2">
            <a:extLst>
              <a:ext uri="{FF2B5EF4-FFF2-40B4-BE49-F238E27FC236}">
                <a16:creationId xmlns:a16="http://schemas.microsoft.com/office/drawing/2014/main" id="{E2F0424F-7740-4387-A3F9-2C3A3B0B6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488" y="867573"/>
            <a:ext cx="610552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058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139210"/>
            <a:ext cx="7927447" cy="2290270"/>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area near positive off-site feature--park, greenbelt, etc. has the maximum sale price of </a:t>
            </a:r>
            <a:r>
              <a:rPr lang="en-US" sz="1600" b="0" i="0" dirty="0" err="1">
                <a:solidFill>
                  <a:srgbClr val="7030A0"/>
                </a:solidFill>
                <a:effectLst/>
                <a:latin typeface="Courier New" panose="02070309020205020404" pitchFamily="49" charset="0"/>
              </a:rPr>
              <a:t>approx</a:t>
            </a:r>
            <a:r>
              <a:rPr lang="en-US" sz="1600" b="0" i="0" dirty="0">
                <a:solidFill>
                  <a:srgbClr val="7030A0"/>
                </a:solidFill>
                <a:effectLst/>
                <a:latin typeface="Courier New" panose="02070309020205020404" pitchFamily="49" charset="0"/>
              </a:rPr>
              <a:t> 400000.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area near normal land, has the second highest sale price.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area adjacent to East-West Railroad has the lowest sale price.</a:t>
            </a:r>
            <a:endPar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5362" name="Picture 2">
            <a:extLst>
              <a:ext uri="{FF2B5EF4-FFF2-40B4-BE49-F238E27FC236}">
                <a16:creationId xmlns:a16="http://schemas.microsoft.com/office/drawing/2014/main" id="{F8707CD3-41F2-41E8-8D82-1BC352107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913" y="952617"/>
            <a:ext cx="59436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10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385431"/>
            <a:ext cx="7927447" cy="1797827"/>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dwelling with Single family detached has the highest sale price.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Townhouse Inside Unit has the second highest sale price.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Duplex dwelling has the lowest sale price. Its maximum sale price is 180000.</a:t>
            </a:r>
            <a:endPar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6386" name="Picture 2">
            <a:extLst>
              <a:ext uri="{FF2B5EF4-FFF2-40B4-BE49-F238E27FC236}">
                <a16:creationId xmlns:a16="http://schemas.microsoft.com/office/drawing/2014/main" id="{302054BC-039B-469E-BB34-A9112EA5B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813" y="867573"/>
            <a:ext cx="60198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927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139210"/>
            <a:ext cx="7927447" cy="2290270"/>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7030A0"/>
              </a:solidFill>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houses with two story has the highest sale price of max 360000.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Second highest sale price is of single story which has the max sale price of 320000.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Lowest sale price is of One and one-half story: 2nd level unfinished.</a:t>
            </a:r>
            <a:endPar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7410" name="Picture 2">
            <a:extLst>
              <a:ext uri="{FF2B5EF4-FFF2-40B4-BE49-F238E27FC236}">
                <a16:creationId xmlns:a16="http://schemas.microsoft.com/office/drawing/2014/main" id="{7D72C388-FCA8-48AC-ADC2-8F956E8A5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163" y="856667"/>
            <a:ext cx="597217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841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139210"/>
            <a:ext cx="7927447" cy="2290270"/>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7030A0"/>
              </a:solidFill>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roof with hip has the highest Sale Price. It has the maximum sale price of 460000.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roof with gabble has the second highest sale price. It has the maximum sale price of 320000.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The roof with shed and Gambrel has the lowest sale price.</a:t>
            </a:r>
            <a:endParaRPr kumimoji="0" lang="en-US" altLang="en-US" sz="16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8434" name="Picture 2">
            <a:extLst>
              <a:ext uri="{FF2B5EF4-FFF2-40B4-BE49-F238E27FC236}">
                <a16:creationId xmlns:a16="http://schemas.microsoft.com/office/drawing/2014/main" id="{38AC699C-3D0E-47C5-8BDF-C570DD8E02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867573"/>
            <a:ext cx="60579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38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Bivariate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323528" y="4370042"/>
            <a:ext cx="7927447" cy="1828605"/>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7030A0"/>
              </a:solidFill>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rPr>
              <a:t>The houses with stone Masonry veneer type have the highest sale price.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endParaRPr lang="en-US" sz="1400" b="0" i="0" dirty="0">
              <a:solidFill>
                <a:srgbClr val="7030A0"/>
              </a:solidFill>
              <a:effectLst/>
              <a:latin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400" b="0" i="0" dirty="0">
                <a:solidFill>
                  <a:srgbClr val="7030A0"/>
                </a:solidFill>
                <a:effectLst/>
                <a:latin typeface="Courier New" panose="02070309020205020404" pitchFamily="49" charset="0"/>
              </a:rPr>
              <a:t>The houses with Brick Common Masonry veneer type have the lowest sale price.</a:t>
            </a:r>
            <a:endPar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9458" name="Picture 2">
            <a:extLst>
              <a:ext uri="{FF2B5EF4-FFF2-40B4-BE49-F238E27FC236}">
                <a16:creationId xmlns:a16="http://schemas.microsoft.com/office/drawing/2014/main" id="{18B34798-4FA8-4315-B51C-03E10D4A7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588" y="867573"/>
            <a:ext cx="602932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85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758952"/>
          </a:xfrm>
        </p:spPr>
        <p:txBody>
          <a:bodyPr>
            <a:normAutofit fontScale="90000"/>
          </a:bodyPr>
          <a:lstStyle/>
          <a:p>
            <a:r>
              <a:rPr lang="en-IN" sz="3200" b="1" i="1" dirty="0">
                <a:solidFill>
                  <a:schemeClr val="accent6"/>
                </a:solidFill>
              </a:rPr>
              <a:t>Correlation Coefficient between inputs and output</a:t>
            </a:r>
          </a:p>
        </p:txBody>
      </p:sp>
      <p:pic>
        <p:nvPicPr>
          <p:cNvPr id="20482" name="Picture 2">
            <a:extLst>
              <a:ext uri="{FF2B5EF4-FFF2-40B4-BE49-F238E27FC236}">
                <a16:creationId xmlns:a16="http://schemas.microsoft.com/office/drawing/2014/main" id="{55F97DB9-BF9A-4FEB-A034-493B7FC54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127" y="1196752"/>
            <a:ext cx="786765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958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i="1" dirty="0">
                <a:solidFill>
                  <a:schemeClr val="accent6"/>
                </a:solidFill>
              </a:rPr>
              <a:t>Box plots to visualise outliers</a:t>
            </a:r>
          </a:p>
        </p:txBody>
      </p:sp>
      <p:pic>
        <p:nvPicPr>
          <p:cNvPr id="21506" name="Picture 2">
            <a:extLst>
              <a:ext uri="{FF2B5EF4-FFF2-40B4-BE49-F238E27FC236}">
                <a16:creationId xmlns:a16="http://schemas.microsoft.com/office/drawing/2014/main" id="{34535A5D-B1E2-4490-85C4-9096C759B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84784"/>
            <a:ext cx="7704856" cy="5544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36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sz="3600" b="1" i="1" dirty="0">
                <a:solidFill>
                  <a:schemeClr val="accent6"/>
                </a:solidFill>
              </a:rPr>
              <a:t>Statistical and Descriptive analysis</a:t>
            </a:r>
          </a:p>
        </p:txBody>
      </p:sp>
      <p:sp>
        <p:nvSpPr>
          <p:cNvPr id="4" name="Content Placeholder 3"/>
          <p:cNvSpPr>
            <a:spLocks noGrp="1"/>
          </p:cNvSpPr>
          <p:nvPr>
            <p:ph sz="quarter" idx="1"/>
          </p:nvPr>
        </p:nvSpPr>
        <p:spPr/>
        <p:txBody>
          <a:bodyPr>
            <a:normAutofit/>
          </a:bodyPr>
          <a:lstStyle/>
          <a:p>
            <a:endParaRPr lang="en-IN" sz="1400" i="1" dirty="0">
              <a:solidFill>
                <a:srgbClr val="7030A0"/>
              </a:solidFill>
            </a:endParaRPr>
          </a:p>
          <a:p>
            <a:pPr>
              <a:buFont typeface="Wingdings" panose="05000000000000000000" pitchFamily="2" charset="2"/>
              <a:buChar char="Ø"/>
            </a:pPr>
            <a:r>
              <a:rPr lang="en-IN" sz="1400" i="1" dirty="0">
                <a:solidFill>
                  <a:srgbClr val="7030A0"/>
                </a:solidFill>
              </a:rPr>
              <a:t>Statistics and probability can be used to figure out trends in data set. </a:t>
            </a:r>
          </a:p>
          <a:p>
            <a:pPr>
              <a:buFont typeface="Wingdings" panose="05000000000000000000" pitchFamily="2" charset="2"/>
              <a:buChar char="Ø"/>
            </a:pPr>
            <a:endParaRPr lang="en-IN" sz="1400" i="1" dirty="0">
              <a:solidFill>
                <a:srgbClr val="7030A0"/>
              </a:solidFill>
            </a:endParaRPr>
          </a:p>
          <a:p>
            <a:pPr>
              <a:buFont typeface="Wingdings" panose="05000000000000000000" pitchFamily="2" charset="2"/>
              <a:buChar char="Ø"/>
            </a:pPr>
            <a:r>
              <a:rPr lang="en-IN" sz="1400" b="1" i="1" dirty="0" err="1">
                <a:solidFill>
                  <a:srgbClr val="7030A0"/>
                </a:solidFill>
              </a:rPr>
              <a:t>ds.corr</a:t>
            </a:r>
            <a:r>
              <a:rPr lang="en-IN" sz="1400" b="1" i="1" dirty="0">
                <a:solidFill>
                  <a:srgbClr val="7030A0"/>
                </a:solidFill>
              </a:rPr>
              <a:t>() </a:t>
            </a:r>
            <a:r>
              <a:rPr lang="en-IN" sz="1400" i="1" dirty="0">
                <a:solidFill>
                  <a:srgbClr val="7030A0"/>
                </a:solidFill>
              </a:rPr>
              <a:t>is used to determine the correlation between features and target variable.</a:t>
            </a:r>
          </a:p>
          <a:p>
            <a:pPr>
              <a:buFont typeface="Wingdings" panose="05000000000000000000" pitchFamily="2" charset="2"/>
              <a:buChar char="Ø"/>
            </a:pPr>
            <a:endParaRPr lang="en-IN" sz="1400" i="1" dirty="0">
              <a:solidFill>
                <a:srgbClr val="7030A0"/>
              </a:solidFill>
            </a:endParaRPr>
          </a:p>
          <a:p>
            <a:pPr>
              <a:buFont typeface="Wingdings" panose="05000000000000000000" pitchFamily="2" charset="2"/>
              <a:buChar char="Ø"/>
            </a:pPr>
            <a:r>
              <a:rPr lang="en-IN" sz="1400" i="1" dirty="0">
                <a:solidFill>
                  <a:srgbClr val="7030A0"/>
                </a:solidFill>
              </a:rPr>
              <a:t>The </a:t>
            </a:r>
            <a:r>
              <a:rPr lang="en-IN" sz="1400" b="1" i="1" dirty="0">
                <a:solidFill>
                  <a:srgbClr val="7030A0"/>
                </a:solidFill>
              </a:rPr>
              <a:t>zscores</a:t>
            </a:r>
            <a:r>
              <a:rPr lang="en-IN" sz="1400" i="1" dirty="0">
                <a:solidFill>
                  <a:srgbClr val="7030A0"/>
                </a:solidFill>
              </a:rPr>
              <a:t> are calculated in order to determine the outliers present in the dataset.</a:t>
            </a:r>
          </a:p>
          <a:p>
            <a:pPr>
              <a:buFont typeface="Wingdings" panose="05000000000000000000" pitchFamily="2" charset="2"/>
              <a:buChar char="Ø"/>
            </a:pPr>
            <a:endParaRPr lang="en-IN" sz="1400" i="1" dirty="0">
              <a:solidFill>
                <a:srgbClr val="7030A0"/>
              </a:solidFill>
            </a:endParaRPr>
          </a:p>
          <a:p>
            <a:pPr>
              <a:buFont typeface="Wingdings" panose="05000000000000000000" pitchFamily="2" charset="2"/>
              <a:buChar char="Ø"/>
            </a:pPr>
            <a:r>
              <a:rPr lang="en-IN" sz="1400" i="1" dirty="0">
                <a:solidFill>
                  <a:srgbClr val="7030A0"/>
                </a:solidFill>
              </a:rPr>
              <a:t>Zscores&gt;3 are treated as outliers</a:t>
            </a:r>
          </a:p>
          <a:p>
            <a:pPr>
              <a:buFont typeface="Wingdings" panose="05000000000000000000" pitchFamily="2" charset="2"/>
              <a:buChar char="Ø"/>
            </a:pPr>
            <a:endParaRPr lang="en-IN" sz="1400" i="1" dirty="0">
              <a:solidFill>
                <a:srgbClr val="7030A0"/>
              </a:solidFill>
            </a:endParaRPr>
          </a:p>
          <a:p>
            <a:pPr>
              <a:buFont typeface="Wingdings" panose="05000000000000000000" pitchFamily="2" charset="2"/>
              <a:buChar char="Ø"/>
            </a:pPr>
            <a:r>
              <a:rPr lang="en-IN" sz="1400" b="1" i="1" dirty="0" err="1">
                <a:solidFill>
                  <a:srgbClr val="7030A0"/>
                </a:solidFill>
              </a:rPr>
              <a:t>ds.desrcibe</a:t>
            </a:r>
            <a:r>
              <a:rPr lang="en-IN" sz="1400" b="1" i="1" dirty="0">
                <a:solidFill>
                  <a:srgbClr val="7030A0"/>
                </a:solidFill>
              </a:rPr>
              <a:t>() </a:t>
            </a:r>
            <a:r>
              <a:rPr lang="en-IN" sz="1400" i="1" dirty="0">
                <a:solidFill>
                  <a:srgbClr val="7030A0"/>
                </a:solidFill>
              </a:rPr>
              <a:t>is used to view the mean, median and various percentiles of the features.</a:t>
            </a:r>
          </a:p>
          <a:p>
            <a:pPr>
              <a:buFont typeface="Wingdings" panose="05000000000000000000" pitchFamily="2" charset="2"/>
              <a:buChar char="Ø"/>
            </a:pPr>
            <a:endParaRPr lang="en-IN" sz="1400" i="1" dirty="0">
              <a:solidFill>
                <a:srgbClr val="7030A0"/>
              </a:solidFill>
            </a:endParaRPr>
          </a:p>
          <a:p>
            <a:pPr>
              <a:buFont typeface="Wingdings" panose="05000000000000000000" pitchFamily="2" charset="2"/>
              <a:buChar char="Ø"/>
            </a:pPr>
            <a:endParaRPr lang="en-IN" sz="1400" i="1" dirty="0">
              <a:solidFill>
                <a:srgbClr val="7030A0"/>
              </a:solidFill>
            </a:endParaRPr>
          </a:p>
          <a:p>
            <a:pPr>
              <a:buFont typeface="Wingdings" panose="05000000000000000000" pitchFamily="2" charset="2"/>
              <a:buChar char="Ø"/>
            </a:pPr>
            <a:r>
              <a:rPr lang="en-IN" sz="1400" b="1" i="1" dirty="0">
                <a:solidFill>
                  <a:srgbClr val="7030A0"/>
                </a:solidFill>
              </a:rPr>
              <a:t>To sum up all, Exploratory Data Analysis is a philosophical and an artistic approach to gauge every nuance from the data at early encounter.</a:t>
            </a:r>
          </a:p>
          <a:p>
            <a:endParaRPr lang="en-IN" sz="1400" i="1" dirty="0">
              <a:solidFill>
                <a:srgbClr val="7030A0"/>
              </a:solidFill>
            </a:endParaRPr>
          </a:p>
        </p:txBody>
      </p:sp>
    </p:spTree>
    <p:extLst>
      <p:ext uri="{BB962C8B-B14F-4D97-AF65-F5344CB8AC3E}">
        <p14:creationId xmlns:p14="http://schemas.microsoft.com/office/powerpoint/2010/main" val="1799212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6"/>
                </a:solidFill>
              </a:rPr>
              <a:t>Concluding Remarks for EDA</a:t>
            </a:r>
          </a:p>
        </p:txBody>
      </p:sp>
      <p:sp>
        <p:nvSpPr>
          <p:cNvPr id="3" name="Content Placeholder 2"/>
          <p:cNvSpPr>
            <a:spLocks noGrp="1"/>
          </p:cNvSpPr>
          <p:nvPr>
            <p:ph sz="quarter" idx="1"/>
          </p:nvPr>
        </p:nvSpPr>
        <p:spPr/>
        <p:txBody>
          <a:bodyPr>
            <a:normAutofit/>
          </a:bodyPr>
          <a:lstStyle/>
          <a:p>
            <a:pPr marL="0" indent="0" algn="just">
              <a:buNone/>
            </a:pPr>
            <a:endParaRPr lang="en-IN" sz="1400" i="1" dirty="0">
              <a:solidFill>
                <a:srgbClr val="7030A0"/>
              </a:solidFill>
            </a:endParaRPr>
          </a:p>
          <a:p>
            <a:pPr algn="just">
              <a:buFont typeface="Wingdings" panose="05000000000000000000" pitchFamily="2" charset="2"/>
              <a:buChar char="Ø"/>
            </a:pPr>
            <a:r>
              <a:rPr lang="en-IN" sz="1400" i="1" dirty="0">
                <a:solidFill>
                  <a:srgbClr val="7030A0"/>
                </a:solidFill>
              </a:rPr>
              <a:t>The </a:t>
            </a:r>
            <a:r>
              <a:rPr lang="en-IN" sz="1400" b="1" i="1" dirty="0">
                <a:solidFill>
                  <a:srgbClr val="7030A0"/>
                </a:solidFill>
              </a:rPr>
              <a:t>standard deviation </a:t>
            </a:r>
            <a:r>
              <a:rPr lang="en-IN" sz="1400" i="1" dirty="0">
                <a:solidFill>
                  <a:srgbClr val="7030A0"/>
                </a:solidFill>
              </a:rPr>
              <a:t>are high </a:t>
            </a:r>
          </a:p>
          <a:p>
            <a:pPr algn="just">
              <a:buFont typeface="Wingdings" panose="05000000000000000000" pitchFamily="2" charset="2"/>
              <a:buChar char="Ø"/>
            </a:pPr>
            <a:endParaRPr lang="en-IN" sz="1400" i="1" dirty="0">
              <a:solidFill>
                <a:srgbClr val="7030A0"/>
              </a:solidFill>
            </a:endParaRPr>
          </a:p>
          <a:p>
            <a:pPr algn="just">
              <a:buFont typeface="Wingdings" panose="05000000000000000000" pitchFamily="2" charset="2"/>
              <a:buChar char="Ø"/>
            </a:pPr>
            <a:r>
              <a:rPr lang="en-IN" sz="1400" i="1" dirty="0">
                <a:solidFill>
                  <a:srgbClr val="7030A0"/>
                </a:solidFill>
              </a:rPr>
              <a:t>Few Features posses </a:t>
            </a:r>
            <a:r>
              <a:rPr lang="en-IN" sz="1400" b="1" i="1" dirty="0">
                <a:solidFill>
                  <a:srgbClr val="7030A0"/>
                </a:solidFill>
              </a:rPr>
              <a:t>skewness.</a:t>
            </a:r>
          </a:p>
          <a:p>
            <a:pPr algn="just">
              <a:buFont typeface="Wingdings" panose="05000000000000000000" pitchFamily="2" charset="2"/>
              <a:buChar char="Ø"/>
            </a:pPr>
            <a:endParaRPr lang="en-IN" sz="1400" i="1" dirty="0">
              <a:solidFill>
                <a:srgbClr val="7030A0"/>
              </a:solidFill>
            </a:endParaRPr>
          </a:p>
          <a:p>
            <a:pPr algn="just">
              <a:buFont typeface="Wingdings" panose="05000000000000000000" pitchFamily="2" charset="2"/>
              <a:buChar char="Ø"/>
            </a:pPr>
            <a:r>
              <a:rPr lang="en-IN" sz="1400" i="1" dirty="0">
                <a:solidFill>
                  <a:srgbClr val="7030A0"/>
                </a:solidFill>
              </a:rPr>
              <a:t>The amount of data where z-scores are greater than 3 accounts to </a:t>
            </a:r>
            <a:r>
              <a:rPr lang="en-IN" sz="1400" b="1" i="1" dirty="0">
                <a:solidFill>
                  <a:srgbClr val="7030A0"/>
                </a:solidFill>
              </a:rPr>
              <a:t>9%</a:t>
            </a:r>
            <a:r>
              <a:rPr lang="en-IN" sz="1400" i="1" dirty="0">
                <a:solidFill>
                  <a:srgbClr val="7030A0"/>
                </a:solidFill>
              </a:rPr>
              <a:t> which would result in data loss if the records are dropped</a:t>
            </a:r>
          </a:p>
          <a:p>
            <a:pPr algn="just">
              <a:buFont typeface="Wingdings" panose="05000000000000000000" pitchFamily="2" charset="2"/>
              <a:buChar char="Ø"/>
            </a:pPr>
            <a:endParaRPr lang="en-IN" sz="1400" i="1" dirty="0">
              <a:solidFill>
                <a:srgbClr val="7030A0"/>
              </a:solidFill>
            </a:endParaRPr>
          </a:p>
          <a:p>
            <a:pPr algn="just">
              <a:buFont typeface="Wingdings" panose="05000000000000000000" pitchFamily="2" charset="2"/>
              <a:buChar char="Ø"/>
            </a:pPr>
            <a:r>
              <a:rPr lang="en-IN" sz="1400" i="1" dirty="0">
                <a:solidFill>
                  <a:srgbClr val="7030A0"/>
                </a:solidFill>
              </a:rPr>
              <a:t>There are 18 features with Nan values which we have imputed using  mean and mode.</a:t>
            </a:r>
          </a:p>
          <a:p>
            <a:pPr algn="just">
              <a:buFont typeface="Wingdings" panose="05000000000000000000" pitchFamily="2" charset="2"/>
              <a:buChar char="Ø"/>
            </a:pPr>
            <a:endParaRPr lang="en-IN" sz="1400" i="1" dirty="0">
              <a:solidFill>
                <a:srgbClr val="7030A0"/>
              </a:solidFill>
            </a:endParaRPr>
          </a:p>
          <a:p>
            <a:pPr algn="just">
              <a:buFont typeface="Wingdings" panose="05000000000000000000" pitchFamily="2" charset="2"/>
              <a:buChar char="Ø"/>
            </a:pPr>
            <a:r>
              <a:rPr lang="en-IN" sz="1400" i="1" dirty="0">
                <a:solidFill>
                  <a:srgbClr val="7030A0"/>
                </a:solidFill>
              </a:rPr>
              <a:t>Out of 80 features many of them are irrelevant with respect to the target i.e. sale price.</a:t>
            </a:r>
          </a:p>
          <a:p>
            <a:pPr algn="just">
              <a:buFont typeface="Wingdings" panose="05000000000000000000" pitchFamily="2" charset="2"/>
              <a:buChar char="Ø"/>
            </a:pPr>
            <a:endParaRPr lang="en-IN" sz="1400" i="1" dirty="0">
              <a:solidFill>
                <a:srgbClr val="7030A0"/>
              </a:solidFill>
            </a:endParaRPr>
          </a:p>
          <a:p>
            <a:pPr algn="just">
              <a:buFont typeface="Wingdings" panose="05000000000000000000" pitchFamily="2" charset="2"/>
              <a:buChar char="Ø"/>
            </a:pPr>
            <a:r>
              <a:rPr lang="en-IN" sz="1400" i="1" dirty="0">
                <a:solidFill>
                  <a:srgbClr val="7030A0"/>
                </a:solidFill>
              </a:rPr>
              <a:t>We have decided on the most relevant features by finding correlation between the input variable and target.</a:t>
            </a:r>
          </a:p>
          <a:p>
            <a:pPr algn="just"/>
            <a:endParaRPr lang="en-IN" sz="2000" i="1" dirty="0">
              <a:solidFill>
                <a:srgbClr val="7030A0"/>
              </a:solidFill>
            </a:endParaRPr>
          </a:p>
        </p:txBody>
      </p:sp>
    </p:spTree>
    <p:extLst>
      <p:ext uri="{BB962C8B-B14F-4D97-AF65-F5344CB8AC3E}">
        <p14:creationId xmlns:p14="http://schemas.microsoft.com/office/powerpoint/2010/main" val="255196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6"/>
                </a:solidFill>
              </a:rPr>
              <a:t>Problem Definition</a:t>
            </a:r>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Ø"/>
            </a:pPr>
            <a:r>
              <a:rPr lang="en-US" sz="1400" i="1" dirty="0">
                <a:solidFill>
                  <a:srgbClr val="7030A0"/>
                </a:solidFill>
              </a:rPr>
              <a:t>A US-based housing company named Surprise Housing has decided to enter the Australian market. The company uses data analytics to purchase houses at a price below their actual values and flip them at a higher price. </a:t>
            </a:r>
          </a:p>
          <a:p>
            <a:pPr>
              <a:buFont typeface="Wingdings" panose="05000000000000000000" pitchFamily="2" charset="2"/>
              <a:buChar char="Ø"/>
            </a:pPr>
            <a:endParaRPr lang="en-US" sz="1400" i="1" dirty="0">
              <a:solidFill>
                <a:srgbClr val="7030A0"/>
              </a:solidFill>
            </a:endParaRPr>
          </a:p>
          <a:p>
            <a:pPr>
              <a:buFont typeface="Wingdings" panose="05000000000000000000" pitchFamily="2" charset="2"/>
              <a:buChar char="Ø"/>
            </a:pPr>
            <a:r>
              <a:rPr lang="en-US" sz="1400" i="1" dirty="0">
                <a:solidFill>
                  <a:srgbClr val="7030A0"/>
                </a:solidFill>
              </a:rPr>
              <a:t> The company is looking at prospective properties to buy houses to enter the market. We are required to build a model using Machine Learning in order to predict the actual value of the prospective properties and decide whether to invest in them or not. </a:t>
            </a:r>
          </a:p>
          <a:p>
            <a:pPr>
              <a:buFont typeface="Wingdings" panose="05000000000000000000" pitchFamily="2" charset="2"/>
              <a:buChar char="Ø"/>
            </a:pPr>
            <a:endParaRPr lang="en-US" sz="1400" i="1" dirty="0">
              <a:solidFill>
                <a:srgbClr val="7030A0"/>
              </a:solidFill>
            </a:endParaRPr>
          </a:p>
          <a:p>
            <a:pPr>
              <a:buFont typeface="Wingdings" panose="05000000000000000000" pitchFamily="2" charset="2"/>
              <a:buChar char="Ø"/>
            </a:pPr>
            <a:r>
              <a:rPr lang="en-US" sz="1400" i="1" dirty="0">
                <a:solidFill>
                  <a:srgbClr val="7030A0"/>
                </a:solidFill>
              </a:rPr>
              <a:t>The aim of project is to find out which variables are important to predict the price of houses and how do these variables describe the price of the house .</a:t>
            </a:r>
          </a:p>
          <a:p>
            <a:pPr>
              <a:buFont typeface="Wingdings" panose="05000000000000000000" pitchFamily="2" charset="2"/>
              <a:buChar char="Ø"/>
            </a:pPr>
            <a:endParaRPr lang="en-US" sz="1400" i="1" dirty="0">
              <a:solidFill>
                <a:srgbClr val="7030A0"/>
              </a:solidFill>
            </a:endParaRPr>
          </a:p>
          <a:p>
            <a:pPr>
              <a:buFont typeface="Wingdings" panose="05000000000000000000" pitchFamily="2" charset="2"/>
              <a:buChar char="Ø"/>
            </a:pPr>
            <a:r>
              <a:rPr lang="en-US" sz="1400" i="1" dirty="0">
                <a:solidFill>
                  <a:srgbClr val="7030A0"/>
                </a:solidFill>
              </a:rPr>
              <a:t>The goal is to  model the price of houses with the available independent variables and understand how exactly the prices vary with the variables and </a:t>
            </a:r>
            <a:r>
              <a:rPr lang="en-IN" sz="1400" i="1" dirty="0">
                <a:solidFill>
                  <a:srgbClr val="7030A0"/>
                </a:solidFill>
              </a:rPr>
              <a:t>developing a model which not only predicts the sale price of properties for a customer according to his\her interests, but also recognizes the most preferred location of real estate and other utilities and features in any given area.</a:t>
            </a:r>
          </a:p>
          <a:p>
            <a:pPr>
              <a:buFont typeface="Wingdings" panose="05000000000000000000" pitchFamily="2" charset="2"/>
              <a:buChar char="Ø"/>
            </a:pPr>
            <a:endParaRPr lang="en-US" sz="1400" i="1" dirty="0">
              <a:solidFill>
                <a:srgbClr val="7030A0"/>
              </a:solidFill>
            </a:endParaRPr>
          </a:p>
          <a:p>
            <a:pPr>
              <a:buFont typeface="Wingdings" panose="05000000000000000000" pitchFamily="2" charset="2"/>
              <a:buChar char="Ø"/>
            </a:pPr>
            <a:r>
              <a:rPr lang="en-US" sz="1400" i="1" dirty="0">
                <a:solidFill>
                  <a:srgbClr val="7030A0"/>
                </a:solidFill>
              </a:rPr>
              <a:t>Further, the model will be a good way for the management to understand the pricing dynamics of a new market and yield high returns.</a:t>
            </a:r>
            <a:endParaRPr lang="en-IN" sz="1400" b="1" i="1" dirty="0">
              <a:solidFill>
                <a:srgbClr val="7030A0"/>
              </a:solidFill>
            </a:endParaRPr>
          </a:p>
        </p:txBody>
      </p:sp>
    </p:spTree>
    <p:extLst>
      <p:ext uri="{BB962C8B-B14F-4D97-AF65-F5344CB8AC3E}">
        <p14:creationId xmlns:p14="http://schemas.microsoft.com/office/powerpoint/2010/main" val="133295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6"/>
                </a:solidFill>
              </a:rPr>
              <a:t>Model Building</a:t>
            </a:r>
          </a:p>
        </p:txBody>
      </p:sp>
      <p:sp>
        <p:nvSpPr>
          <p:cNvPr id="3" name="Content Placeholder 2"/>
          <p:cNvSpPr>
            <a:spLocks noGrp="1"/>
          </p:cNvSpPr>
          <p:nvPr>
            <p:ph sz="quarter" idx="1"/>
          </p:nvPr>
        </p:nvSpPr>
        <p:spPr>
          <a:xfrm>
            <a:off x="301752" y="1527048"/>
            <a:ext cx="8503920" cy="4854280"/>
          </a:xfrm>
        </p:spPr>
        <p:txBody>
          <a:bodyPr>
            <a:normAutofit fontScale="85000" lnSpcReduction="10000"/>
          </a:bodyPr>
          <a:lstStyle/>
          <a:p>
            <a:pPr>
              <a:buFont typeface="Wingdings" panose="05000000000000000000" pitchFamily="2" charset="2"/>
              <a:buChar char="Ø"/>
            </a:pPr>
            <a:r>
              <a:rPr lang="en-IN" sz="1700" i="1" dirty="0">
                <a:solidFill>
                  <a:srgbClr val="7030A0"/>
                </a:solidFill>
              </a:rPr>
              <a:t>The process involves training a model over a set of data, providing it an algorithm that it can use to reason over and learn from those data</a:t>
            </a:r>
            <a:r>
              <a:rPr lang="en-IN" sz="1700" dirty="0">
                <a:solidFill>
                  <a:srgbClr val="7030A0"/>
                </a:solidFill>
              </a:rPr>
              <a:t>.</a:t>
            </a:r>
          </a:p>
          <a:p>
            <a:pPr>
              <a:buFont typeface="Wingdings" panose="05000000000000000000" pitchFamily="2" charset="2"/>
              <a:buChar char="Ø"/>
            </a:pPr>
            <a:endParaRPr lang="en-IN" sz="1700" dirty="0">
              <a:solidFill>
                <a:srgbClr val="7030A0"/>
              </a:solidFill>
            </a:endParaRPr>
          </a:p>
          <a:p>
            <a:pPr>
              <a:buFont typeface="Wingdings" panose="05000000000000000000" pitchFamily="2" charset="2"/>
              <a:buChar char="Ø"/>
            </a:pPr>
            <a:r>
              <a:rPr lang="en-IN" sz="1700" dirty="0">
                <a:solidFill>
                  <a:srgbClr val="7030A0"/>
                </a:solidFill>
              </a:rPr>
              <a:t>As the target variable is continuous it is a regression problem.</a:t>
            </a: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endParaRPr lang="en-IN" sz="1400" dirty="0">
              <a:solidFill>
                <a:srgbClr val="7030A0"/>
              </a:solidFill>
            </a:endParaRPr>
          </a:p>
          <a:p>
            <a:pPr>
              <a:buFont typeface="Wingdings" panose="05000000000000000000" pitchFamily="2" charset="2"/>
              <a:buChar char="Ø"/>
            </a:pPr>
            <a:r>
              <a:rPr lang="en-IN" sz="1700" dirty="0">
                <a:solidFill>
                  <a:srgbClr val="7030A0"/>
                </a:solidFill>
              </a:rPr>
              <a:t>The steps involved in model building are as follows:</a:t>
            </a:r>
          </a:p>
          <a:p>
            <a:pPr>
              <a:buFont typeface="Wingdings" panose="05000000000000000000" pitchFamily="2" charset="2"/>
              <a:buChar char="Ø"/>
            </a:pPr>
            <a:endParaRPr lang="en-IN" sz="1700" dirty="0">
              <a:solidFill>
                <a:srgbClr val="7030A0"/>
              </a:solidFill>
            </a:endParaRPr>
          </a:p>
          <a:p>
            <a:pPr marL="457200" indent="-457200">
              <a:buFont typeface="+mj-lt"/>
              <a:buAutoNum type="alphaLcParenR"/>
            </a:pPr>
            <a:r>
              <a:rPr lang="en-IN" sz="1700" dirty="0">
                <a:solidFill>
                  <a:srgbClr val="7030A0"/>
                </a:solidFill>
              </a:rPr>
              <a:t>Assign input/features  and output/target to different variables.</a:t>
            </a:r>
          </a:p>
          <a:p>
            <a:pPr marL="457200" indent="-457200">
              <a:buFont typeface="+mj-lt"/>
              <a:buAutoNum type="alphaLcParenR"/>
            </a:pPr>
            <a:r>
              <a:rPr lang="en-IN" sz="1700" dirty="0">
                <a:solidFill>
                  <a:srgbClr val="7030A0"/>
                </a:solidFill>
              </a:rPr>
              <a:t>Split the data into train and test dataset.</a:t>
            </a:r>
          </a:p>
          <a:p>
            <a:pPr marL="457200" indent="-457200">
              <a:buFont typeface="+mj-lt"/>
              <a:buAutoNum type="alphaLcParenR"/>
            </a:pPr>
            <a:r>
              <a:rPr lang="en-IN" sz="1700" dirty="0">
                <a:solidFill>
                  <a:srgbClr val="7030A0"/>
                </a:solidFill>
              </a:rPr>
              <a:t>Train the model on the data provided</a:t>
            </a:r>
          </a:p>
          <a:p>
            <a:pPr marL="457200" indent="-457200">
              <a:buFont typeface="+mj-lt"/>
              <a:buAutoNum type="alphaLcParenR"/>
            </a:pPr>
            <a:r>
              <a:rPr lang="en-IN" sz="1700" dirty="0">
                <a:solidFill>
                  <a:srgbClr val="7030A0"/>
                </a:solidFill>
              </a:rPr>
              <a:t>Test the model using various evaluation metrics</a:t>
            </a:r>
          </a:p>
          <a:p>
            <a:pPr marL="457200" indent="-457200">
              <a:buFont typeface="+mj-lt"/>
              <a:buAutoNum type="alphaLcParenR"/>
            </a:pPr>
            <a:r>
              <a:rPr lang="en-IN" sz="1700" dirty="0">
                <a:solidFill>
                  <a:srgbClr val="7030A0"/>
                </a:solidFill>
              </a:rPr>
              <a:t>Use the trained model to make predictions</a:t>
            </a:r>
          </a:p>
          <a:p>
            <a:pPr marL="457200" indent="-457200">
              <a:buFont typeface="+mj-lt"/>
              <a:buAutoNum type="alphaLcParenR"/>
            </a:pPr>
            <a:r>
              <a:rPr lang="en-IN" sz="1700" dirty="0">
                <a:solidFill>
                  <a:srgbClr val="7030A0"/>
                </a:solidFill>
              </a:rPr>
              <a:t>Save the trained model for future use.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9852" y="2492896"/>
            <a:ext cx="266429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256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chemeClr val="accent6"/>
                </a:solidFill>
              </a:rPr>
              <a:t>Algorithms and Evaluation Metrics used </a:t>
            </a:r>
          </a:p>
        </p:txBody>
      </p:sp>
      <p:sp>
        <p:nvSpPr>
          <p:cNvPr id="3" name="Content Placeholder 2"/>
          <p:cNvSpPr>
            <a:spLocks noGrp="1"/>
          </p:cNvSpPr>
          <p:nvPr>
            <p:ph sz="quarter" idx="1"/>
          </p:nvPr>
        </p:nvSpPr>
        <p:spPr>
          <a:xfrm>
            <a:off x="301752" y="1527048"/>
            <a:ext cx="8503920" cy="4782272"/>
          </a:xfrm>
        </p:spPr>
        <p:txBody>
          <a:bodyPr>
            <a:noAutofit/>
          </a:bodyPr>
          <a:lstStyle/>
          <a:p>
            <a:pPr>
              <a:buFont typeface="Wingdings" panose="05000000000000000000" pitchFamily="2" charset="2"/>
              <a:buChar char="Ø"/>
            </a:pPr>
            <a:r>
              <a:rPr lang="en-IN" sz="1800" b="1" i="1" dirty="0">
                <a:solidFill>
                  <a:srgbClr val="7030A0"/>
                </a:solidFill>
              </a:rPr>
              <a:t>Algorithms used </a:t>
            </a:r>
          </a:p>
          <a:p>
            <a:pPr marL="0" indent="0">
              <a:buNone/>
            </a:pPr>
            <a:endParaRPr lang="en-IN" sz="1800" b="1" i="1" dirty="0">
              <a:solidFill>
                <a:srgbClr val="7030A0"/>
              </a:solidFill>
            </a:endParaRPr>
          </a:p>
          <a:p>
            <a:pPr marL="457200" indent="-457200">
              <a:buFont typeface="+mj-lt"/>
              <a:buAutoNum type="romanLcPeriod"/>
            </a:pPr>
            <a:r>
              <a:rPr lang="en-IN" sz="1800" i="1" dirty="0">
                <a:solidFill>
                  <a:srgbClr val="7030A0"/>
                </a:solidFill>
              </a:rPr>
              <a:t>Linear regression</a:t>
            </a:r>
          </a:p>
          <a:p>
            <a:pPr marL="457200" indent="-457200">
              <a:buFont typeface="+mj-lt"/>
              <a:buAutoNum type="romanLcPeriod"/>
            </a:pPr>
            <a:r>
              <a:rPr lang="en-IN" sz="1800" i="1" dirty="0">
                <a:solidFill>
                  <a:srgbClr val="7030A0"/>
                </a:solidFill>
              </a:rPr>
              <a:t>Decision Tree regression</a:t>
            </a:r>
          </a:p>
          <a:p>
            <a:pPr marL="457200" indent="-457200">
              <a:buFont typeface="+mj-lt"/>
              <a:buAutoNum type="romanLcPeriod"/>
            </a:pPr>
            <a:r>
              <a:rPr lang="en-IN" sz="1800" i="1" dirty="0">
                <a:solidFill>
                  <a:srgbClr val="7030A0"/>
                </a:solidFill>
              </a:rPr>
              <a:t>KNN Regression</a:t>
            </a:r>
          </a:p>
          <a:p>
            <a:pPr marL="457200" indent="-457200">
              <a:buFont typeface="+mj-lt"/>
              <a:buAutoNum type="romanLcPeriod"/>
            </a:pPr>
            <a:r>
              <a:rPr lang="en-IN" sz="1800" i="1" dirty="0">
                <a:solidFill>
                  <a:srgbClr val="7030A0"/>
                </a:solidFill>
              </a:rPr>
              <a:t>Random Forest Regression</a:t>
            </a:r>
          </a:p>
          <a:p>
            <a:pPr>
              <a:buFont typeface="Wingdings" panose="05000000000000000000" pitchFamily="2" charset="2"/>
              <a:buChar char="Ø"/>
            </a:pPr>
            <a:endParaRPr lang="en-IN" sz="1800" i="1" dirty="0">
              <a:solidFill>
                <a:srgbClr val="7030A0"/>
              </a:solidFill>
            </a:endParaRPr>
          </a:p>
          <a:p>
            <a:pPr>
              <a:buFont typeface="Wingdings" panose="05000000000000000000" pitchFamily="2" charset="2"/>
              <a:buChar char="Ø"/>
            </a:pPr>
            <a:r>
              <a:rPr lang="en-IN" sz="1800" b="1" i="1" dirty="0">
                <a:solidFill>
                  <a:srgbClr val="7030A0"/>
                </a:solidFill>
              </a:rPr>
              <a:t>Evaluations metrics used</a:t>
            </a:r>
          </a:p>
          <a:p>
            <a:pPr marL="0" indent="0">
              <a:buNone/>
            </a:pPr>
            <a:endParaRPr lang="en-IN" sz="1800" b="1" i="1" dirty="0">
              <a:solidFill>
                <a:srgbClr val="7030A0"/>
              </a:solidFill>
            </a:endParaRPr>
          </a:p>
          <a:p>
            <a:pPr marL="457200" indent="-457200">
              <a:buFont typeface="+mj-lt"/>
              <a:buAutoNum type="romanLcPeriod"/>
            </a:pPr>
            <a:r>
              <a:rPr lang="en-IN" sz="1800" i="1" dirty="0">
                <a:solidFill>
                  <a:srgbClr val="7030A0"/>
                </a:solidFill>
              </a:rPr>
              <a:t>R2 scores</a:t>
            </a:r>
          </a:p>
          <a:p>
            <a:pPr marL="457200" indent="-457200">
              <a:buFont typeface="+mj-lt"/>
              <a:buAutoNum type="romanLcPeriod"/>
            </a:pPr>
            <a:r>
              <a:rPr lang="en-IN" sz="1800" i="1" dirty="0">
                <a:solidFill>
                  <a:srgbClr val="7030A0"/>
                </a:solidFill>
              </a:rPr>
              <a:t>Cross validation scores</a:t>
            </a:r>
          </a:p>
          <a:p>
            <a:pPr marL="457200" indent="-457200">
              <a:buFont typeface="+mj-lt"/>
              <a:buAutoNum type="romanLcPeriod"/>
            </a:pPr>
            <a:r>
              <a:rPr lang="en-IN" sz="1800" i="1" dirty="0">
                <a:solidFill>
                  <a:srgbClr val="7030A0"/>
                </a:solidFill>
              </a:rPr>
              <a:t>Mean absolute error</a:t>
            </a:r>
          </a:p>
          <a:p>
            <a:pPr marL="457200" indent="-457200">
              <a:buFont typeface="+mj-lt"/>
              <a:buAutoNum type="romanLcPeriod"/>
            </a:pPr>
            <a:r>
              <a:rPr lang="en-IN" sz="1800" i="1" dirty="0">
                <a:solidFill>
                  <a:srgbClr val="7030A0"/>
                </a:solidFill>
              </a:rPr>
              <a:t>Mean squared error</a:t>
            </a:r>
          </a:p>
          <a:p>
            <a:pPr marL="457200" indent="-457200">
              <a:buFont typeface="+mj-lt"/>
              <a:buAutoNum type="romanLcPeriod"/>
            </a:pPr>
            <a:r>
              <a:rPr lang="en-IN" sz="1800" i="1" dirty="0">
                <a:solidFill>
                  <a:srgbClr val="7030A0"/>
                </a:solidFill>
              </a:rPr>
              <a:t>Root mean squared error</a:t>
            </a:r>
          </a:p>
        </p:txBody>
      </p:sp>
    </p:spTree>
    <p:extLst>
      <p:ext uri="{BB962C8B-B14F-4D97-AF65-F5344CB8AC3E}">
        <p14:creationId xmlns:p14="http://schemas.microsoft.com/office/powerpoint/2010/main" val="3152656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b="1" i="1" dirty="0">
                <a:solidFill>
                  <a:schemeClr val="accent6"/>
                </a:solidFill>
              </a:rPr>
              <a:t>Finding best Random State</a:t>
            </a:r>
          </a:p>
        </p:txBody>
      </p:sp>
      <p:pic>
        <p:nvPicPr>
          <p:cNvPr id="8" name="Picture 7">
            <a:extLst>
              <a:ext uri="{FF2B5EF4-FFF2-40B4-BE49-F238E27FC236}">
                <a16:creationId xmlns:a16="http://schemas.microsoft.com/office/drawing/2014/main" id="{D1028CFE-4219-44BE-AFDD-F2DD20D466C7}"/>
              </a:ext>
            </a:extLst>
          </p:cNvPr>
          <p:cNvPicPr>
            <a:picLocks noChangeAspect="1"/>
          </p:cNvPicPr>
          <p:nvPr/>
        </p:nvPicPr>
        <p:blipFill>
          <a:blip r:embed="rId2"/>
          <a:stretch>
            <a:fillRect/>
          </a:stretch>
        </p:blipFill>
        <p:spPr>
          <a:xfrm>
            <a:off x="485800" y="1484784"/>
            <a:ext cx="8172400" cy="2659035"/>
          </a:xfrm>
          <a:prstGeom prst="rect">
            <a:avLst/>
          </a:prstGeom>
        </p:spPr>
      </p:pic>
    </p:spTree>
    <p:extLst>
      <p:ext uri="{BB962C8B-B14F-4D97-AF65-F5344CB8AC3E}">
        <p14:creationId xmlns:p14="http://schemas.microsoft.com/office/powerpoint/2010/main" val="1669489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b="1" i="1" dirty="0">
                <a:solidFill>
                  <a:schemeClr val="accent6"/>
                </a:solidFill>
              </a:rPr>
              <a:t>Finding best Random State</a:t>
            </a:r>
          </a:p>
        </p:txBody>
      </p:sp>
      <p:pic>
        <p:nvPicPr>
          <p:cNvPr id="3" name="Picture 2">
            <a:extLst>
              <a:ext uri="{FF2B5EF4-FFF2-40B4-BE49-F238E27FC236}">
                <a16:creationId xmlns:a16="http://schemas.microsoft.com/office/drawing/2014/main" id="{685A689B-2BC1-4BF3-B846-EE3346C23E27}"/>
              </a:ext>
            </a:extLst>
          </p:cNvPr>
          <p:cNvPicPr>
            <a:picLocks noChangeAspect="1"/>
          </p:cNvPicPr>
          <p:nvPr/>
        </p:nvPicPr>
        <p:blipFill>
          <a:blip r:embed="rId2"/>
          <a:stretch>
            <a:fillRect/>
          </a:stretch>
        </p:blipFill>
        <p:spPr>
          <a:xfrm>
            <a:off x="399290" y="1556792"/>
            <a:ext cx="8345419" cy="3344361"/>
          </a:xfrm>
          <a:prstGeom prst="rect">
            <a:avLst/>
          </a:prstGeom>
        </p:spPr>
      </p:pic>
    </p:spTree>
    <p:extLst>
      <p:ext uri="{BB962C8B-B14F-4D97-AF65-F5344CB8AC3E}">
        <p14:creationId xmlns:p14="http://schemas.microsoft.com/office/powerpoint/2010/main" val="1566466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IN" b="1" i="1" dirty="0">
                <a:solidFill>
                  <a:schemeClr val="accent6"/>
                </a:solidFill>
              </a:rPr>
              <a:t>Checking best model with highest score</a:t>
            </a:r>
          </a:p>
        </p:txBody>
      </p:sp>
      <p:pic>
        <p:nvPicPr>
          <p:cNvPr id="4" name="Picture 3">
            <a:extLst>
              <a:ext uri="{FF2B5EF4-FFF2-40B4-BE49-F238E27FC236}">
                <a16:creationId xmlns:a16="http://schemas.microsoft.com/office/drawing/2014/main" id="{5AFE8176-9CE8-4859-B1B9-0F858008FD5B}"/>
              </a:ext>
            </a:extLst>
          </p:cNvPr>
          <p:cNvPicPr>
            <a:picLocks noChangeAspect="1"/>
          </p:cNvPicPr>
          <p:nvPr/>
        </p:nvPicPr>
        <p:blipFill>
          <a:blip r:embed="rId2"/>
          <a:stretch>
            <a:fillRect/>
          </a:stretch>
        </p:blipFill>
        <p:spPr>
          <a:xfrm>
            <a:off x="301752" y="997145"/>
            <a:ext cx="7812360" cy="2148399"/>
          </a:xfrm>
          <a:prstGeom prst="rect">
            <a:avLst/>
          </a:prstGeom>
        </p:spPr>
      </p:pic>
      <p:pic>
        <p:nvPicPr>
          <p:cNvPr id="7" name="Picture 6">
            <a:extLst>
              <a:ext uri="{FF2B5EF4-FFF2-40B4-BE49-F238E27FC236}">
                <a16:creationId xmlns:a16="http://schemas.microsoft.com/office/drawing/2014/main" id="{388720B2-512F-40C9-87F8-9B672ABC2A6A}"/>
              </a:ext>
            </a:extLst>
          </p:cNvPr>
          <p:cNvPicPr>
            <a:picLocks noChangeAspect="1"/>
          </p:cNvPicPr>
          <p:nvPr/>
        </p:nvPicPr>
        <p:blipFill>
          <a:blip r:embed="rId3"/>
          <a:stretch>
            <a:fillRect/>
          </a:stretch>
        </p:blipFill>
        <p:spPr>
          <a:xfrm>
            <a:off x="301752" y="3155137"/>
            <a:ext cx="2937185" cy="3541287"/>
          </a:xfrm>
          <a:prstGeom prst="rect">
            <a:avLst/>
          </a:prstGeom>
        </p:spPr>
      </p:pic>
      <p:pic>
        <p:nvPicPr>
          <p:cNvPr id="9" name="Picture 8">
            <a:extLst>
              <a:ext uri="{FF2B5EF4-FFF2-40B4-BE49-F238E27FC236}">
                <a16:creationId xmlns:a16="http://schemas.microsoft.com/office/drawing/2014/main" id="{9019F1DB-8B4C-4E88-B3C6-0BA9F83BEDB3}"/>
              </a:ext>
            </a:extLst>
          </p:cNvPr>
          <p:cNvPicPr>
            <a:picLocks noChangeAspect="1"/>
          </p:cNvPicPr>
          <p:nvPr/>
        </p:nvPicPr>
        <p:blipFill>
          <a:blip r:embed="rId4"/>
          <a:stretch>
            <a:fillRect/>
          </a:stretch>
        </p:blipFill>
        <p:spPr>
          <a:xfrm>
            <a:off x="3238937" y="3139495"/>
            <a:ext cx="2809559" cy="3556929"/>
          </a:xfrm>
          <a:prstGeom prst="rect">
            <a:avLst/>
          </a:prstGeom>
        </p:spPr>
      </p:pic>
      <p:pic>
        <p:nvPicPr>
          <p:cNvPr id="11" name="Picture 10">
            <a:extLst>
              <a:ext uri="{FF2B5EF4-FFF2-40B4-BE49-F238E27FC236}">
                <a16:creationId xmlns:a16="http://schemas.microsoft.com/office/drawing/2014/main" id="{D1A763D3-6037-416F-B0B4-4839BCC7F4B4}"/>
              </a:ext>
            </a:extLst>
          </p:cNvPr>
          <p:cNvPicPr>
            <a:picLocks noChangeAspect="1"/>
          </p:cNvPicPr>
          <p:nvPr/>
        </p:nvPicPr>
        <p:blipFill>
          <a:blip r:embed="rId5"/>
          <a:stretch>
            <a:fillRect/>
          </a:stretch>
        </p:blipFill>
        <p:spPr>
          <a:xfrm>
            <a:off x="6022742" y="3861048"/>
            <a:ext cx="2937185" cy="1511606"/>
          </a:xfrm>
          <a:prstGeom prst="rect">
            <a:avLst/>
          </a:prstGeom>
        </p:spPr>
      </p:pic>
    </p:spTree>
    <p:extLst>
      <p:ext uri="{BB962C8B-B14F-4D97-AF65-F5344CB8AC3E}">
        <p14:creationId xmlns:p14="http://schemas.microsoft.com/office/powerpoint/2010/main" val="4161315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b="1" i="1" dirty="0">
                <a:solidFill>
                  <a:schemeClr val="accent6"/>
                </a:solidFill>
              </a:rPr>
              <a:t>Cross Validation of different Models</a:t>
            </a:r>
          </a:p>
        </p:txBody>
      </p:sp>
      <p:pic>
        <p:nvPicPr>
          <p:cNvPr id="3" name="Picture 2">
            <a:extLst>
              <a:ext uri="{FF2B5EF4-FFF2-40B4-BE49-F238E27FC236}">
                <a16:creationId xmlns:a16="http://schemas.microsoft.com/office/drawing/2014/main" id="{A730048F-EE6A-47E4-A8E6-0A26179D4D07}"/>
              </a:ext>
            </a:extLst>
          </p:cNvPr>
          <p:cNvPicPr>
            <a:picLocks noChangeAspect="1"/>
          </p:cNvPicPr>
          <p:nvPr/>
        </p:nvPicPr>
        <p:blipFill>
          <a:blip r:embed="rId2"/>
          <a:stretch>
            <a:fillRect/>
          </a:stretch>
        </p:blipFill>
        <p:spPr>
          <a:xfrm>
            <a:off x="179512" y="999690"/>
            <a:ext cx="8764436" cy="2012038"/>
          </a:xfrm>
          <a:prstGeom prst="rect">
            <a:avLst/>
          </a:prstGeom>
        </p:spPr>
      </p:pic>
      <p:pic>
        <p:nvPicPr>
          <p:cNvPr id="8" name="Picture 7">
            <a:extLst>
              <a:ext uri="{FF2B5EF4-FFF2-40B4-BE49-F238E27FC236}">
                <a16:creationId xmlns:a16="http://schemas.microsoft.com/office/drawing/2014/main" id="{F8282774-27BD-462F-B25D-E07DDA64BF03}"/>
              </a:ext>
            </a:extLst>
          </p:cNvPr>
          <p:cNvPicPr>
            <a:picLocks noChangeAspect="1"/>
          </p:cNvPicPr>
          <p:nvPr/>
        </p:nvPicPr>
        <p:blipFill>
          <a:blip r:embed="rId3"/>
          <a:stretch>
            <a:fillRect/>
          </a:stretch>
        </p:blipFill>
        <p:spPr>
          <a:xfrm>
            <a:off x="179512" y="2982703"/>
            <a:ext cx="3098385" cy="2750553"/>
          </a:xfrm>
          <a:prstGeom prst="rect">
            <a:avLst/>
          </a:prstGeom>
        </p:spPr>
      </p:pic>
      <p:pic>
        <p:nvPicPr>
          <p:cNvPr id="12" name="Picture 11">
            <a:extLst>
              <a:ext uri="{FF2B5EF4-FFF2-40B4-BE49-F238E27FC236}">
                <a16:creationId xmlns:a16="http://schemas.microsoft.com/office/drawing/2014/main" id="{349CD667-5D52-4150-A298-D302A71F0D07}"/>
              </a:ext>
            </a:extLst>
          </p:cNvPr>
          <p:cNvPicPr>
            <a:picLocks noChangeAspect="1"/>
          </p:cNvPicPr>
          <p:nvPr/>
        </p:nvPicPr>
        <p:blipFill>
          <a:blip r:embed="rId4"/>
          <a:stretch>
            <a:fillRect/>
          </a:stretch>
        </p:blipFill>
        <p:spPr>
          <a:xfrm>
            <a:off x="5669165" y="2982702"/>
            <a:ext cx="3295323" cy="2750553"/>
          </a:xfrm>
          <a:prstGeom prst="rect">
            <a:avLst/>
          </a:prstGeom>
        </p:spPr>
      </p:pic>
    </p:spTree>
    <p:extLst>
      <p:ext uri="{BB962C8B-B14F-4D97-AF65-F5344CB8AC3E}">
        <p14:creationId xmlns:p14="http://schemas.microsoft.com/office/powerpoint/2010/main" val="507431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chemeClr val="accent6"/>
                </a:solidFill>
              </a:rPr>
              <a:t>Hyper tuning of Decision Tree Regression</a:t>
            </a:r>
          </a:p>
        </p:txBody>
      </p:sp>
      <p:sp>
        <p:nvSpPr>
          <p:cNvPr id="5" name="TextBox 4"/>
          <p:cNvSpPr txBox="1"/>
          <p:nvPr/>
        </p:nvSpPr>
        <p:spPr>
          <a:xfrm>
            <a:off x="301752" y="1124744"/>
            <a:ext cx="8280920" cy="1231106"/>
          </a:xfrm>
          <a:prstGeom prst="rect">
            <a:avLst/>
          </a:prstGeom>
          <a:noFill/>
        </p:spPr>
        <p:txBody>
          <a:bodyPr wrap="square" rtlCol="0">
            <a:spAutoFit/>
          </a:bodyPr>
          <a:lstStyle/>
          <a:p>
            <a:r>
              <a:rPr lang="en-IN" sz="1400" i="1" dirty="0">
                <a:solidFill>
                  <a:srgbClr val="7030A0"/>
                </a:solidFill>
              </a:rPr>
              <a:t>The decision tree is a sort of algorithm that requires a label for functioning, and hence they come under supervised learning. The main aim to use the Decision Tree algorithm involves creating a training model used for predicting the target variable’s class or value by studying easy decision order.</a:t>
            </a:r>
          </a:p>
          <a:p>
            <a:endParaRPr lang="en-IN" i="1" dirty="0">
              <a:solidFill>
                <a:srgbClr val="7030A0"/>
              </a:solidFill>
            </a:endParaRPr>
          </a:p>
        </p:txBody>
      </p:sp>
      <p:pic>
        <p:nvPicPr>
          <p:cNvPr id="8" name="Picture 7">
            <a:extLst>
              <a:ext uri="{FF2B5EF4-FFF2-40B4-BE49-F238E27FC236}">
                <a16:creationId xmlns:a16="http://schemas.microsoft.com/office/drawing/2014/main" id="{769D50BF-8E3A-4618-8151-38EC9B25ACFA}"/>
              </a:ext>
            </a:extLst>
          </p:cNvPr>
          <p:cNvPicPr>
            <a:picLocks noChangeAspect="1"/>
          </p:cNvPicPr>
          <p:nvPr/>
        </p:nvPicPr>
        <p:blipFill>
          <a:blip r:embed="rId2"/>
          <a:stretch>
            <a:fillRect/>
          </a:stretch>
        </p:blipFill>
        <p:spPr>
          <a:xfrm>
            <a:off x="396044" y="2060848"/>
            <a:ext cx="7920372" cy="3529971"/>
          </a:xfrm>
          <a:prstGeom prst="rect">
            <a:avLst/>
          </a:prstGeom>
        </p:spPr>
      </p:pic>
      <p:pic>
        <p:nvPicPr>
          <p:cNvPr id="10" name="Picture 9">
            <a:extLst>
              <a:ext uri="{FF2B5EF4-FFF2-40B4-BE49-F238E27FC236}">
                <a16:creationId xmlns:a16="http://schemas.microsoft.com/office/drawing/2014/main" id="{AEB7F466-752C-41A5-A75B-325DDB6E23B2}"/>
              </a:ext>
            </a:extLst>
          </p:cNvPr>
          <p:cNvPicPr>
            <a:picLocks noChangeAspect="1"/>
          </p:cNvPicPr>
          <p:nvPr/>
        </p:nvPicPr>
        <p:blipFill>
          <a:blip r:embed="rId3"/>
          <a:stretch>
            <a:fillRect/>
          </a:stretch>
        </p:blipFill>
        <p:spPr>
          <a:xfrm>
            <a:off x="396044" y="5590819"/>
            <a:ext cx="7920372" cy="896258"/>
          </a:xfrm>
          <a:prstGeom prst="rect">
            <a:avLst/>
          </a:prstGeom>
        </p:spPr>
      </p:pic>
    </p:spTree>
    <p:extLst>
      <p:ext uri="{BB962C8B-B14F-4D97-AF65-F5344CB8AC3E}">
        <p14:creationId xmlns:p14="http://schemas.microsoft.com/office/powerpoint/2010/main" val="3329793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6"/>
                </a:solidFill>
              </a:rPr>
              <a:t>Evaluation metrics</a:t>
            </a:r>
          </a:p>
        </p:txBody>
      </p:sp>
      <p:sp>
        <p:nvSpPr>
          <p:cNvPr id="3" name="Content Placeholder 2"/>
          <p:cNvSpPr>
            <a:spLocks noGrp="1"/>
          </p:cNvSpPr>
          <p:nvPr>
            <p:ph sz="quarter" idx="1"/>
          </p:nvPr>
        </p:nvSpPr>
        <p:spPr/>
        <p:txBody>
          <a:bodyPr/>
          <a:lstStyle/>
          <a:p>
            <a:endParaRPr lang="en-IN" sz="1800" i="1" dirty="0">
              <a:solidFill>
                <a:srgbClr val="7030A0"/>
              </a:solidFill>
            </a:endParaRPr>
          </a:p>
          <a:p>
            <a:pPr>
              <a:buFont typeface="Wingdings" panose="05000000000000000000" pitchFamily="2" charset="2"/>
              <a:buChar char="Ø"/>
            </a:pPr>
            <a:r>
              <a:rPr lang="en-IN" sz="1800" i="1" dirty="0">
                <a:solidFill>
                  <a:srgbClr val="7030A0"/>
                </a:solidFill>
              </a:rPr>
              <a:t>The objective of Regression is to find a line that minimizes the prediction error of all 	the data points. The essential step in any machine learning model is to evaluate the accuracy of the model. </a:t>
            </a:r>
          </a:p>
          <a:p>
            <a:pPr>
              <a:buFont typeface="Wingdings" panose="05000000000000000000" pitchFamily="2" charset="2"/>
              <a:buChar char="Ø"/>
            </a:pPr>
            <a:endParaRPr lang="en-IN" sz="1800" i="1" dirty="0">
              <a:solidFill>
                <a:srgbClr val="7030A0"/>
              </a:solidFill>
            </a:endParaRPr>
          </a:p>
          <a:p>
            <a:pPr>
              <a:buFont typeface="Wingdings" panose="05000000000000000000" pitchFamily="2" charset="2"/>
              <a:buChar char="Ø"/>
            </a:pPr>
            <a:r>
              <a:rPr lang="en-IN" sz="1800" i="1" dirty="0">
                <a:solidFill>
                  <a:srgbClr val="7030A0"/>
                </a:solidFill>
              </a:rPr>
              <a:t>To evaluate the performance of the model in regression analysis the following are used:</a:t>
            </a:r>
          </a:p>
          <a:p>
            <a:pPr marL="342900" indent="-342900">
              <a:buFont typeface="+mj-lt"/>
              <a:buAutoNum type="alphaLcPeriod"/>
            </a:pPr>
            <a:r>
              <a:rPr lang="en-IN" sz="1800" i="1" dirty="0">
                <a:solidFill>
                  <a:srgbClr val="7030A0"/>
                </a:solidFill>
              </a:rPr>
              <a:t>The Mean Squared Error, </a:t>
            </a:r>
          </a:p>
          <a:p>
            <a:pPr marL="342900" indent="-342900">
              <a:buFont typeface="+mj-lt"/>
              <a:buAutoNum type="alphaLcPeriod"/>
            </a:pPr>
            <a:r>
              <a:rPr lang="en-IN" sz="1800" i="1" dirty="0">
                <a:solidFill>
                  <a:srgbClr val="7030A0"/>
                </a:solidFill>
              </a:rPr>
              <a:t>Mean absolute error, </a:t>
            </a:r>
          </a:p>
          <a:p>
            <a:pPr marL="342900" indent="-342900">
              <a:buFont typeface="+mj-lt"/>
              <a:buAutoNum type="alphaLcPeriod"/>
            </a:pPr>
            <a:r>
              <a:rPr lang="en-IN" sz="1800" i="1" dirty="0">
                <a:solidFill>
                  <a:srgbClr val="7030A0"/>
                </a:solidFill>
              </a:rPr>
              <a:t>Root Mean Squared Error</a:t>
            </a:r>
          </a:p>
          <a:p>
            <a:pPr marL="342900" indent="-342900">
              <a:buFont typeface="+mj-lt"/>
              <a:buAutoNum type="alphaLcPeriod"/>
            </a:pPr>
            <a:r>
              <a:rPr lang="en-IN" sz="1800" i="1" dirty="0">
                <a:solidFill>
                  <a:srgbClr val="7030A0"/>
                </a:solidFill>
              </a:rPr>
              <a:t>R-Squared or Coefficient of determination</a:t>
            </a:r>
            <a:endParaRPr lang="en-IN" i="1" dirty="0">
              <a:solidFill>
                <a:srgbClr val="7030A0"/>
              </a:solidFill>
            </a:endParaRPr>
          </a:p>
        </p:txBody>
      </p:sp>
    </p:spTree>
    <p:extLst>
      <p:ext uri="{BB962C8B-B14F-4D97-AF65-F5344CB8AC3E}">
        <p14:creationId xmlns:p14="http://schemas.microsoft.com/office/powerpoint/2010/main" val="1853970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908720"/>
            <a:ext cx="8534400" cy="758952"/>
          </a:xfrm>
        </p:spPr>
        <p:txBody>
          <a:bodyPr>
            <a:normAutofit fontScale="90000"/>
          </a:bodyPr>
          <a:lstStyle/>
          <a:p>
            <a:r>
              <a:rPr lang="en-IN" sz="3600" b="1" i="1" dirty="0">
                <a:solidFill>
                  <a:schemeClr val="accent6"/>
                </a:solidFill>
              </a:rPr>
              <a:t>The Mean Absolute Error and mean squared error </a:t>
            </a:r>
            <a:br>
              <a:rPr lang="en-IN" sz="3600" b="1" i="1" dirty="0">
                <a:solidFill>
                  <a:schemeClr val="accent6"/>
                </a:solidFill>
              </a:rPr>
            </a:br>
            <a:endParaRPr lang="en-IN" b="1" i="1" dirty="0">
              <a:solidFill>
                <a:schemeClr val="accent6"/>
              </a:solidFill>
            </a:endParaRPr>
          </a:p>
        </p:txBody>
      </p:sp>
      <p:sp>
        <p:nvSpPr>
          <p:cNvPr id="3" name="Content Placeholder 2"/>
          <p:cNvSpPr>
            <a:spLocks noGrp="1"/>
          </p:cNvSpPr>
          <p:nvPr>
            <p:ph sz="quarter" idx="1"/>
          </p:nvPr>
        </p:nvSpPr>
        <p:spPr/>
        <p:txBody>
          <a:bodyPr/>
          <a:lstStyle/>
          <a:p>
            <a:pPr lvl="0"/>
            <a:endParaRPr lang="en-IN" sz="1800" i="1" dirty="0">
              <a:solidFill>
                <a:srgbClr val="7030A0"/>
              </a:solidFill>
            </a:endParaRPr>
          </a:p>
          <a:p>
            <a:pPr lvl="0">
              <a:buFont typeface="Wingdings" panose="05000000000000000000" pitchFamily="2" charset="2"/>
              <a:buChar char="Ø"/>
            </a:pPr>
            <a:r>
              <a:rPr lang="en-IN" sz="1400" i="1" dirty="0">
                <a:solidFill>
                  <a:srgbClr val="7030A0"/>
                </a:solidFill>
              </a:rPr>
              <a:t>The </a:t>
            </a:r>
            <a:r>
              <a:rPr lang="en-IN" sz="1400" b="1" i="1" dirty="0">
                <a:solidFill>
                  <a:srgbClr val="7030A0"/>
                </a:solidFill>
              </a:rPr>
              <a:t>Mean absolute error </a:t>
            </a:r>
            <a:r>
              <a:rPr lang="en-IN" sz="1400" i="1" dirty="0">
                <a:solidFill>
                  <a:srgbClr val="7030A0"/>
                </a:solidFill>
              </a:rPr>
              <a:t>represents the average of the absolute difference between the actual and predicted values in the dataset. It measures the average of the residuals in the dataset.</a:t>
            </a:r>
          </a:p>
          <a:p>
            <a:pPr lvl="0">
              <a:buFont typeface="Wingdings" panose="05000000000000000000" pitchFamily="2" charset="2"/>
              <a:buChar char="Ø"/>
            </a:pPr>
            <a:endParaRPr lang="en-IN" sz="2800" i="1" dirty="0">
              <a:solidFill>
                <a:srgbClr val="7030A0"/>
              </a:solidFill>
            </a:endParaRPr>
          </a:p>
          <a:p>
            <a:pPr lvl="0">
              <a:buFont typeface="Wingdings" panose="05000000000000000000" pitchFamily="2" charset="2"/>
              <a:buChar char="Ø"/>
            </a:pPr>
            <a:endParaRPr lang="en-IN" sz="2800" i="1" dirty="0">
              <a:solidFill>
                <a:srgbClr val="7030A0"/>
              </a:solidFill>
            </a:endParaRPr>
          </a:p>
          <a:p>
            <a:pPr lvl="0">
              <a:buFont typeface="Wingdings" panose="05000000000000000000" pitchFamily="2" charset="2"/>
              <a:buChar char="Ø"/>
            </a:pPr>
            <a:endParaRPr lang="en-IN" sz="2800" i="1" dirty="0">
              <a:solidFill>
                <a:srgbClr val="7030A0"/>
              </a:solidFill>
            </a:endParaRPr>
          </a:p>
          <a:p>
            <a:pPr lvl="0">
              <a:buFont typeface="Wingdings" panose="05000000000000000000" pitchFamily="2" charset="2"/>
              <a:buChar char="Ø"/>
            </a:pPr>
            <a:r>
              <a:rPr lang="en-IN" sz="1400" b="1" i="1" dirty="0">
                <a:solidFill>
                  <a:srgbClr val="7030A0"/>
                </a:solidFill>
              </a:rPr>
              <a:t>Mean Squared Error </a:t>
            </a:r>
            <a:r>
              <a:rPr lang="en-IN" sz="1600" i="1" dirty="0">
                <a:solidFill>
                  <a:srgbClr val="7030A0"/>
                </a:solidFill>
              </a:rPr>
              <a:t>represents the average of the squared difference between the original and predicted values in the data set. It measures the variance of the residuals.</a:t>
            </a:r>
          </a:p>
          <a:p>
            <a:endParaRPr lang="en-IN" i="1" dirty="0">
              <a:solidFill>
                <a:srgbClr val="7030A0"/>
              </a:solidFill>
            </a:endParaRPr>
          </a:p>
        </p:txBody>
      </p:sp>
      <p:pic>
        <p:nvPicPr>
          <p:cNvPr id="4" name="Picture 3" descr="https://miro.medium.com/max/289/1*_mx6zD6Qw_1sYEvWszK5Nw.png"/>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636912"/>
            <a:ext cx="2088232" cy="792088"/>
          </a:xfrm>
          <a:prstGeom prst="rect">
            <a:avLst/>
          </a:prstGeom>
          <a:noFill/>
          <a:ln>
            <a:noFill/>
          </a:ln>
        </p:spPr>
      </p:pic>
      <p:pic>
        <p:nvPicPr>
          <p:cNvPr id="6" name="Picture 5" descr="https://miro.medium.com/max/266/1*1TV6T6hNP-iwJrtvfsvCRQ.png"/>
          <p:cNvPicPr/>
          <p:nvPr/>
        </p:nvPicPr>
        <p:blipFill>
          <a:blip r:embed="rId3">
            <a:extLst>
              <a:ext uri="{28A0092B-C50C-407E-A947-70E740481C1C}">
                <a14:useLocalDpi xmlns:a14="http://schemas.microsoft.com/office/drawing/2010/main" val="0"/>
              </a:ext>
            </a:extLst>
          </a:blip>
          <a:srcRect/>
          <a:stretch>
            <a:fillRect/>
          </a:stretch>
        </p:blipFill>
        <p:spPr bwMode="auto">
          <a:xfrm>
            <a:off x="3393541" y="4653136"/>
            <a:ext cx="2042555" cy="864096"/>
          </a:xfrm>
          <a:prstGeom prst="rect">
            <a:avLst/>
          </a:prstGeom>
          <a:noFill/>
          <a:ln>
            <a:noFill/>
          </a:ln>
        </p:spPr>
      </p:pic>
    </p:spTree>
    <p:extLst>
      <p:ext uri="{BB962C8B-B14F-4D97-AF65-F5344CB8AC3E}">
        <p14:creationId xmlns:p14="http://schemas.microsoft.com/office/powerpoint/2010/main" val="577196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solidFill>
                  <a:schemeClr val="accent6"/>
                </a:solidFill>
              </a:rPr>
              <a:t>Root mean squared error (RMSE) and R2 Score</a:t>
            </a:r>
          </a:p>
        </p:txBody>
      </p:sp>
      <p:sp>
        <p:nvSpPr>
          <p:cNvPr id="3" name="Content Placeholder 2"/>
          <p:cNvSpPr>
            <a:spLocks noGrp="1"/>
          </p:cNvSpPr>
          <p:nvPr>
            <p:ph sz="quarter" idx="1"/>
          </p:nvPr>
        </p:nvSpPr>
        <p:spPr/>
        <p:txBody>
          <a:bodyPr/>
          <a:lstStyle/>
          <a:p>
            <a:r>
              <a:rPr lang="en-IN" sz="1400" b="1" i="1" dirty="0">
                <a:solidFill>
                  <a:srgbClr val="7030A0"/>
                </a:solidFill>
              </a:rPr>
              <a:t>Root Mean Squared Error </a:t>
            </a:r>
            <a:r>
              <a:rPr lang="en-IN" sz="1400" i="1" dirty="0">
                <a:solidFill>
                  <a:srgbClr val="7030A0"/>
                </a:solidFill>
              </a:rPr>
              <a:t>is the square root of Mean Squared error. It measures the standard deviation of residuals.</a:t>
            </a:r>
          </a:p>
          <a:p>
            <a:endParaRPr lang="en-IN" sz="1400" i="1" dirty="0">
              <a:solidFill>
                <a:srgbClr val="7030A0"/>
              </a:solidFill>
            </a:endParaRPr>
          </a:p>
          <a:p>
            <a:endParaRPr lang="en-IN" sz="1400" i="1" dirty="0">
              <a:solidFill>
                <a:srgbClr val="7030A0"/>
              </a:solidFill>
            </a:endParaRPr>
          </a:p>
          <a:p>
            <a:endParaRPr lang="en-IN" sz="1400" i="1" dirty="0">
              <a:solidFill>
                <a:srgbClr val="7030A0"/>
              </a:solidFill>
            </a:endParaRPr>
          </a:p>
          <a:p>
            <a:pPr marL="0" indent="0">
              <a:buNone/>
            </a:pPr>
            <a:endParaRPr lang="en-IN" sz="1400" i="1" dirty="0">
              <a:solidFill>
                <a:srgbClr val="7030A0"/>
              </a:solidFill>
            </a:endParaRPr>
          </a:p>
          <a:p>
            <a:endParaRPr lang="en-IN" sz="1400" i="1" dirty="0">
              <a:solidFill>
                <a:srgbClr val="7030A0"/>
              </a:solidFill>
            </a:endParaRPr>
          </a:p>
          <a:p>
            <a:pPr lvl="0"/>
            <a:r>
              <a:rPr lang="en-IN" sz="1400" i="1" dirty="0">
                <a:solidFill>
                  <a:srgbClr val="7030A0"/>
                </a:solidFill>
              </a:rPr>
              <a:t>The </a:t>
            </a:r>
            <a:r>
              <a:rPr lang="en-IN" sz="1400" b="1" i="1" dirty="0">
                <a:solidFill>
                  <a:srgbClr val="7030A0"/>
                </a:solidFill>
              </a:rPr>
              <a:t>coefficient of determination or R-squared</a:t>
            </a:r>
            <a:r>
              <a:rPr lang="en-IN" sz="1400" i="1" dirty="0">
                <a:solidFill>
                  <a:srgbClr val="7030A0"/>
                </a:solidFill>
              </a:rPr>
              <a:t> represents the proportion of the variance in the dependent variable which is explained by the linear regression model. It is a scale-free score i.e. irrespective of the values being small or large, the value of R square will be less than one.</a:t>
            </a:r>
          </a:p>
          <a:p>
            <a:pPr marL="0" indent="0">
              <a:buNone/>
            </a:pPr>
            <a:endParaRPr lang="en-IN" i="1" dirty="0">
              <a:solidFill>
                <a:srgbClr val="7030A0"/>
              </a:solidFill>
            </a:endParaRPr>
          </a:p>
        </p:txBody>
      </p:sp>
      <p:pic>
        <p:nvPicPr>
          <p:cNvPr id="4" name="Picture 3" descr="https://miro.medium.com/max/425/1*usaMSyi6jUT3f2bOMyiYdA.png"/>
          <p:cNvPicPr/>
          <p:nvPr/>
        </p:nvPicPr>
        <p:blipFill rotWithShape="1">
          <a:blip r:embed="rId2">
            <a:extLst>
              <a:ext uri="{28A0092B-C50C-407E-A947-70E740481C1C}">
                <a14:useLocalDpi xmlns:a14="http://schemas.microsoft.com/office/drawing/2010/main" val="0"/>
              </a:ext>
            </a:extLst>
          </a:blip>
          <a:srcRect l="11303" t="7742"/>
          <a:stretch/>
        </p:blipFill>
        <p:spPr bwMode="auto">
          <a:xfrm>
            <a:off x="3131840" y="2276872"/>
            <a:ext cx="2592288" cy="720080"/>
          </a:xfrm>
          <a:prstGeom prst="rect">
            <a:avLst/>
          </a:prstGeom>
          <a:noFill/>
          <a:ln>
            <a:noFill/>
          </a:ln>
          <a:extLst>
            <a:ext uri="{53640926-AAD7-44D8-BBD7-CCE9431645EC}">
              <a14:shadowObscured xmlns:a14="http://schemas.microsoft.com/office/drawing/2010/main"/>
            </a:ext>
          </a:extLst>
        </p:spPr>
      </p:pic>
      <p:pic>
        <p:nvPicPr>
          <p:cNvPr id="5" name="Picture 4" descr="https://miro.medium.com/max/274/1*X0_3mtDXwuhd3dl88xR4yA.png"/>
          <p:cNvPicPr/>
          <p:nvPr/>
        </p:nvPicPr>
        <p:blipFill>
          <a:blip r:embed="rId3">
            <a:extLst>
              <a:ext uri="{28A0092B-C50C-407E-A947-70E740481C1C}">
                <a14:useLocalDpi xmlns:a14="http://schemas.microsoft.com/office/drawing/2010/main" val="0"/>
              </a:ext>
            </a:extLst>
          </a:blip>
          <a:srcRect/>
          <a:stretch>
            <a:fillRect/>
          </a:stretch>
        </p:blipFill>
        <p:spPr bwMode="auto">
          <a:xfrm>
            <a:off x="2987824" y="4221089"/>
            <a:ext cx="2736304" cy="1008112"/>
          </a:xfrm>
          <a:prstGeom prst="rect">
            <a:avLst/>
          </a:prstGeom>
          <a:noFill/>
          <a:ln>
            <a:noFill/>
          </a:ln>
        </p:spPr>
      </p:pic>
    </p:spTree>
    <p:extLst>
      <p:ext uri="{BB962C8B-B14F-4D97-AF65-F5344CB8AC3E}">
        <p14:creationId xmlns:p14="http://schemas.microsoft.com/office/powerpoint/2010/main" val="3830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6"/>
                </a:solidFill>
              </a:rPr>
              <a:t>Dataset Description</a:t>
            </a:r>
          </a:p>
        </p:txBody>
      </p:sp>
      <p:sp>
        <p:nvSpPr>
          <p:cNvPr id="3" name="Content Placeholder 2"/>
          <p:cNvSpPr>
            <a:spLocks noGrp="1"/>
          </p:cNvSpPr>
          <p:nvPr>
            <p:ph sz="quarter" idx="1"/>
          </p:nvPr>
        </p:nvSpPr>
        <p:spPr>
          <a:xfrm>
            <a:off x="301752" y="1340768"/>
            <a:ext cx="8734744" cy="4758280"/>
          </a:xfrm>
        </p:spPr>
        <p:txBody>
          <a:bodyPr>
            <a:normAutofit lnSpcReduction="10000"/>
          </a:bodyPr>
          <a:lstStyle/>
          <a:p>
            <a:pPr lvl="0">
              <a:buFont typeface="Wingdings" panose="05000000000000000000" pitchFamily="2" charset="2"/>
              <a:buChar char="Ø"/>
            </a:pPr>
            <a:r>
              <a:rPr lang="en-US" sz="1600" i="1" dirty="0">
                <a:solidFill>
                  <a:srgbClr val="7030A0"/>
                </a:solidFill>
                <a:latin typeface="Arial" panose="020B0604020202020204" pitchFamily="34" charset="0"/>
                <a:cs typeface="Arial" panose="020B0604020202020204" pitchFamily="34" charset="0"/>
              </a:rPr>
              <a:t>Two datasets are being provided to (test.csv, train.csv). We will  prepare model from train dataset and predict on test.csv file. </a:t>
            </a:r>
          </a:p>
          <a:p>
            <a:pPr lvl="0">
              <a:buFont typeface="Wingdings" panose="05000000000000000000" pitchFamily="2" charset="2"/>
              <a:buChar char="Ø"/>
            </a:pPr>
            <a:endParaRPr lang="en-US" sz="1600" i="1" dirty="0">
              <a:solidFill>
                <a:srgbClr val="7030A0"/>
              </a:solidFill>
              <a:latin typeface="Arial" panose="020B0604020202020204" pitchFamily="34" charset="0"/>
              <a:cs typeface="Arial" panose="020B0604020202020204" pitchFamily="34" charset="0"/>
            </a:endParaRPr>
          </a:p>
          <a:p>
            <a:pPr lvl="0">
              <a:buFont typeface="Wingdings" panose="05000000000000000000" pitchFamily="2" charset="2"/>
              <a:buChar char="Ø"/>
            </a:pPr>
            <a:r>
              <a:rPr lang="en-IN" sz="1600" i="1" dirty="0">
                <a:solidFill>
                  <a:srgbClr val="7030A0"/>
                </a:solidFill>
                <a:latin typeface="Arial" panose="020B0604020202020204" pitchFamily="34" charset="0"/>
                <a:cs typeface="Arial" panose="020B0604020202020204" pitchFamily="34" charset="0"/>
              </a:rPr>
              <a:t>The train dataset has 81 columns and a total of 1168 records (rows).Where there are 80 inputs/features and 1 target column(label) Sale price is our target variable.</a:t>
            </a:r>
          </a:p>
          <a:p>
            <a:pPr lvl="0">
              <a:buFont typeface="Wingdings" panose="05000000000000000000" pitchFamily="2" charset="2"/>
              <a:buChar char="Ø"/>
            </a:pPr>
            <a:endParaRPr lang="en-IN" sz="16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1600" i="1" dirty="0">
                <a:solidFill>
                  <a:srgbClr val="7030A0"/>
                </a:solidFill>
                <a:latin typeface="Arial" panose="020B0604020202020204" pitchFamily="34" charset="0"/>
                <a:cs typeface="Arial" panose="020B0604020202020204" pitchFamily="34" charset="0"/>
              </a:rPr>
              <a:t>The test dataset has 80 columns and a total of 292 records (rows) for which we need to make the predictions.</a:t>
            </a:r>
          </a:p>
          <a:p>
            <a:pPr>
              <a:buFont typeface="Wingdings" panose="05000000000000000000" pitchFamily="2" charset="2"/>
              <a:buChar char="Ø"/>
            </a:pPr>
            <a:endParaRPr lang="en-IN" sz="1600" i="1" dirty="0">
              <a:solidFill>
                <a:srgbClr val="7030A0"/>
              </a:solidFill>
              <a:latin typeface="Arial" panose="020B0604020202020204" pitchFamily="34" charset="0"/>
              <a:cs typeface="Arial" panose="020B0604020202020204" pitchFamily="34" charset="0"/>
            </a:endParaRPr>
          </a:p>
          <a:p>
            <a:pPr lvl="0">
              <a:buFont typeface="Wingdings" panose="05000000000000000000" pitchFamily="2" charset="2"/>
              <a:buChar char="Ø"/>
            </a:pPr>
            <a:r>
              <a:rPr lang="en-US" sz="1600" i="1" dirty="0">
                <a:solidFill>
                  <a:srgbClr val="7030A0"/>
                </a:solidFill>
                <a:latin typeface="Arial" panose="020B0604020202020204" pitchFamily="34" charset="0"/>
                <a:cs typeface="Arial" panose="020B0604020202020204" pitchFamily="34" charset="0"/>
              </a:rPr>
              <a:t>Data contains Null values in 18 features. Which needs to be treated them using the domain knowledge and  own understanding. </a:t>
            </a:r>
          </a:p>
          <a:p>
            <a:pPr lvl="0">
              <a:buFont typeface="Wingdings" panose="05000000000000000000" pitchFamily="2" charset="2"/>
              <a:buChar char="Ø"/>
            </a:pPr>
            <a:endParaRPr lang="en-US" sz="1600" i="1" dirty="0">
              <a:solidFill>
                <a:srgbClr val="7030A0"/>
              </a:solidFill>
              <a:latin typeface="Arial" panose="020B0604020202020204" pitchFamily="34" charset="0"/>
              <a:cs typeface="Arial" panose="020B0604020202020204" pitchFamily="34" charset="0"/>
            </a:endParaRPr>
          </a:p>
          <a:p>
            <a:pPr lvl="0">
              <a:buFont typeface="Wingdings" panose="05000000000000000000" pitchFamily="2" charset="2"/>
              <a:buChar char="Ø"/>
            </a:pPr>
            <a:r>
              <a:rPr lang="en-US" sz="1600" i="1" dirty="0">
                <a:solidFill>
                  <a:srgbClr val="7030A0"/>
                </a:solidFill>
                <a:latin typeface="Arial" panose="020B0604020202020204" pitchFamily="34" charset="0"/>
                <a:cs typeface="Arial" panose="020B0604020202020204" pitchFamily="34" charset="0"/>
              </a:rPr>
              <a:t>Data contains numerical as well as categorical variable.</a:t>
            </a:r>
          </a:p>
          <a:p>
            <a:pPr lvl="0">
              <a:buFont typeface="Wingdings" panose="05000000000000000000" pitchFamily="2" charset="2"/>
              <a:buChar char="Ø"/>
            </a:pPr>
            <a:endParaRPr lang="en-US" sz="1600" i="1" dirty="0">
              <a:solidFill>
                <a:srgbClr val="7030A0"/>
              </a:solidFill>
              <a:latin typeface="Arial" panose="020B0604020202020204" pitchFamily="34" charset="0"/>
              <a:cs typeface="Arial" panose="020B0604020202020204" pitchFamily="34" charset="0"/>
            </a:endParaRPr>
          </a:p>
          <a:p>
            <a:pPr lvl="0">
              <a:buFont typeface="Wingdings" panose="05000000000000000000" pitchFamily="2" charset="2"/>
              <a:buChar char="Ø"/>
            </a:pPr>
            <a:r>
              <a:rPr lang="en-US" sz="1600" i="1" dirty="0">
                <a:solidFill>
                  <a:srgbClr val="7030A0"/>
                </a:solidFill>
                <a:latin typeface="Arial" panose="020B0604020202020204" pitchFamily="34" charset="0"/>
                <a:cs typeface="Arial" panose="020B0604020202020204" pitchFamily="34" charset="0"/>
              </a:rPr>
              <a:t>There are about 9% of outliers in the data.</a:t>
            </a:r>
          </a:p>
          <a:p>
            <a:pPr lvl="0">
              <a:buFont typeface="Wingdings" panose="05000000000000000000" pitchFamily="2" charset="2"/>
              <a:buChar char="Ø"/>
            </a:pPr>
            <a:endParaRPr lang="en-US" sz="1600" i="1" dirty="0">
              <a:solidFill>
                <a:srgbClr val="7030A0"/>
              </a:solidFill>
              <a:latin typeface="Arial" panose="020B0604020202020204" pitchFamily="34" charset="0"/>
              <a:cs typeface="Arial" panose="020B0604020202020204" pitchFamily="34" charset="0"/>
            </a:endParaRPr>
          </a:p>
          <a:p>
            <a:pPr lvl="0">
              <a:buFont typeface="Wingdings" panose="05000000000000000000" pitchFamily="2" charset="2"/>
              <a:buChar char="Ø"/>
            </a:pPr>
            <a:r>
              <a:rPr lang="en-US" sz="1600" i="1" dirty="0">
                <a:solidFill>
                  <a:srgbClr val="7030A0"/>
                </a:solidFill>
                <a:latin typeface="Arial" panose="020B0604020202020204" pitchFamily="34" charset="0"/>
                <a:cs typeface="Arial" panose="020B0604020202020204" pitchFamily="34" charset="0"/>
              </a:rPr>
              <a:t>Most of the columns are categorical in nature.</a:t>
            </a:r>
          </a:p>
          <a:p>
            <a:pPr lvl="0">
              <a:buFont typeface="Wingdings" panose="05000000000000000000" pitchFamily="2" charset="2"/>
              <a:buChar char="Ø"/>
            </a:pPr>
            <a:endParaRPr lang="en-US" sz="20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IN" sz="2000" i="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3393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6"/>
                </a:solidFill>
              </a:rPr>
              <a:t>Conclusion</a:t>
            </a:r>
          </a:p>
        </p:txBody>
      </p:sp>
      <p:sp>
        <p:nvSpPr>
          <p:cNvPr id="3" name="Content Placeholder 2"/>
          <p:cNvSpPr>
            <a:spLocks noGrp="1"/>
          </p:cNvSpPr>
          <p:nvPr>
            <p:ph sz="quarter" idx="1"/>
          </p:nvPr>
        </p:nvSpPr>
        <p:spPr/>
        <p:txBody>
          <a:bodyPr>
            <a:normAutofit lnSpcReduction="10000"/>
          </a:bodyPr>
          <a:lstStyle/>
          <a:p>
            <a:endParaRPr lang="en-IN" sz="1400" i="1" dirty="0">
              <a:solidFill>
                <a:srgbClr val="7030A0"/>
              </a:solidFill>
            </a:endParaRPr>
          </a:p>
          <a:p>
            <a:pPr>
              <a:buFont typeface="Wingdings" panose="05000000000000000000" pitchFamily="2" charset="2"/>
              <a:buChar char="Ø"/>
            </a:pPr>
            <a:r>
              <a:rPr lang="en-IN" sz="1600" i="1" dirty="0">
                <a:solidFill>
                  <a:srgbClr val="7030A0"/>
                </a:solidFill>
              </a:rPr>
              <a:t>Mean Squared Error computes the difference between the mean squared of the predicted values and the actual values; Root Mean Square Error computes the square root of the Mean Squared Error.</a:t>
            </a:r>
          </a:p>
          <a:p>
            <a:pPr>
              <a:buFont typeface="Wingdings" panose="05000000000000000000" pitchFamily="2" charset="2"/>
              <a:buChar char="Ø"/>
            </a:pPr>
            <a:endParaRPr lang="en-IN" sz="1600" i="1" dirty="0">
              <a:solidFill>
                <a:srgbClr val="7030A0"/>
              </a:solidFill>
            </a:endParaRPr>
          </a:p>
          <a:p>
            <a:pPr>
              <a:buFont typeface="Wingdings" panose="05000000000000000000" pitchFamily="2" charset="2"/>
              <a:buChar char="Ø"/>
            </a:pPr>
            <a:r>
              <a:rPr lang="en-IN" sz="1600" i="1" dirty="0">
                <a:solidFill>
                  <a:srgbClr val="7030A0"/>
                </a:solidFill>
              </a:rPr>
              <a:t>RMSE 	is applied to all the four algorithms. R squared or the coefficient of determination is the measure of the closeness of predicted data with the actual data. </a:t>
            </a:r>
          </a:p>
          <a:p>
            <a:pPr>
              <a:buFont typeface="Wingdings" panose="05000000000000000000" pitchFamily="2" charset="2"/>
              <a:buChar char="Ø"/>
            </a:pPr>
            <a:endParaRPr lang="en-IN" sz="1600" i="1" dirty="0">
              <a:solidFill>
                <a:srgbClr val="7030A0"/>
              </a:solidFill>
            </a:endParaRPr>
          </a:p>
          <a:p>
            <a:pPr>
              <a:buFont typeface="Wingdings" panose="05000000000000000000" pitchFamily="2" charset="2"/>
              <a:buChar char="Ø"/>
            </a:pPr>
            <a:r>
              <a:rPr lang="en-IN" sz="1600" i="1" dirty="0">
                <a:solidFill>
                  <a:srgbClr val="7030A0"/>
                </a:solidFill>
              </a:rPr>
              <a:t>With all the comparison metrics, it is observed that Random Forest Regression shows the least Root Mean Square Error with a value . Therefore, there are fewer errors in this metric as compared to others. </a:t>
            </a:r>
          </a:p>
          <a:p>
            <a:pPr>
              <a:buFont typeface="Wingdings" panose="05000000000000000000" pitchFamily="2" charset="2"/>
              <a:buChar char="Ø"/>
            </a:pPr>
            <a:endParaRPr lang="en-IN" sz="1600" i="1" dirty="0">
              <a:solidFill>
                <a:srgbClr val="7030A0"/>
              </a:solidFill>
            </a:endParaRPr>
          </a:p>
          <a:p>
            <a:pPr>
              <a:buFont typeface="Wingdings" panose="05000000000000000000" pitchFamily="2" charset="2"/>
              <a:buChar char="Ø"/>
            </a:pPr>
            <a:r>
              <a:rPr lang="en-IN" sz="1600" i="1" dirty="0">
                <a:solidFill>
                  <a:srgbClr val="7030A0"/>
                </a:solidFill>
              </a:rPr>
              <a:t>Mean Squared Error is also lowest for the </a:t>
            </a:r>
            <a:r>
              <a:rPr lang="en-IN" sz="1600" b="1" i="1" dirty="0">
                <a:solidFill>
                  <a:srgbClr val="7030A0"/>
                </a:solidFill>
              </a:rPr>
              <a:t>Random Forest Regression </a:t>
            </a:r>
            <a:r>
              <a:rPr lang="en-IN" sz="1600" i="1" dirty="0">
                <a:solidFill>
                  <a:srgbClr val="7030A0"/>
                </a:solidFill>
              </a:rPr>
              <a:t>algorithm with the value.</a:t>
            </a:r>
          </a:p>
          <a:p>
            <a:pPr>
              <a:buFont typeface="Wingdings" panose="05000000000000000000" pitchFamily="2" charset="2"/>
              <a:buChar char="Ø"/>
            </a:pPr>
            <a:endParaRPr lang="en-IN" sz="1600" i="1" dirty="0">
              <a:solidFill>
                <a:srgbClr val="7030A0"/>
              </a:solidFill>
            </a:endParaRPr>
          </a:p>
          <a:p>
            <a:pPr>
              <a:buFont typeface="Wingdings" panose="05000000000000000000" pitchFamily="2" charset="2"/>
              <a:buChar char="Ø"/>
            </a:pPr>
            <a:r>
              <a:rPr lang="en-IN" sz="1600" i="1" dirty="0">
                <a:solidFill>
                  <a:srgbClr val="7030A0"/>
                </a:solidFill>
              </a:rPr>
              <a:t>The other evaluation metric used, Mean absolute Error also gives the least value with Random Forest.</a:t>
            </a:r>
          </a:p>
          <a:p>
            <a:pPr>
              <a:buFont typeface="Wingdings" panose="05000000000000000000" pitchFamily="2" charset="2"/>
              <a:buChar char="Ø"/>
            </a:pPr>
            <a:endParaRPr lang="en-IN" sz="1600" i="1" dirty="0">
              <a:solidFill>
                <a:srgbClr val="7030A0"/>
              </a:solidFill>
            </a:endParaRPr>
          </a:p>
          <a:p>
            <a:endParaRPr lang="en-IN" sz="2000" i="1" dirty="0">
              <a:solidFill>
                <a:srgbClr val="7030A0"/>
              </a:solidFill>
            </a:endParaRPr>
          </a:p>
        </p:txBody>
      </p:sp>
    </p:spTree>
    <p:extLst>
      <p:ext uri="{BB962C8B-B14F-4D97-AF65-F5344CB8AC3E}">
        <p14:creationId xmlns:p14="http://schemas.microsoft.com/office/powerpoint/2010/main" val="3537116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6"/>
                </a:solidFill>
              </a:rPr>
              <a:t>Conclusion</a:t>
            </a:r>
          </a:p>
        </p:txBody>
      </p:sp>
      <p:sp>
        <p:nvSpPr>
          <p:cNvPr id="3" name="Content Placeholder 2"/>
          <p:cNvSpPr>
            <a:spLocks noGrp="1"/>
          </p:cNvSpPr>
          <p:nvPr>
            <p:ph sz="quarter" idx="1"/>
          </p:nvPr>
        </p:nvSpPr>
        <p:spPr/>
        <p:txBody>
          <a:bodyPr>
            <a:normAutofit/>
          </a:bodyPr>
          <a:lstStyle/>
          <a:p>
            <a:pPr>
              <a:buFont typeface="Wingdings" panose="05000000000000000000" pitchFamily="2" charset="2"/>
              <a:buChar char="Ø"/>
            </a:pPr>
            <a:r>
              <a:rPr lang="en-IN" sz="1400" i="1" dirty="0">
                <a:solidFill>
                  <a:srgbClr val="7030A0"/>
                </a:solidFill>
              </a:rPr>
              <a:t>Real estate prices vary due to a wide variety of attributes. The machine learning-based model is a substantial and feasible way to forecast real estate prices, and can provide relatively competitive and satisfactory results.</a:t>
            </a:r>
          </a:p>
          <a:p>
            <a:pPr>
              <a:buFont typeface="Wingdings" panose="05000000000000000000" pitchFamily="2" charset="2"/>
              <a:buChar char="Ø"/>
            </a:pPr>
            <a:endParaRPr lang="en-IN" sz="1400" i="1" dirty="0">
              <a:solidFill>
                <a:srgbClr val="7030A0"/>
              </a:solidFill>
            </a:endParaRPr>
          </a:p>
          <a:p>
            <a:pPr marL="0" indent="0">
              <a:buNone/>
            </a:pPr>
            <a:endParaRPr lang="en-IN" sz="1400" i="1" dirty="0">
              <a:solidFill>
                <a:srgbClr val="7030A0"/>
              </a:solidFill>
            </a:endParaRPr>
          </a:p>
          <a:p>
            <a:pPr>
              <a:buFont typeface="Wingdings" panose="05000000000000000000" pitchFamily="2" charset="2"/>
              <a:buChar char="Ø"/>
            </a:pPr>
            <a:r>
              <a:rPr lang="en-IN" sz="1400" i="1" dirty="0">
                <a:solidFill>
                  <a:srgbClr val="7030A0"/>
                </a:solidFill>
              </a:rPr>
              <a:t>Features that greatly contribute to house price predictions were  locality (neighbourhood) ,above grade living area ,parking capacity of the properties, Basement area and area above grade, facilities like electricity, water, gas septic tanks, fire place, number of full and half baths, the year of construction, Overall quality of the house including exterior and material quality.</a:t>
            </a:r>
          </a:p>
          <a:p>
            <a:pPr>
              <a:buFont typeface="Wingdings" panose="05000000000000000000" pitchFamily="2" charset="2"/>
              <a:buChar char="Ø"/>
            </a:pPr>
            <a:endParaRPr lang="en-IN" sz="1400" i="1" dirty="0">
              <a:solidFill>
                <a:srgbClr val="7030A0"/>
              </a:solidFill>
            </a:endParaRPr>
          </a:p>
          <a:p>
            <a:pPr>
              <a:buFont typeface="Wingdings" panose="05000000000000000000" pitchFamily="2" charset="2"/>
              <a:buChar char="Ø"/>
            </a:pPr>
            <a:r>
              <a:rPr lang="en-IN" sz="1400" i="1" dirty="0">
                <a:solidFill>
                  <a:srgbClr val="7030A0"/>
                </a:solidFill>
              </a:rPr>
              <a:t>Few features like MS Zone, Miscellaneous features, land slope, month in which property was sold, and etc. did not make any significant impact on the prediction of sale prices.</a:t>
            </a:r>
          </a:p>
          <a:p>
            <a:pPr>
              <a:buFont typeface="Wingdings" panose="05000000000000000000" pitchFamily="2" charset="2"/>
              <a:buChar char="Ø"/>
            </a:pPr>
            <a:endParaRPr lang="en-IN" sz="1400" i="1" dirty="0">
              <a:solidFill>
                <a:srgbClr val="7030A0"/>
              </a:solidFill>
            </a:endParaRPr>
          </a:p>
          <a:p>
            <a:pPr>
              <a:buFont typeface="Wingdings" panose="05000000000000000000" pitchFamily="2" charset="2"/>
              <a:buChar char="Ø"/>
            </a:pPr>
            <a:r>
              <a:rPr lang="en-IN" sz="1400" i="1" dirty="0">
                <a:solidFill>
                  <a:srgbClr val="7030A0"/>
                </a:solidFill>
              </a:rPr>
              <a:t>Thus Machine learning models, including linear regression, KNN regression, decision tree regression and random forest regression, were used in this investigation to forecast house prices.</a:t>
            </a:r>
          </a:p>
          <a:p>
            <a:endParaRPr lang="en-IN" sz="1400" i="1" dirty="0">
              <a:solidFill>
                <a:srgbClr val="7030A0"/>
              </a:solidFill>
            </a:endParaRPr>
          </a:p>
          <a:p>
            <a:endParaRPr lang="en-IN" i="1" dirty="0">
              <a:solidFill>
                <a:srgbClr val="7030A0"/>
              </a:solidFill>
            </a:endParaRPr>
          </a:p>
        </p:txBody>
      </p:sp>
    </p:spTree>
    <p:extLst>
      <p:ext uri="{BB962C8B-B14F-4D97-AF65-F5344CB8AC3E}">
        <p14:creationId xmlns:p14="http://schemas.microsoft.com/office/powerpoint/2010/main" val="1428648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6"/>
                </a:solidFill>
              </a:rPr>
              <a:t>References</a:t>
            </a:r>
          </a:p>
        </p:txBody>
      </p:sp>
      <p:sp>
        <p:nvSpPr>
          <p:cNvPr id="3" name="Content Placeholder 2"/>
          <p:cNvSpPr>
            <a:spLocks noGrp="1"/>
          </p:cNvSpPr>
          <p:nvPr>
            <p:ph sz="quarter" idx="1"/>
          </p:nvPr>
        </p:nvSpPr>
        <p:spPr>
          <a:xfrm>
            <a:off x="301752" y="1527048"/>
            <a:ext cx="8503920" cy="4710264"/>
          </a:xfrm>
        </p:spPr>
        <p:txBody>
          <a:bodyPr>
            <a:normAutofit/>
          </a:bodyPr>
          <a:lstStyle/>
          <a:p>
            <a:pPr lvl="0">
              <a:buFont typeface="Wingdings" panose="05000000000000000000" pitchFamily="2" charset="2"/>
              <a:buChar char="Ø"/>
            </a:pPr>
            <a:r>
              <a:rPr lang="en-IN" sz="1400" i="1" dirty="0">
                <a:solidFill>
                  <a:srgbClr val="7030A0"/>
                </a:solidFill>
              </a:rPr>
              <a:t>Fik T J, Ling D C and Mulligan G F 2003 Modeling spatial variation in housing prices: a variable interaction approach. Real Estate Economics, 31(4), 623-46.</a:t>
            </a:r>
          </a:p>
          <a:p>
            <a:pPr lvl="0">
              <a:buFont typeface="Wingdings" panose="05000000000000000000" pitchFamily="2" charset="2"/>
              <a:buChar char="Ø"/>
            </a:pPr>
            <a:r>
              <a:rPr lang="en-IN" sz="1400" i="1" dirty="0">
                <a:solidFill>
                  <a:srgbClr val="7030A0"/>
                </a:solidFill>
              </a:rPr>
              <a:t>Varma A, Sarma A, Doshi S and Nair R 2018 House Price Prediction Using Machine Learning and Neural Networks. In 2018 Second International Conference on Inventive Communication and Computational Technologies (ICICCT) 1936-39. IEEE. </a:t>
            </a:r>
          </a:p>
          <a:p>
            <a:pPr lvl="0">
              <a:buFont typeface="Wingdings" panose="05000000000000000000" pitchFamily="2" charset="2"/>
              <a:buChar char="Ø"/>
            </a:pPr>
            <a:r>
              <a:rPr lang="en-IN" sz="1400" i="1" dirty="0">
                <a:solidFill>
                  <a:srgbClr val="7030A0"/>
                </a:solidFill>
              </a:rPr>
              <a:t>Bhagat N, Mohokar A and Mane S 2016 House price forecasting using data mining. International Journal of Computer Applications, 152(2), 23-26.</a:t>
            </a:r>
          </a:p>
          <a:p>
            <a:pPr lvl="0">
              <a:buFont typeface="Wingdings" panose="05000000000000000000" pitchFamily="2" charset="2"/>
              <a:buChar char="Ø"/>
            </a:pPr>
            <a:r>
              <a:rPr lang="en-IN" sz="1400" i="1" dirty="0">
                <a:solidFill>
                  <a:srgbClr val="7030A0"/>
                </a:solidFill>
              </a:rPr>
              <a:t>Amri S and Tularam G A 2012 Performance of multiple linear regression and nonlinear neural networks and fuzzy logic techniques in modelling house prices. Journal of Mathematics and Statistics, 8(4), 419-434.</a:t>
            </a:r>
          </a:p>
          <a:p>
            <a:pPr lvl="0">
              <a:buFont typeface="Wingdings" panose="05000000000000000000" pitchFamily="2" charset="2"/>
              <a:buChar char="Ø"/>
            </a:pPr>
            <a:r>
              <a:rPr lang="en-IN" sz="1400" i="1" dirty="0">
                <a:solidFill>
                  <a:srgbClr val="7030A0"/>
                </a:solidFill>
              </a:rPr>
              <a:t>Vineeth N, Ayyappa M and Bharathi B 2018 House Price Prediction Using Machine Learning Algorithms. In International Conference on Soft Computing Systems, 425-33. </a:t>
            </a:r>
          </a:p>
          <a:p>
            <a:pPr lvl="0">
              <a:buFont typeface="Wingdings" panose="05000000000000000000" pitchFamily="2" charset="2"/>
              <a:buChar char="Ø"/>
            </a:pPr>
            <a:r>
              <a:rPr lang="en-IN" sz="1400" i="1" dirty="0">
                <a:solidFill>
                  <a:srgbClr val="7030A0"/>
                </a:solidFill>
              </a:rPr>
              <a:t>Alfiyatin A N, Febrita R E, Taufiq H and Mahmudy W F 2017 Modeling house price prediction using regression analysis and particle swarm optimization. International Journal of Advanced Computer Science and Applications, 8.</a:t>
            </a:r>
          </a:p>
          <a:p>
            <a:pPr lvl="0">
              <a:buFont typeface="Wingdings" panose="05000000000000000000" pitchFamily="2" charset="2"/>
              <a:buChar char="Ø"/>
            </a:pPr>
            <a:r>
              <a:rPr lang="en-IN" sz="1400" i="1" dirty="0">
                <a:solidFill>
                  <a:srgbClr val="7030A0"/>
                </a:solidFill>
              </a:rPr>
              <a:t>Afonso B, Melo L, Oliveira W, Sousa S and Berton L 2019 Housing Prices Prediction with a Deep Learning and Random Forest Ensemble. In Anais do XVI Encontro Nacional de Inteligência Artificial e Computacional 389-400. SBC.</a:t>
            </a:r>
          </a:p>
          <a:p>
            <a:pPr lvl="0">
              <a:buFont typeface="Wingdings" panose="05000000000000000000" pitchFamily="2" charset="2"/>
              <a:buChar char="Ø"/>
            </a:pPr>
            <a:r>
              <a:rPr lang="en-IN" sz="1400" i="1" dirty="0">
                <a:solidFill>
                  <a:srgbClr val="7030A0"/>
                </a:solidFill>
              </a:rPr>
              <a:t>McKinsey &amp; Company 2018|Article Getting ahead of the market: How big data is transforming real estate.</a:t>
            </a:r>
          </a:p>
          <a:p>
            <a:endParaRPr lang="en-IN" sz="1400" i="1" dirty="0">
              <a:solidFill>
                <a:srgbClr val="7030A0"/>
              </a:solidFill>
            </a:endParaRPr>
          </a:p>
        </p:txBody>
      </p:sp>
    </p:spTree>
    <p:extLst>
      <p:ext uri="{BB962C8B-B14F-4D97-AF65-F5344CB8AC3E}">
        <p14:creationId xmlns:p14="http://schemas.microsoft.com/office/powerpoint/2010/main" val="2399814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2852936"/>
            <a:ext cx="8534400" cy="758952"/>
          </a:xfrm>
        </p:spPr>
        <p:txBody>
          <a:bodyPr/>
          <a:lstStyle/>
          <a:p>
            <a:r>
              <a:rPr lang="en-IN" dirty="0">
                <a:solidFill>
                  <a:schemeClr val="bg2">
                    <a:lumMod val="50000"/>
                  </a:schemeClr>
                </a:solidFill>
              </a:rPr>
              <a:t>THANK YOU</a:t>
            </a:r>
          </a:p>
        </p:txBody>
      </p:sp>
    </p:spTree>
    <p:extLst>
      <p:ext uri="{BB962C8B-B14F-4D97-AF65-F5344CB8AC3E}">
        <p14:creationId xmlns:p14="http://schemas.microsoft.com/office/powerpoint/2010/main" val="319716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accent6"/>
                </a:solidFill>
              </a:rPr>
              <a:t>Data Pre-Processing</a:t>
            </a:r>
          </a:p>
        </p:txBody>
      </p:sp>
      <p:sp>
        <p:nvSpPr>
          <p:cNvPr id="3" name="Content Placeholder 2"/>
          <p:cNvSpPr>
            <a:spLocks noGrp="1"/>
          </p:cNvSpPr>
          <p:nvPr>
            <p:ph sz="quarter" idx="1"/>
          </p:nvPr>
        </p:nvSpPr>
        <p:spPr>
          <a:xfrm>
            <a:off x="323528" y="1556792"/>
            <a:ext cx="8503920" cy="4752528"/>
          </a:xfrm>
        </p:spPr>
        <p:txBody>
          <a:bodyPr>
            <a:normAutofit/>
          </a:bodyPr>
          <a:lstStyle/>
          <a:p>
            <a:pPr>
              <a:buFont typeface="Wingdings" panose="05000000000000000000" pitchFamily="2" charset="2"/>
              <a:buChar char="Ø"/>
            </a:pPr>
            <a:r>
              <a:rPr lang="en-IN" sz="1500" i="1" dirty="0">
                <a:solidFill>
                  <a:srgbClr val="7030A0"/>
                </a:solidFill>
                <a:latin typeface="Arial" panose="020B0604020202020204" pitchFamily="34" charset="0"/>
                <a:cs typeface="Arial" panose="020B0604020202020204" pitchFamily="34" charset="0"/>
              </a:rPr>
              <a:t>Before we feed the data to the model we make sure our data is clean and well structured.</a:t>
            </a:r>
          </a:p>
          <a:p>
            <a:pPr>
              <a:buFont typeface="Wingdings" panose="05000000000000000000" pitchFamily="2" charset="2"/>
              <a:buChar char="Ø"/>
            </a:pPr>
            <a:endParaRPr lang="en-IN" sz="1500"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1500" i="1" dirty="0">
                <a:solidFill>
                  <a:srgbClr val="7030A0"/>
                </a:solidFill>
                <a:latin typeface="Arial" panose="020B0604020202020204" pitchFamily="34" charset="0"/>
                <a:cs typeface="Arial" panose="020B0604020202020204" pitchFamily="34" charset="0"/>
              </a:rPr>
              <a:t>Few pre-processing steps carried out on the dataset are:</a:t>
            </a:r>
          </a:p>
          <a:p>
            <a:pPr>
              <a:buFont typeface="Wingdings" panose="05000000000000000000" pitchFamily="2" charset="2"/>
              <a:buChar char="Ø"/>
            </a:pPr>
            <a:endParaRPr lang="en-IN" sz="2000" i="1" dirty="0">
              <a:solidFill>
                <a:srgbClr val="7030A0"/>
              </a:solidFill>
              <a:latin typeface="Arial" panose="020B0604020202020204" pitchFamily="34" charset="0"/>
              <a:cs typeface="Arial" panose="020B0604020202020204" pitchFamily="34" charset="0"/>
            </a:endParaRPr>
          </a:p>
          <a:p>
            <a:pPr lvl="0">
              <a:buFont typeface="Wingdings" panose="05000000000000000000" pitchFamily="2" charset="2"/>
              <a:buChar char="Ø"/>
            </a:pPr>
            <a:r>
              <a:rPr lang="en-IN" sz="1400" b="1" i="1" dirty="0">
                <a:solidFill>
                  <a:srgbClr val="7030A0"/>
                </a:solidFill>
                <a:latin typeface="Arial" panose="020B0604020202020204" pitchFamily="34" charset="0"/>
                <a:cs typeface="Arial" panose="020B0604020202020204" pitchFamily="34" charset="0"/>
              </a:rPr>
              <a:t>Treating Nan values: </a:t>
            </a:r>
          </a:p>
          <a:p>
            <a:pPr marL="0" lvl="0" indent="0">
              <a:buNone/>
            </a:pPr>
            <a:r>
              <a:rPr lang="en-IN" sz="1400" b="1" i="1" dirty="0">
                <a:solidFill>
                  <a:srgbClr val="7030A0"/>
                </a:solidFill>
                <a:latin typeface="Arial" panose="020B0604020202020204" pitchFamily="34" charset="0"/>
                <a:cs typeface="Arial" panose="020B0604020202020204" pitchFamily="34" charset="0"/>
              </a:rPr>
              <a:t>	</a:t>
            </a:r>
            <a:r>
              <a:rPr lang="en-IN" sz="1400" i="1" dirty="0">
                <a:solidFill>
                  <a:srgbClr val="7030A0"/>
                </a:solidFill>
                <a:latin typeface="Arial" panose="020B0604020202020204" pitchFamily="34" charset="0"/>
                <a:cs typeface="Arial" panose="020B0604020202020204" pitchFamily="34" charset="0"/>
              </a:rPr>
              <a:t>Initially we have replaced the nan values to the meaning from description file.</a:t>
            </a:r>
          </a:p>
          <a:p>
            <a:pPr marL="0" lvl="0" indent="0">
              <a:buNone/>
            </a:pPr>
            <a:r>
              <a:rPr lang="en-IN" sz="1400" i="1" dirty="0">
                <a:solidFill>
                  <a:srgbClr val="7030A0"/>
                </a:solidFill>
                <a:latin typeface="Arial" panose="020B0604020202020204" pitchFamily="34" charset="0"/>
                <a:cs typeface="Arial" panose="020B0604020202020204" pitchFamily="34" charset="0"/>
              </a:rPr>
              <a:t>       	Then we have replaced other columns with mean and median of column.</a:t>
            </a:r>
          </a:p>
          <a:p>
            <a:pPr lvl="0">
              <a:buFont typeface="Wingdings" panose="05000000000000000000" pitchFamily="2" charset="2"/>
              <a:buChar char="Ø"/>
            </a:pPr>
            <a:endParaRPr lang="en-IN" sz="1400" b="1" i="1" dirty="0">
              <a:solidFill>
                <a:srgbClr val="7030A0"/>
              </a:solidFill>
              <a:latin typeface="Arial" panose="020B0604020202020204" pitchFamily="34" charset="0"/>
              <a:cs typeface="Arial" panose="020B0604020202020204" pitchFamily="34" charset="0"/>
            </a:endParaRPr>
          </a:p>
          <a:p>
            <a:pPr lvl="0">
              <a:buFont typeface="Wingdings" panose="05000000000000000000" pitchFamily="2" charset="2"/>
              <a:buChar char="Ø"/>
            </a:pPr>
            <a:r>
              <a:rPr lang="en-IN" sz="1400" b="1" i="1" dirty="0">
                <a:solidFill>
                  <a:srgbClr val="7030A0"/>
                </a:solidFill>
                <a:latin typeface="Arial" panose="020B0604020202020204" pitchFamily="34" charset="0"/>
                <a:cs typeface="Arial" panose="020B0604020202020204" pitchFamily="34" charset="0"/>
              </a:rPr>
              <a:t>Label encoding</a:t>
            </a:r>
            <a:r>
              <a:rPr lang="en-IN" sz="1500" i="1" dirty="0">
                <a:solidFill>
                  <a:srgbClr val="7030A0"/>
                </a:solidFill>
                <a:latin typeface="Arial" panose="020B0604020202020204" pitchFamily="34" charset="0"/>
                <a:cs typeface="Arial" panose="020B0604020202020204" pitchFamily="34" charset="0"/>
              </a:rPr>
              <a:t>: </a:t>
            </a:r>
          </a:p>
          <a:p>
            <a:pPr marL="0" lvl="0" indent="0">
              <a:buNone/>
            </a:pPr>
            <a:r>
              <a:rPr lang="en-IN" sz="1500" i="1" dirty="0">
                <a:solidFill>
                  <a:srgbClr val="7030A0"/>
                </a:solidFill>
                <a:latin typeface="Arial" panose="020B0604020202020204" pitchFamily="34" charset="0"/>
                <a:cs typeface="Arial" panose="020B0604020202020204" pitchFamily="34" charset="0"/>
              </a:rPr>
              <a:t>	The machine learning model can only understand numbers hence we need to 	convert/encode all the categorical columns into numbers. Label encoder has been used 	for the same.</a:t>
            </a:r>
          </a:p>
          <a:p>
            <a:pPr>
              <a:buFont typeface="Wingdings" panose="05000000000000000000" pitchFamily="2" charset="2"/>
              <a:buChar char="Ø"/>
            </a:pPr>
            <a:endParaRPr lang="en-IN" sz="1400" b="1" i="1" dirty="0">
              <a:solidFill>
                <a:srgbClr val="7030A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IN" sz="1400" b="1" i="1" dirty="0">
                <a:solidFill>
                  <a:srgbClr val="7030A0"/>
                </a:solidFill>
                <a:latin typeface="Arial" panose="020B0604020202020204" pitchFamily="34" charset="0"/>
                <a:cs typeface="Arial" panose="020B0604020202020204" pitchFamily="34" charset="0"/>
              </a:rPr>
              <a:t>Skewness reduction</a:t>
            </a:r>
            <a:r>
              <a:rPr lang="en-IN" sz="1400" i="1" dirty="0">
                <a:solidFill>
                  <a:srgbClr val="7030A0"/>
                </a:solidFill>
                <a:latin typeface="Arial" panose="020B0604020202020204" pitchFamily="34" charset="0"/>
                <a:cs typeface="Arial" panose="020B0604020202020204" pitchFamily="34" charset="0"/>
              </a:rPr>
              <a:t>: </a:t>
            </a:r>
          </a:p>
          <a:p>
            <a:pPr marL="0" indent="0">
              <a:buNone/>
            </a:pPr>
            <a:r>
              <a:rPr lang="en-IN" sz="1400" i="1" dirty="0">
                <a:solidFill>
                  <a:srgbClr val="7030A0"/>
                </a:solidFill>
                <a:latin typeface="Arial" panose="020B0604020202020204" pitchFamily="34" charset="0"/>
                <a:cs typeface="Arial" panose="020B0604020202020204" pitchFamily="34" charset="0"/>
              </a:rPr>
              <a:t>	As the features had uneven distribution power transformation is used to reduce the skewness. 	The method used is yeo-Johnson.</a:t>
            </a:r>
          </a:p>
        </p:txBody>
      </p:sp>
    </p:spTree>
    <p:extLst>
      <p:ext uri="{BB962C8B-B14F-4D97-AF65-F5344CB8AC3E}">
        <p14:creationId xmlns:p14="http://schemas.microsoft.com/office/powerpoint/2010/main" val="952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Univariate Analysis</a:t>
            </a:r>
          </a:p>
        </p:txBody>
      </p:sp>
      <p:pic>
        <p:nvPicPr>
          <p:cNvPr id="8" name="Picture 2">
            <a:extLst>
              <a:ext uri="{FF2B5EF4-FFF2-40B4-BE49-F238E27FC236}">
                <a16:creationId xmlns:a16="http://schemas.microsoft.com/office/drawing/2014/main" id="{EA43B0D1-1386-40B7-AA9D-EBD814ECA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0513"/>
            <a:ext cx="37052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B8848FA-568A-4F39-B067-8DF6A24C9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956272"/>
            <a:ext cx="3705225" cy="2171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179513" y="3244333"/>
            <a:ext cx="3800752" cy="3182822"/>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1) There are 428 houses  of 1-Story 1946 &amp; newer all style for sale.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2) The second highest sale is of 2-Story 1946 &amp; newer houses. It counts to 244 in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3) The lowest number of houses for sale is of 1-story w/finished attic all ages.</a:t>
            </a:r>
          </a:p>
        </p:txBody>
      </p:sp>
      <p:sp>
        <p:nvSpPr>
          <p:cNvPr id="12" name="Rectangle 3">
            <a:extLst>
              <a:ext uri="{FF2B5EF4-FFF2-40B4-BE49-F238E27FC236}">
                <a16:creationId xmlns:a16="http://schemas.microsoft.com/office/drawing/2014/main" id="{CB59C4D0-2606-470C-B8A4-66156CC1325A}"/>
              </a:ext>
            </a:extLst>
          </p:cNvPr>
          <p:cNvSpPr>
            <a:spLocks noChangeArrowheads="1"/>
          </p:cNvSpPr>
          <p:nvPr/>
        </p:nvSpPr>
        <p:spPr bwMode="auto">
          <a:xfrm>
            <a:off x="4572000" y="3429000"/>
            <a:ext cx="3800752" cy="2813490"/>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a:ln>
                  <a:noFill/>
                </a:ln>
                <a:solidFill>
                  <a:srgbClr val="7030A0"/>
                </a:solidFill>
                <a:effectLst/>
                <a:latin typeface="Arial" panose="020B0604020202020204" pitchFamily="34" charset="0"/>
                <a:cs typeface="Arial" panose="020B0604020202020204" pitchFamily="34"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The houses in Residential Low Density are highest in sale of houses.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2) The houses in Residential Medium Density are second highest in sale of houses.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kumimoji="0" lang="en-US" altLang="en-US" sz="14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3) The commercial property houses are least in sale.</a:t>
            </a:r>
            <a:r>
              <a:rPr kumimoji="0" lang="en-US" altLang="en-US" sz="1400" b="0" i="0" u="none" strike="noStrike" cap="none" normalizeH="0" baseline="0" dirty="0">
                <a:ln>
                  <a:noFill/>
                </a:ln>
                <a:solidFill>
                  <a:srgbClr val="7030A0"/>
                </a:solidFill>
                <a:effectLst/>
              </a:rPr>
              <a:t> </a:t>
            </a:r>
            <a:endParaRPr kumimoji="0" lang="en-US" altLang="en-US" sz="1400"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7030A0"/>
              </a:solidFill>
              <a:effectLst/>
              <a:latin typeface="Arial" panose="020B0604020202020204" pitchFamily="34" charset="0"/>
            </a:endParaRPr>
          </a:p>
        </p:txBody>
      </p:sp>
    </p:spTree>
    <p:extLst>
      <p:ext uri="{BB962C8B-B14F-4D97-AF65-F5344CB8AC3E}">
        <p14:creationId xmlns:p14="http://schemas.microsoft.com/office/powerpoint/2010/main" val="215726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Univariate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179513" y="3982996"/>
            <a:ext cx="3800752" cy="1705494"/>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1) Most of the property have the lot area b/w 9600 and 13000.</a:t>
            </a:r>
          </a:p>
        </p:txBody>
      </p:sp>
      <p:sp>
        <p:nvSpPr>
          <p:cNvPr id="12" name="Rectangle 3">
            <a:extLst>
              <a:ext uri="{FF2B5EF4-FFF2-40B4-BE49-F238E27FC236}">
                <a16:creationId xmlns:a16="http://schemas.microsoft.com/office/drawing/2014/main" id="{CB59C4D0-2606-470C-B8A4-66156CC1325A}"/>
              </a:ext>
            </a:extLst>
          </p:cNvPr>
          <p:cNvSpPr>
            <a:spLocks noChangeArrowheads="1"/>
          </p:cNvSpPr>
          <p:nvPr/>
        </p:nvSpPr>
        <p:spPr bwMode="auto">
          <a:xfrm>
            <a:off x="4572000" y="3567500"/>
            <a:ext cx="3800752" cy="2536491"/>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eaLnBrk="0" fontAlgn="base" hangingPunct="0">
              <a:spcBef>
                <a:spcPct val="0"/>
              </a:spcBef>
              <a:spcAft>
                <a:spcPct val="0"/>
              </a:spcAf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1) Most of the houses have   paved street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2) Only 4 houses have gravel street.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pic>
        <p:nvPicPr>
          <p:cNvPr id="1026" name="Picture 2">
            <a:extLst>
              <a:ext uri="{FF2B5EF4-FFF2-40B4-BE49-F238E27FC236}">
                <a16:creationId xmlns:a16="http://schemas.microsoft.com/office/drawing/2014/main" id="{690BF2F5-3D96-4F5E-9CDF-EE20F76CE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726" y="877692"/>
            <a:ext cx="336232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8146A81-7672-47F3-9360-B3B072C8D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877692"/>
            <a:ext cx="37623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45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Univariate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179513" y="3013501"/>
            <a:ext cx="3800752" cy="3644486"/>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cs typeface="Courier New" panose="02070309020205020404" pitchFamily="49" charset="0"/>
              </a:rPr>
              <a:t>Most of the houses are in regular shape.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endParaRPr lang="en-US" b="0" i="0" dirty="0">
              <a:solidFill>
                <a:srgbClr val="7030A0"/>
              </a:solidFill>
              <a:effectLst/>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b="0" i="0" dirty="0">
                <a:solidFill>
                  <a:srgbClr val="7030A0"/>
                </a:solidFill>
                <a:effectLst/>
                <a:latin typeface="Courier New" panose="02070309020205020404" pitchFamily="49" charset="0"/>
                <a:cs typeface="Courier New" panose="02070309020205020404" pitchFamily="49" charset="0"/>
              </a:rPr>
              <a:t>Slightly irregular shaped houses are 390 in number. 3) Irregular shaped houses are least in number.</a:t>
            </a:r>
            <a:endParaRPr kumimoji="0" lang="en-US" altLang="en-US"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p:txBody>
      </p:sp>
      <p:sp>
        <p:nvSpPr>
          <p:cNvPr id="12" name="Rectangle 3">
            <a:extLst>
              <a:ext uri="{FF2B5EF4-FFF2-40B4-BE49-F238E27FC236}">
                <a16:creationId xmlns:a16="http://schemas.microsoft.com/office/drawing/2014/main" id="{CB59C4D0-2606-470C-B8A4-66156CC1325A}"/>
              </a:ext>
            </a:extLst>
          </p:cNvPr>
          <p:cNvSpPr>
            <a:spLocks noChangeArrowheads="1"/>
          </p:cNvSpPr>
          <p:nvPr/>
        </p:nvSpPr>
        <p:spPr bwMode="auto">
          <a:xfrm>
            <a:off x="4572000" y="2975030"/>
            <a:ext cx="3800752" cy="3721431"/>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eaLnBrk="0" fontAlgn="base" hangingPunct="0">
              <a:spcBef>
                <a:spcPct val="0"/>
              </a:spcBef>
              <a:spcAft>
                <a:spcPct val="0"/>
              </a:spcAft>
            </a:pPr>
            <a:r>
              <a:rPr kumimoji="0" lang="en-US" altLang="en-US" sz="17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Observations: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1) Most of the houses have gentle slope. They are 1105 in number.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2) second most of the houses have moderate slope. They are 51 in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3) There are 12 houses which have severe slope.</a:t>
            </a:r>
          </a:p>
        </p:txBody>
      </p:sp>
      <p:pic>
        <p:nvPicPr>
          <p:cNvPr id="2050" name="Picture 2">
            <a:extLst>
              <a:ext uri="{FF2B5EF4-FFF2-40B4-BE49-F238E27FC236}">
                <a16:creationId xmlns:a16="http://schemas.microsoft.com/office/drawing/2014/main" id="{A2C45DB9-580A-4FDD-AC7C-233801A2F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40" y="934842"/>
            <a:ext cx="37052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6C6DB40-A5AA-4CE0-8BF2-5F7D115F3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713" y="943476"/>
            <a:ext cx="3762375"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5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0"/>
            <a:ext cx="8534400" cy="758952"/>
          </a:xfrm>
        </p:spPr>
        <p:txBody>
          <a:bodyPr>
            <a:normAutofit fontScale="90000"/>
          </a:bodyPr>
          <a:lstStyle/>
          <a:p>
            <a:r>
              <a:rPr lang="en-IN" b="1" i="1" dirty="0">
                <a:solidFill>
                  <a:schemeClr val="accent6"/>
                </a:solidFill>
              </a:rPr>
              <a:t> Data Visualization  - Univariate Analysis</a:t>
            </a:r>
          </a:p>
        </p:txBody>
      </p:sp>
      <p:sp>
        <p:nvSpPr>
          <p:cNvPr id="10" name="Rectangle 3">
            <a:extLst>
              <a:ext uri="{FF2B5EF4-FFF2-40B4-BE49-F238E27FC236}">
                <a16:creationId xmlns:a16="http://schemas.microsoft.com/office/drawing/2014/main" id="{49441BCD-594D-45D4-8548-E1F3347A6D5F}"/>
              </a:ext>
            </a:extLst>
          </p:cNvPr>
          <p:cNvSpPr>
            <a:spLocks noChangeArrowheads="1"/>
          </p:cNvSpPr>
          <p:nvPr/>
        </p:nvSpPr>
        <p:spPr bwMode="auto">
          <a:xfrm>
            <a:off x="179513" y="3567499"/>
            <a:ext cx="3800752" cy="2536491"/>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7030A0"/>
                </a:solidFill>
                <a:effectLst/>
                <a:latin typeface="Arial" panose="020B0604020202020204" pitchFamily="34" charset="0"/>
                <a:cs typeface="Arial" panose="020B0604020202020204" pitchFamily="34" charset="0"/>
              </a:rPr>
              <a:t>Observations:</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Most of the houses have Exterior covering of Vinyl Siding. They counts 396 in number. </a:t>
            </a:r>
          </a:p>
          <a:p>
            <a:pPr marL="342900" marR="0" lvl="0" indent="-342900" algn="l" defTabSz="914400" rtl="0" eaLnBrk="0" fontAlgn="base" latinLnBrk="0" hangingPunct="0">
              <a:lnSpc>
                <a:spcPct val="100000"/>
              </a:lnSpc>
              <a:spcBef>
                <a:spcPct val="0"/>
              </a:spcBef>
              <a:spcAft>
                <a:spcPct val="0"/>
              </a:spcAft>
              <a:buClrTx/>
              <a:buSzTx/>
              <a:buFontTx/>
              <a:buAutoNum type="arabicParenR"/>
              <a:tabLst/>
            </a:pPr>
            <a:r>
              <a:rPr lang="en-US" sz="1600" b="0" i="0" dirty="0">
                <a:solidFill>
                  <a:srgbClr val="7030A0"/>
                </a:solidFill>
                <a:effectLst/>
                <a:latin typeface="Courier New" panose="02070309020205020404" pitchFamily="49" charset="0"/>
              </a:rPr>
              <a:t>Second most houses have Exterior covering of Hard Board. They counts 179 in number.</a:t>
            </a:r>
            <a:endParaRPr kumimoji="0" lang="en-US" altLang="en-US" sz="1600" b="0" i="0" u="none" strike="noStrike" cap="none" normalizeH="0" baseline="0" dirty="0">
              <a:ln>
                <a:noFill/>
              </a:ln>
              <a:solidFill>
                <a:srgbClr val="7030A0"/>
              </a:solidFill>
              <a:effectLst/>
              <a:latin typeface="Arial" panose="020B0604020202020204" pitchFamily="34" charset="0"/>
              <a:cs typeface="Arial" panose="020B0604020202020204" pitchFamily="34" charset="0"/>
            </a:endParaRPr>
          </a:p>
        </p:txBody>
      </p:sp>
      <p:sp>
        <p:nvSpPr>
          <p:cNvPr id="12" name="Rectangle 3">
            <a:extLst>
              <a:ext uri="{FF2B5EF4-FFF2-40B4-BE49-F238E27FC236}">
                <a16:creationId xmlns:a16="http://schemas.microsoft.com/office/drawing/2014/main" id="{CB59C4D0-2606-470C-B8A4-66156CC1325A}"/>
              </a:ext>
            </a:extLst>
          </p:cNvPr>
          <p:cNvSpPr>
            <a:spLocks noChangeArrowheads="1"/>
          </p:cNvSpPr>
          <p:nvPr/>
        </p:nvSpPr>
        <p:spPr bwMode="auto">
          <a:xfrm>
            <a:off x="4572000" y="3567500"/>
            <a:ext cx="3800752" cy="2536491"/>
          </a:xfrm>
          <a:prstGeom prst="rect">
            <a:avLst/>
          </a:prstGeom>
          <a:gradFill>
            <a:gsLst>
              <a:gs pos="4000">
                <a:srgbClr val="00B0F0"/>
              </a:gs>
              <a:gs pos="100000">
                <a:schemeClr val="accent1">
                  <a:lumMod val="30000"/>
                  <a:lumOff val="70000"/>
                </a:schemeClr>
              </a:gs>
            </a:gsLst>
            <a:lin ang="5400000" scaled="1"/>
          </a:gradFill>
          <a:ln>
            <a:noFill/>
          </a:ln>
          <a:effectLst/>
        </p:spPr>
        <p:txBody>
          <a:bodyPr vert="horz" wrap="square" lIns="317400" tIns="158700" rIns="317400" bIns="158700" numCol="1" anchor="ctr" anchorCtr="0" compatLnSpc="1">
            <a:prstTxWarp prst="textNoShape">
              <a:avLst/>
            </a:prstTxWarp>
            <a:spAutoFit/>
          </a:bodyPr>
          <a:lstStyle/>
          <a:p>
            <a:pPr eaLnBrk="0" fontAlgn="base" hangingPunct="0">
              <a:spcBef>
                <a:spcPct val="0"/>
              </a:spcBef>
              <a:spcAft>
                <a:spcPct val="0"/>
              </a:spcAft>
            </a:pPr>
            <a:r>
              <a:rPr kumimoji="0" lang="en-US" altLang="en-US" sz="1600" b="0" i="0" u="none" strike="noStrike" cap="none" normalizeH="0" baseline="0" dirty="0">
                <a:ln>
                  <a:noFill/>
                </a:ln>
                <a:solidFill>
                  <a:srgbClr val="7030A0"/>
                </a:solidFill>
                <a:effectLst/>
                <a:latin typeface="Arial" panose="020B0604020202020204" pitchFamily="34" charset="0"/>
                <a:cs typeface="Arial" panose="020B0604020202020204" pitchFamily="34" charset="0"/>
              </a:rPr>
              <a:t>Observations:</a:t>
            </a:r>
          </a:p>
          <a:p>
            <a:pPr marL="342900" indent="-342900" eaLnBrk="0" fontAlgn="base" hangingPunct="0">
              <a:spcBef>
                <a:spcPct val="0"/>
              </a:spcBef>
              <a:spcAft>
                <a:spcPct val="0"/>
              </a:spcAft>
              <a:buAutoNum type="arabicParenR"/>
            </a:pPr>
            <a:r>
              <a:rPr lang="en-US" sz="1600" b="0" i="0" dirty="0">
                <a:solidFill>
                  <a:srgbClr val="7030A0"/>
                </a:solidFill>
                <a:effectLst/>
                <a:latin typeface="Courier New" panose="02070309020205020404" pitchFamily="49" charset="0"/>
              </a:rPr>
              <a:t>Most of the houses don't have Masonry veneer type. They counts 703 in number. </a:t>
            </a:r>
          </a:p>
          <a:p>
            <a:pPr marL="342900" indent="-342900" eaLnBrk="0" fontAlgn="base" hangingPunct="0">
              <a:spcBef>
                <a:spcPct val="0"/>
              </a:spcBef>
              <a:spcAft>
                <a:spcPct val="0"/>
              </a:spcAft>
              <a:buAutoNum type="arabicParenR"/>
            </a:pPr>
            <a:r>
              <a:rPr lang="en-US" sz="1600" b="0" i="0" dirty="0">
                <a:solidFill>
                  <a:srgbClr val="7030A0"/>
                </a:solidFill>
                <a:effectLst/>
                <a:latin typeface="Courier New" panose="02070309020205020404" pitchFamily="49" charset="0"/>
              </a:rPr>
              <a:t>Second most houses have Brick Face Masonry veneer type. They counts 354 in number.</a:t>
            </a:r>
            <a:endParaRPr kumimoji="0" lang="en-US" altLang="en-US" sz="1600" b="0" i="0" u="none" strike="noStrike" cap="none" normalizeH="0" baseline="0" dirty="0">
              <a:ln>
                <a:noFill/>
              </a:ln>
              <a:solidFill>
                <a:srgbClr val="7030A0"/>
              </a:solidFill>
              <a:effectLst/>
              <a:latin typeface="Arial" panose="020B0604020202020204" pitchFamily="34" charset="0"/>
              <a:cs typeface="Arial" panose="020B0604020202020204" pitchFamily="34" charset="0"/>
            </a:endParaRPr>
          </a:p>
        </p:txBody>
      </p:sp>
      <p:pic>
        <p:nvPicPr>
          <p:cNvPr id="3078" name="Picture 6">
            <a:extLst>
              <a:ext uri="{FF2B5EF4-FFF2-40B4-BE49-F238E27FC236}">
                <a16:creationId xmlns:a16="http://schemas.microsoft.com/office/drawing/2014/main" id="{22DD5527-E582-40DC-AEA8-FC6AE6C6D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87" y="746754"/>
            <a:ext cx="3705225" cy="23526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4A77BA5-E335-4918-AA64-2258A7999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886" y="832479"/>
            <a:ext cx="370522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9554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685</TotalTime>
  <Words>3235</Words>
  <Application>Microsoft Office PowerPoint</Application>
  <PresentationFormat>On-screen Show (4:3)</PresentationFormat>
  <Paragraphs>324</Paragraphs>
  <Slides>43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Courier New</vt:lpstr>
      <vt:lpstr>Georgia</vt:lpstr>
      <vt:lpstr>Wingdings</vt:lpstr>
      <vt:lpstr>Wingdings 2</vt:lpstr>
      <vt:lpstr>Civic</vt:lpstr>
      <vt:lpstr>PowerPoint Presentation</vt:lpstr>
      <vt:lpstr>Conceptual Background and Domain Knowledge</vt:lpstr>
      <vt:lpstr>Problem Definition</vt:lpstr>
      <vt:lpstr>Dataset Description</vt:lpstr>
      <vt:lpstr>Data Pre-Processing</vt:lpstr>
      <vt:lpstr> Data Visualization  - Univariate Analysis</vt:lpstr>
      <vt:lpstr> Data Visualization  - Univariate Analysis</vt:lpstr>
      <vt:lpstr> Data Visualization  - Univariate Analysis</vt:lpstr>
      <vt:lpstr> Data Visualization  - Univariate Analysis</vt:lpstr>
      <vt:lpstr> Data Visualization  - Univariate Analysis</vt:lpstr>
      <vt:lpstr> Data Visualization  - Univariate Analysis</vt:lpstr>
      <vt:lpstr> Data Visualization  - Univariate Analysis</vt:lpstr>
      <vt:lpstr> Data Visualization  - Bivariate Analysis</vt:lpstr>
      <vt:lpstr> Data Visualization  - Bivariate Analysis</vt:lpstr>
      <vt:lpstr> Data Visualization  - Bivariate Analysis</vt:lpstr>
      <vt:lpstr> Data Visualization  - Bivariate Analysis</vt:lpstr>
      <vt:lpstr> Data Visualization  - Bivariate Analysis</vt:lpstr>
      <vt:lpstr> Data Visualization  - Bivariate Analysis</vt:lpstr>
      <vt:lpstr> Data Visualization  - Bivariate Analysis</vt:lpstr>
      <vt:lpstr> Data Visualization  - Bivariate Analysis</vt:lpstr>
      <vt:lpstr> Data Visualization  - Bivariate Analysis</vt:lpstr>
      <vt:lpstr> Data Visualization  - Bivariate Analysis</vt:lpstr>
      <vt:lpstr> Data Visualization  - Bivariate Analysis</vt:lpstr>
      <vt:lpstr> Data Visualization  - Bivariate Analysis</vt:lpstr>
      <vt:lpstr> Data Visualization  - Bivariate Analysis</vt:lpstr>
      <vt:lpstr>Correlation Coefficient between inputs and output</vt:lpstr>
      <vt:lpstr>Box plots to visualise outliers</vt:lpstr>
      <vt:lpstr>Statistical and Descriptive analysis</vt:lpstr>
      <vt:lpstr>Concluding Remarks for EDA</vt:lpstr>
      <vt:lpstr>Model Building</vt:lpstr>
      <vt:lpstr>Algorithms and Evaluation Metrics used </vt:lpstr>
      <vt:lpstr>Finding best Random State</vt:lpstr>
      <vt:lpstr>Finding best Random State</vt:lpstr>
      <vt:lpstr>Checking best model with highest score</vt:lpstr>
      <vt:lpstr>Cross Validation of different Models</vt:lpstr>
      <vt:lpstr>Hyper tuning of Decision Tree Regression</vt:lpstr>
      <vt:lpstr>Evaluation metrics</vt:lpstr>
      <vt:lpstr>The Mean Absolute Error and mean squared error  </vt:lpstr>
      <vt:lpstr>Root mean squared error (RMSE) and R2 Score</vt:lpstr>
      <vt:lpstr>Conclusion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Vikas Ojha</cp:lastModifiedBy>
  <cp:revision>79</cp:revision>
  <dcterms:created xsi:type="dcterms:W3CDTF">2021-03-17T06:53:42Z</dcterms:created>
  <dcterms:modified xsi:type="dcterms:W3CDTF">2021-06-10T15:45:59Z</dcterms:modified>
</cp:coreProperties>
</file>