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728CC-F70F-4DB3-BE5A-ACBDEEEFCC53}" type="datetimeFigureOut">
              <a:rPr lang="da-DK" smtClean="0"/>
              <a:t>01-09-2020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03E05-7F72-4174-A81B-99F9AF6E40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77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03E05-7F72-4174-A81B-99F9AF6E40E7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314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03E05-7F72-4174-A81B-99F9AF6E40E7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341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03E05-7F72-4174-A81B-99F9AF6E40E7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596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03E05-7F72-4174-A81B-99F9AF6E40E7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380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03E05-7F72-4174-A81B-99F9AF6E40E7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9747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03E05-7F72-4174-A81B-99F9AF6E40E7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218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03E05-7F72-4174-A81B-99F9AF6E40E7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12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03E05-7F72-4174-A81B-99F9AF6E40E7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1833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03E05-7F72-4174-A81B-99F9AF6E40E7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17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03E05-7F72-4174-A81B-99F9AF6E40E7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581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59B9-804A-4F56-BBFF-DA887C216C39}" type="datetimeFigureOut">
              <a:rPr lang="da-DK" smtClean="0"/>
              <a:t>01-09-2020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7E12-C6EE-4CBF-B229-7CA2FCF2B9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895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59B9-804A-4F56-BBFF-DA887C216C39}" type="datetimeFigureOut">
              <a:rPr lang="da-DK" smtClean="0"/>
              <a:t>01-09-2020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7E12-C6EE-4CBF-B229-7CA2FCF2B9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568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59B9-804A-4F56-BBFF-DA887C216C39}" type="datetimeFigureOut">
              <a:rPr lang="da-DK" smtClean="0"/>
              <a:t>01-09-2020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7E12-C6EE-4CBF-B229-7CA2FCF2B9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735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59B9-804A-4F56-BBFF-DA887C216C39}" type="datetimeFigureOut">
              <a:rPr lang="da-DK" smtClean="0"/>
              <a:t>01-09-2020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7E12-C6EE-4CBF-B229-7CA2FCF2B9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648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59B9-804A-4F56-BBFF-DA887C216C39}" type="datetimeFigureOut">
              <a:rPr lang="da-DK" smtClean="0"/>
              <a:t>01-09-2020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7E12-C6EE-4CBF-B229-7CA2FCF2B9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539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59B9-804A-4F56-BBFF-DA887C216C39}" type="datetimeFigureOut">
              <a:rPr lang="da-DK" smtClean="0"/>
              <a:t>01-09-2020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7E12-C6EE-4CBF-B229-7CA2FCF2B9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520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59B9-804A-4F56-BBFF-DA887C216C39}" type="datetimeFigureOut">
              <a:rPr lang="da-DK" smtClean="0"/>
              <a:t>01-09-2020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7E12-C6EE-4CBF-B229-7CA2FCF2B9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828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59B9-804A-4F56-BBFF-DA887C216C39}" type="datetimeFigureOut">
              <a:rPr lang="da-DK" smtClean="0"/>
              <a:t>01-09-2020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7E12-C6EE-4CBF-B229-7CA2FCF2B9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279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59B9-804A-4F56-BBFF-DA887C216C39}" type="datetimeFigureOut">
              <a:rPr lang="da-DK" smtClean="0"/>
              <a:t>01-09-2020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7E12-C6EE-4CBF-B229-7CA2FCF2B9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504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59B9-804A-4F56-BBFF-DA887C216C39}" type="datetimeFigureOut">
              <a:rPr lang="da-DK" smtClean="0"/>
              <a:t>01-09-2020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7E12-C6EE-4CBF-B229-7CA2FCF2B9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495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59B9-804A-4F56-BBFF-DA887C216C39}" type="datetimeFigureOut">
              <a:rPr lang="da-DK" smtClean="0"/>
              <a:t>01-09-2020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7E12-C6EE-4CBF-B229-7CA2FCF2B9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752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059B9-804A-4F56-BBFF-DA887C216C39}" type="datetimeFigureOut">
              <a:rPr lang="da-DK" smtClean="0"/>
              <a:t>01-09-2020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07E12-C6EE-4CBF-B229-7CA2FCF2B9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032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Rule</a:t>
            </a:r>
            <a:r>
              <a:rPr lang="da-DK" dirty="0" smtClean="0"/>
              <a:t> </a:t>
            </a:r>
            <a:r>
              <a:rPr lang="da-DK" dirty="0" err="1" smtClean="0"/>
              <a:t>based</a:t>
            </a:r>
            <a:r>
              <a:rPr lang="da-DK" dirty="0" smtClean="0"/>
              <a:t> </a:t>
            </a:r>
            <a:r>
              <a:rPr lang="da-DK" dirty="0" err="1" smtClean="0"/>
              <a:t>triple</a:t>
            </a:r>
            <a:r>
              <a:rPr lang="da-DK" dirty="0" smtClean="0"/>
              <a:t> </a:t>
            </a:r>
            <a:r>
              <a:rPr lang="da-DK" dirty="0" err="1" smtClean="0"/>
              <a:t>extraction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a-DK" dirty="0" smtClean="0"/>
              <a:t>Workshop</a:t>
            </a:r>
          </a:p>
          <a:p>
            <a:pPr algn="r"/>
            <a:r>
              <a:rPr lang="da-DK" dirty="0" smtClean="0"/>
              <a:t>Dongsheng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51326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Other</a:t>
            </a:r>
            <a:r>
              <a:rPr lang="da-DK" dirty="0" smtClean="0"/>
              <a:t> </a:t>
            </a:r>
            <a:r>
              <a:rPr lang="da-DK" dirty="0" err="1" smtClean="0"/>
              <a:t>detail</a:t>
            </a:r>
            <a:r>
              <a:rPr lang="da-DK" dirty="0" err="1"/>
              <a:t>s</a:t>
            </a:r>
            <a:endParaRPr lang="da-DK" dirty="0"/>
          </a:p>
        </p:txBody>
      </p:sp>
      <p:pic>
        <p:nvPicPr>
          <p:cNvPr id="2050" name="Picture 2" descr="Let's give it a Trie!. You might have known about Binary… | by Arib Alam |  Mediu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35" y="1967865"/>
            <a:ext cx="39816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50960" y="4072414"/>
            <a:ext cx="1946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Start: </a:t>
            </a:r>
            <a:r>
              <a:rPr lang="da-DK" dirty="0" err="1" smtClean="0"/>
              <a:t>greedy</a:t>
            </a:r>
            <a:endParaRPr lang="da-DK" dirty="0" smtClean="0"/>
          </a:p>
          <a:p>
            <a:r>
              <a:rPr lang="da-DK" dirty="0" smtClean="0"/>
              <a:t>End: </a:t>
            </a:r>
            <a:r>
              <a:rPr lang="da-DK" dirty="0" err="1" smtClean="0"/>
              <a:t>Longest</a:t>
            </a:r>
            <a:r>
              <a:rPr lang="da-DK" dirty="0" smtClean="0"/>
              <a:t> route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5554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Content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Task</a:t>
            </a:r>
            <a:r>
              <a:rPr lang="da-DK" dirty="0" smtClean="0"/>
              <a:t> </a:t>
            </a:r>
            <a:r>
              <a:rPr lang="da-DK" dirty="0" err="1" smtClean="0"/>
              <a:t>description</a:t>
            </a:r>
            <a:endParaRPr lang="da-DK" dirty="0" smtClean="0"/>
          </a:p>
          <a:p>
            <a:endParaRPr lang="da-DK" dirty="0"/>
          </a:p>
          <a:p>
            <a:r>
              <a:rPr lang="da-DK" dirty="0" smtClean="0"/>
              <a:t>Method</a:t>
            </a:r>
          </a:p>
          <a:p>
            <a:pPr lvl="1"/>
            <a:r>
              <a:rPr lang="da-DK" dirty="0" err="1" smtClean="0"/>
              <a:t>Trie</a:t>
            </a:r>
            <a:r>
              <a:rPr lang="da-DK" dirty="0" smtClean="0"/>
              <a:t> </a:t>
            </a:r>
            <a:r>
              <a:rPr lang="da-DK" dirty="0" err="1" smtClean="0"/>
              <a:t>tree</a:t>
            </a:r>
            <a:r>
              <a:rPr lang="da-DK" dirty="0" smtClean="0"/>
              <a:t> </a:t>
            </a:r>
          </a:p>
          <a:p>
            <a:pPr lvl="1"/>
            <a:r>
              <a:rPr lang="da-DK" dirty="0" err="1" smtClean="0"/>
              <a:t>Trigers</a:t>
            </a:r>
            <a:r>
              <a:rPr lang="da-DK" dirty="0" smtClean="0"/>
              <a:t> </a:t>
            </a:r>
          </a:p>
          <a:p>
            <a:pPr lvl="1"/>
            <a:endParaRPr lang="da-DK" dirty="0"/>
          </a:p>
          <a:p>
            <a:r>
              <a:rPr lang="da-DK" dirty="0" smtClean="0"/>
              <a:t>Time </a:t>
            </a:r>
            <a:r>
              <a:rPr lang="da-DK" dirty="0" err="1" smtClean="0"/>
              <a:t>complexity</a:t>
            </a:r>
            <a:r>
              <a:rPr lang="da-DK" dirty="0" smtClean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7853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Task</a:t>
            </a:r>
            <a:r>
              <a:rPr lang="da-DK" dirty="0" smtClean="0"/>
              <a:t> </a:t>
            </a:r>
            <a:r>
              <a:rPr lang="da-DK" dirty="0" err="1" smtClean="0"/>
              <a:t>description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CAUSE EFFECT </a:t>
            </a:r>
          </a:p>
          <a:p>
            <a:pPr lvl="1"/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Target:</a:t>
            </a:r>
          </a:p>
          <a:p>
            <a:pPr lvl="1"/>
            <a:r>
              <a:rPr lang="da-DK" dirty="0" smtClean="0"/>
              <a:t> </a:t>
            </a:r>
            <a:r>
              <a:rPr lang="en-US" sz="3600" b="1" u="sng" dirty="0" smtClean="0">
                <a:solidFill>
                  <a:srgbClr val="FF0000"/>
                </a:solidFill>
              </a:rPr>
              <a:t>ribavirin</a:t>
            </a:r>
            <a:r>
              <a:rPr lang="en-US" sz="3600" dirty="0" smtClean="0"/>
              <a:t>  </a:t>
            </a:r>
            <a:r>
              <a:rPr lang="en-US" sz="3600" b="1" u="sng" dirty="0" smtClean="0">
                <a:solidFill>
                  <a:srgbClr val="00B0F0"/>
                </a:solidFill>
              </a:rPr>
              <a:t>inhibit</a:t>
            </a:r>
            <a:r>
              <a:rPr lang="en-US" sz="3600" dirty="0" smtClean="0"/>
              <a:t>  </a:t>
            </a:r>
            <a:r>
              <a:rPr lang="en-US" sz="3600" b="1" u="sng" dirty="0" smtClean="0">
                <a:solidFill>
                  <a:srgbClr val="FF0000"/>
                </a:solidFill>
              </a:rPr>
              <a:t>SARS coronavirus </a:t>
            </a:r>
            <a:endParaRPr lang="da-DK" dirty="0"/>
          </a:p>
        </p:txBody>
      </p:sp>
      <p:sp>
        <p:nvSpPr>
          <p:cNvPr id="5" name="TextBox 4"/>
          <p:cNvSpPr txBox="1"/>
          <p:nvPr/>
        </p:nvSpPr>
        <p:spPr>
          <a:xfrm>
            <a:off x="736599" y="2339301"/>
            <a:ext cx="108735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In this report, </a:t>
            </a:r>
            <a:r>
              <a:rPr lang="en-US" sz="2800" b="1" u="sng" dirty="0">
                <a:solidFill>
                  <a:srgbClr val="FF0000"/>
                </a:solidFill>
              </a:rPr>
              <a:t>ribavirin</a:t>
            </a:r>
            <a:r>
              <a:rPr lang="en-US" sz="2800" dirty="0"/>
              <a:t> was shown to </a:t>
            </a:r>
            <a:r>
              <a:rPr lang="en-US" sz="2800" b="1" u="sng" dirty="0">
                <a:solidFill>
                  <a:srgbClr val="00B0F0"/>
                </a:solidFill>
              </a:rPr>
              <a:t>inhibit</a:t>
            </a:r>
            <a:r>
              <a:rPr lang="en-US" sz="2800" dirty="0"/>
              <a:t> </a:t>
            </a:r>
            <a:r>
              <a:rPr lang="en-US" sz="2800" b="1" u="sng" dirty="0">
                <a:solidFill>
                  <a:srgbClr val="FF0000"/>
                </a:solidFill>
              </a:rPr>
              <a:t>SARS coronavirus </a:t>
            </a:r>
            <a:r>
              <a:rPr lang="en-US" sz="2800" dirty="0"/>
              <a:t>replication in </a:t>
            </a:r>
            <a:r>
              <a:rPr lang="en-US" sz="2800" dirty="0" smtClean="0"/>
              <a:t>five different </a:t>
            </a:r>
            <a:r>
              <a:rPr lang="en-US" sz="2800" dirty="0"/>
              <a:t>cell types of animal or human origin at therapeutically </a:t>
            </a:r>
            <a:r>
              <a:rPr lang="en-US" sz="2800" dirty="0" smtClean="0"/>
              <a:t>achievable </a:t>
            </a:r>
            <a:r>
              <a:rPr lang="da-DK" sz="2800" dirty="0" err="1" smtClean="0"/>
              <a:t>concentrations</a:t>
            </a:r>
            <a:r>
              <a:rPr lang="da-DK" sz="2800" dirty="0" smtClean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7524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Neural </a:t>
            </a:r>
            <a:r>
              <a:rPr lang="da-DK" dirty="0" err="1" smtClean="0"/>
              <a:t>networks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Neural </a:t>
            </a:r>
            <a:r>
              <a:rPr lang="da-DK" dirty="0" err="1" smtClean="0"/>
              <a:t>networks</a:t>
            </a:r>
            <a:endParaRPr lang="da-DK" dirty="0" smtClean="0"/>
          </a:p>
          <a:p>
            <a:pPr lvl="1"/>
            <a:r>
              <a:rPr lang="da-DK" dirty="0" err="1" smtClean="0"/>
              <a:t>Entity</a:t>
            </a:r>
            <a:r>
              <a:rPr lang="da-DK" dirty="0" smtClean="0"/>
              <a:t> </a:t>
            </a:r>
            <a:r>
              <a:rPr lang="da-DK" dirty="0" err="1" smtClean="0"/>
              <a:t>detection</a:t>
            </a:r>
            <a:r>
              <a:rPr lang="da-DK" dirty="0" smtClean="0"/>
              <a:t> or </a:t>
            </a:r>
            <a:r>
              <a:rPr lang="da-DK" dirty="0" err="1" smtClean="0"/>
              <a:t>mention</a:t>
            </a:r>
            <a:r>
              <a:rPr lang="da-DK" dirty="0" smtClean="0"/>
              <a:t> </a:t>
            </a:r>
            <a:r>
              <a:rPr lang="da-DK" dirty="0" err="1" smtClean="0"/>
              <a:t>detection</a:t>
            </a:r>
            <a:endParaRPr lang="da-DK" dirty="0" smtClean="0"/>
          </a:p>
          <a:p>
            <a:pPr lvl="1"/>
            <a:r>
              <a:rPr lang="da-DK" altLang="zh-CN" dirty="0" smtClean="0"/>
              <a:t>Relation </a:t>
            </a:r>
            <a:r>
              <a:rPr lang="da-DK" altLang="zh-CN" dirty="0" err="1" smtClean="0"/>
              <a:t>extraction</a:t>
            </a:r>
            <a:r>
              <a:rPr lang="da-DK" altLang="zh-CN" dirty="0" smtClean="0"/>
              <a:t> </a:t>
            </a:r>
          </a:p>
          <a:p>
            <a:pPr lvl="1"/>
            <a:endParaRPr lang="da-DK" dirty="0"/>
          </a:p>
          <a:p>
            <a:pPr lvl="1"/>
            <a:r>
              <a:rPr lang="da-DK" dirty="0" err="1" smtClean="0"/>
              <a:t>Both</a:t>
            </a:r>
            <a:r>
              <a:rPr lang="da-DK" dirty="0" smtClean="0"/>
              <a:t> of the </a:t>
            </a:r>
            <a:r>
              <a:rPr lang="da-DK" dirty="0" err="1" smtClean="0"/>
              <a:t>requires</a:t>
            </a:r>
            <a:r>
              <a:rPr lang="da-DK" dirty="0" smtClean="0"/>
              <a:t> annotations</a:t>
            </a:r>
          </a:p>
          <a:p>
            <a:endParaRPr lang="da-DK" dirty="0"/>
          </a:p>
          <a:p>
            <a:r>
              <a:rPr lang="da-DK" dirty="0" err="1" smtClean="0"/>
              <a:t>Rule-based</a:t>
            </a:r>
            <a:endParaRPr lang="da-DK" dirty="0"/>
          </a:p>
          <a:p>
            <a:pPr lvl="1"/>
            <a:r>
              <a:rPr lang="da-DK" dirty="0" err="1" smtClean="0"/>
              <a:t>Triger-based</a:t>
            </a:r>
            <a:r>
              <a:rPr lang="da-DK" dirty="0" smtClean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957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Method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Two</a:t>
            </a:r>
            <a:r>
              <a:rPr lang="da-DK" dirty="0" smtClean="0"/>
              <a:t> steps </a:t>
            </a:r>
          </a:p>
          <a:p>
            <a:pPr lvl="1"/>
            <a:r>
              <a:rPr lang="da-DK" dirty="0" smtClean="0"/>
              <a:t>Store the </a:t>
            </a:r>
            <a:r>
              <a:rPr lang="da-DK" dirty="0" err="1" smtClean="0"/>
              <a:t>rules</a:t>
            </a:r>
            <a:r>
              <a:rPr lang="da-DK" dirty="0" smtClean="0"/>
              <a:t> of </a:t>
            </a:r>
            <a:r>
              <a:rPr lang="da-DK" dirty="0" err="1" smtClean="0"/>
              <a:t>sequential</a:t>
            </a:r>
            <a:r>
              <a:rPr lang="da-DK" dirty="0" smtClean="0"/>
              <a:t> tags </a:t>
            </a:r>
            <a:r>
              <a:rPr lang="da-DK" dirty="0" err="1" smtClean="0"/>
              <a:t>into</a:t>
            </a:r>
            <a:r>
              <a:rPr lang="da-DK" dirty="0" smtClean="0"/>
              <a:t> a </a:t>
            </a:r>
            <a:r>
              <a:rPr lang="da-DK" dirty="0" err="1" smtClean="0"/>
              <a:t>trie</a:t>
            </a:r>
            <a:r>
              <a:rPr lang="da-DK" dirty="0" smtClean="0"/>
              <a:t> </a:t>
            </a:r>
            <a:r>
              <a:rPr lang="da-DK" dirty="0" err="1" smtClean="0"/>
              <a:t>tree</a:t>
            </a:r>
            <a:endParaRPr lang="da-DK" dirty="0"/>
          </a:p>
          <a:p>
            <a:pPr lvl="1"/>
            <a:endParaRPr lang="da-DK" dirty="0" smtClean="0"/>
          </a:p>
          <a:p>
            <a:pPr lvl="1"/>
            <a:r>
              <a:rPr lang="da-DK" dirty="0" err="1" smtClean="0"/>
              <a:t>Trigger</a:t>
            </a:r>
            <a:r>
              <a:rPr lang="da-DK" dirty="0" smtClean="0"/>
              <a:t> a </a:t>
            </a:r>
            <a:r>
              <a:rPr lang="da-DK" dirty="0" err="1" smtClean="0"/>
              <a:t>free</a:t>
            </a:r>
            <a:r>
              <a:rPr lang="da-DK" dirty="0" smtClean="0"/>
              <a:t> </a:t>
            </a:r>
            <a:r>
              <a:rPr lang="da-DK" dirty="0" err="1" smtClean="0"/>
              <a:t>text</a:t>
            </a:r>
            <a:r>
              <a:rPr lang="da-DK" dirty="0" smtClean="0"/>
              <a:t> and </a:t>
            </a:r>
            <a:r>
              <a:rPr lang="da-DK" dirty="0" err="1" smtClean="0"/>
              <a:t>search</a:t>
            </a:r>
            <a:r>
              <a:rPr lang="da-DK" dirty="0" smtClean="0"/>
              <a:t> the </a:t>
            </a:r>
            <a:r>
              <a:rPr lang="da-DK" dirty="0" err="1" smtClean="0"/>
              <a:t>trie</a:t>
            </a:r>
            <a:r>
              <a:rPr lang="da-DK" dirty="0" smtClean="0"/>
              <a:t> </a:t>
            </a:r>
            <a:r>
              <a:rPr lang="da-DK" dirty="0" err="1" smtClean="0"/>
              <a:t>tree</a:t>
            </a:r>
            <a:r>
              <a:rPr lang="da-DK" dirty="0" smtClean="0"/>
              <a:t> to match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636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Brief </a:t>
            </a:r>
            <a:r>
              <a:rPr lang="da-DK" dirty="0" err="1" smtClean="0"/>
              <a:t>introduction</a:t>
            </a:r>
            <a:r>
              <a:rPr lang="da-DK" dirty="0" smtClean="0"/>
              <a:t> of </a:t>
            </a:r>
            <a:r>
              <a:rPr lang="da-DK" dirty="0" err="1" smtClean="0"/>
              <a:t>trie</a:t>
            </a:r>
            <a:r>
              <a:rPr lang="da-DK" dirty="0" smtClean="0"/>
              <a:t> </a:t>
            </a:r>
            <a:r>
              <a:rPr lang="da-DK" dirty="0" err="1" smtClean="0"/>
              <a:t>tree</a:t>
            </a:r>
            <a:endParaRPr lang="da-DK" dirty="0"/>
          </a:p>
        </p:txBody>
      </p:sp>
      <p:pic>
        <p:nvPicPr>
          <p:cNvPr id="4" name="Picture 2" descr="Trie - 202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920" y="1690688"/>
            <a:ext cx="4450080" cy="283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07038"/>
              </p:ext>
            </p:extLst>
          </p:nvPr>
        </p:nvGraphicFramePr>
        <p:xfrm>
          <a:off x="1513839" y="4831080"/>
          <a:ext cx="10520298" cy="15866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332005704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56601798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1774476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51115728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123846941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257258119"/>
                    </a:ext>
                  </a:extLst>
                </a:gridCol>
                <a:gridCol w="1422030">
                  <a:extLst>
                    <a:ext uri="{9D8B030D-6E8A-4147-A177-3AD203B41FA5}">
                      <a16:colId xmlns:a16="http://schemas.microsoft.com/office/drawing/2014/main" val="3684756350"/>
                    </a:ext>
                  </a:extLst>
                </a:gridCol>
                <a:gridCol w="1330294">
                  <a:extLst>
                    <a:ext uri="{9D8B030D-6E8A-4147-A177-3AD203B41FA5}">
                      <a16:colId xmlns:a16="http://schemas.microsoft.com/office/drawing/2014/main" val="1523896110"/>
                    </a:ext>
                  </a:extLst>
                </a:gridCol>
                <a:gridCol w="542761">
                  <a:extLst>
                    <a:ext uri="{9D8B030D-6E8A-4147-A177-3AD203B41FA5}">
                      <a16:colId xmlns:a16="http://schemas.microsoft.com/office/drawing/2014/main" val="3415457710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11847672"/>
                    </a:ext>
                  </a:extLst>
                </a:gridCol>
              </a:tblGrid>
              <a:tr h="610447">
                <a:tc>
                  <a:txBody>
                    <a:bodyPr/>
                    <a:lstStyle/>
                    <a:p>
                      <a:r>
                        <a:rPr lang="da-DK" b="1" dirty="0" err="1" smtClean="0">
                          <a:solidFill>
                            <a:srgbClr val="FF0000"/>
                          </a:solidFill>
                        </a:rPr>
                        <a:t>Ribavirin</a:t>
                      </a:r>
                      <a:endParaRPr lang="da-D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0" dirty="0" err="1" smtClean="0"/>
                        <a:t>Was</a:t>
                      </a:r>
                      <a:r>
                        <a:rPr lang="da-DK" dirty="0" smtClean="0"/>
                        <a:t> 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0" dirty="0" err="1" smtClean="0"/>
                        <a:t>Shown</a:t>
                      </a:r>
                      <a:endParaRPr lang="da-D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0" dirty="0" smtClean="0"/>
                        <a:t>To</a:t>
                      </a:r>
                      <a:endParaRPr lang="da-D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u="sng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Inhibit</a:t>
                      </a:r>
                      <a:endParaRPr lang="da-DK" b="1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0" dirty="0" smtClean="0"/>
                        <a:t>SARS</a:t>
                      </a:r>
                      <a:r>
                        <a:rPr lang="da-DK" sz="1600" dirty="0" smtClean="0"/>
                        <a:t> </a:t>
                      </a:r>
                      <a:endParaRPr lang="da-D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 err="1" smtClean="0">
                          <a:solidFill>
                            <a:srgbClr val="FF0000"/>
                          </a:solidFill>
                        </a:rPr>
                        <a:t>Coronavirus</a:t>
                      </a:r>
                      <a:endParaRPr lang="da-D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 smtClean="0">
                          <a:solidFill>
                            <a:srgbClr val="FF0000"/>
                          </a:solidFill>
                        </a:rPr>
                        <a:t>Replication</a:t>
                      </a:r>
                      <a:endParaRPr lang="da-D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0" dirty="0" smtClean="0"/>
                        <a:t>In</a:t>
                      </a:r>
                      <a:endParaRPr lang="da-D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…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368064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r>
                        <a:rPr lang="da-DK" dirty="0" smtClean="0"/>
                        <a:t>NNP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VBD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VBN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TO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CAUSE_LABEL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NN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NN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NN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IN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…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33429"/>
                  </a:ext>
                </a:extLst>
              </a:tr>
              <a:tr h="610447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nsubjpass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auxpass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ROOT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mark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CAUSE_LABEL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compound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compound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dobj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cc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…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04033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6245" y="5456489"/>
            <a:ext cx="13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altLang="zh-CN" dirty="0" err="1" smtClean="0"/>
              <a:t>Rule</a:t>
            </a:r>
            <a:r>
              <a:rPr lang="da-DK" altLang="zh-CN" dirty="0" smtClean="0"/>
              <a:t>-pattern</a:t>
            </a:r>
            <a:endParaRPr lang="da-DK" dirty="0"/>
          </a:p>
        </p:txBody>
      </p:sp>
      <p:sp>
        <p:nvSpPr>
          <p:cNvPr id="7" name="TextBox 6"/>
          <p:cNvSpPr txBox="1"/>
          <p:nvPr/>
        </p:nvSpPr>
        <p:spPr>
          <a:xfrm>
            <a:off x="463359" y="4831080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Sentence</a:t>
            </a:r>
            <a:endParaRPr lang="da-DK" dirty="0"/>
          </a:p>
        </p:txBody>
      </p:sp>
      <p:sp>
        <p:nvSpPr>
          <p:cNvPr id="9" name="Rectangle 8"/>
          <p:cNvSpPr/>
          <p:nvPr/>
        </p:nvSpPr>
        <p:spPr>
          <a:xfrm>
            <a:off x="6395720" y="16860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dirty="0" smtClean="0"/>
              <a:t>['</a:t>
            </a:r>
            <a:r>
              <a:rPr lang="da-DK" dirty="0" err="1" smtClean="0"/>
              <a:t>nsubjpass</a:t>
            </a:r>
            <a:r>
              <a:rPr lang="da-DK" dirty="0" smtClean="0"/>
              <a:t>', '</a:t>
            </a:r>
            <a:r>
              <a:rPr lang="da-DK" dirty="0" err="1" smtClean="0"/>
              <a:t>auxpass</a:t>
            </a:r>
            <a:r>
              <a:rPr lang="da-DK" dirty="0" smtClean="0"/>
              <a:t>', 'ROOT', 'mark', CAUSE_LABEL, '</a:t>
            </a:r>
            <a:r>
              <a:rPr lang="da-DK" dirty="0" err="1" smtClean="0"/>
              <a:t>compound</a:t>
            </a:r>
            <a:r>
              <a:rPr lang="da-DK" dirty="0" smtClean="0"/>
              <a:t>', '</a:t>
            </a:r>
            <a:r>
              <a:rPr lang="da-DK" dirty="0" err="1" smtClean="0"/>
              <a:t>compound</a:t>
            </a:r>
            <a:r>
              <a:rPr lang="da-DK" dirty="0" smtClean="0"/>
              <a:t>','</a:t>
            </a:r>
            <a:r>
              <a:rPr lang="da-DK" dirty="0" err="1" smtClean="0"/>
              <a:t>dobj</a:t>
            </a:r>
            <a:r>
              <a:rPr lang="da-DK" dirty="0" smtClean="0"/>
              <a:t>']</a:t>
            </a:r>
            <a:endParaRPr lang="da-DK" dirty="0"/>
          </a:p>
        </p:txBody>
      </p:sp>
      <p:sp>
        <p:nvSpPr>
          <p:cNvPr id="10" name="TextBox 9"/>
          <p:cNvSpPr txBox="1"/>
          <p:nvPr/>
        </p:nvSpPr>
        <p:spPr>
          <a:xfrm>
            <a:off x="644878" y="584981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altLang="zh-CN" dirty="0" smtClean="0"/>
              <a:t>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000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8179" y="4059380"/>
            <a:ext cx="2392218" cy="6834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Relation </a:t>
            </a:r>
            <a:r>
              <a:rPr lang="da-DK" dirty="0" err="1" smtClean="0">
                <a:solidFill>
                  <a:schemeClr val="tx1"/>
                </a:solidFill>
              </a:rPr>
              <a:t>Trigger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3731490" y="5310909"/>
            <a:ext cx="1911927" cy="758952"/>
          </a:xfrm>
          <a:prstGeom prst="flowChartMultidocumen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PMC (</a:t>
            </a:r>
            <a:r>
              <a:rPr lang="da-DK" dirty="0" err="1" smtClean="0">
                <a:solidFill>
                  <a:schemeClr val="tx1"/>
                </a:solidFill>
              </a:rPr>
              <a:t>PubMed</a:t>
            </a:r>
            <a:r>
              <a:rPr lang="da-DK" dirty="0" smtClean="0">
                <a:solidFill>
                  <a:schemeClr val="tx1"/>
                </a:solidFill>
              </a:rPr>
              <a:t>)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flipV="1">
            <a:off x="4315689" y="4839852"/>
            <a:ext cx="457198" cy="27708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/>
          <p:cNvSpPr/>
          <p:nvPr/>
        </p:nvSpPr>
        <p:spPr>
          <a:xfrm>
            <a:off x="3348179" y="1644952"/>
            <a:ext cx="2392218" cy="6834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Trie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tree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search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flipV="1">
            <a:off x="4306450" y="3685308"/>
            <a:ext cx="457198" cy="27708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/>
          <p:cNvSpPr/>
          <p:nvPr/>
        </p:nvSpPr>
        <p:spPr>
          <a:xfrm>
            <a:off x="2854036" y="2948703"/>
            <a:ext cx="3206175" cy="6834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CoreNLP</a:t>
            </a:r>
            <a:r>
              <a:rPr lang="da-DK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a-DK" dirty="0" smtClean="0">
                <a:solidFill>
                  <a:schemeClr val="tx1"/>
                </a:solidFill>
              </a:rPr>
              <a:t>(tag </a:t>
            </a:r>
            <a:r>
              <a:rPr lang="da-DK" dirty="0" err="1" smtClean="0">
                <a:solidFill>
                  <a:schemeClr val="tx1"/>
                </a:solidFill>
              </a:rPr>
              <a:t>sequence</a:t>
            </a:r>
            <a:r>
              <a:rPr lang="da-DK" dirty="0" smtClean="0">
                <a:solidFill>
                  <a:schemeClr val="tx1"/>
                </a:solidFill>
              </a:rPr>
              <a:t> generator)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flipV="1">
            <a:off x="4294903" y="2461476"/>
            <a:ext cx="457198" cy="27708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Left-Right Arrow 10"/>
          <p:cNvSpPr/>
          <p:nvPr/>
        </p:nvSpPr>
        <p:spPr>
          <a:xfrm>
            <a:off x="5948218" y="1896205"/>
            <a:ext cx="886691" cy="46642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4" name="Picture 2" descr="Trie - 202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715" y="1556581"/>
            <a:ext cx="1542806" cy="113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967689" y="3002996"/>
            <a:ext cx="2392218" cy="6834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Semi-automatic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a-DK" dirty="0" smtClean="0">
                <a:solidFill>
                  <a:schemeClr val="tx1"/>
                </a:solidFill>
              </a:rPr>
              <a:t>Annotation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172206" y="3002996"/>
            <a:ext cx="551868" cy="57490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/>
          <p:cNvSpPr/>
          <p:nvPr/>
        </p:nvSpPr>
        <p:spPr>
          <a:xfrm>
            <a:off x="3348179" y="420169"/>
            <a:ext cx="2392218" cy="6834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O</a:t>
            </a:r>
            <a:r>
              <a:rPr lang="da-DK" dirty="0" smtClean="0">
                <a:solidFill>
                  <a:schemeClr val="tx1"/>
                </a:solidFill>
              </a:rPr>
              <a:t>utput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flipV="1">
            <a:off x="4287030" y="1085525"/>
            <a:ext cx="457198" cy="27708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/>
          <p:cNvSpPr/>
          <p:nvPr/>
        </p:nvSpPr>
        <p:spPr>
          <a:xfrm>
            <a:off x="2276272" y="1556581"/>
            <a:ext cx="7188741" cy="32832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xtBox 19"/>
          <p:cNvSpPr txBox="1"/>
          <p:nvPr/>
        </p:nvSpPr>
        <p:spPr>
          <a:xfrm>
            <a:off x="355600" y="235503"/>
            <a:ext cx="196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Overall </a:t>
            </a:r>
            <a:r>
              <a:rPr lang="da-DK" b="1" dirty="0" err="1" smtClean="0"/>
              <a:t>framework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63171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Time </a:t>
            </a:r>
            <a:r>
              <a:rPr lang="da-DK" dirty="0" err="1" smtClean="0"/>
              <a:t>complexity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Advantages of </a:t>
            </a:r>
            <a:r>
              <a:rPr lang="da-DK" dirty="0" err="1" smtClean="0"/>
              <a:t>trie</a:t>
            </a:r>
            <a:r>
              <a:rPr lang="da-DK" dirty="0" smtClean="0"/>
              <a:t> </a:t>
            </a:r>
            <a:r>
              <a:rPr lang="da-DK" dirty="0" err="1" smtClean="0"/>
              <a:t>tree</a:t>
            </a:r>
            <a:r>
              <a:rPr lang="da-DK" dirty="0" smtClean="0"/>
              <a:t> </a:t>
            </a:r>
            <a:r>
              <a:rPr lang="da-DK" dirty="0" err="1" smtClean="0"/>
              <a:t>search</a:t>
            </a:r>
            <a:endParaRPr lang="da-DK" dirty="0" smtClean="0"/>
          </a:p>
          <a:p>
            <a:pPr lvl="1"/>
            <a:r>
              <a:rPr lang="en-US" dirty="0" smtClean="0"/>
              <a:t>The recall can be low, but the accuracy is good</a:t>
            </a:r>
          </a:p>
          <a:p>
            <a:pPr lvl="1"/>
            <a:r>
              <a:rPr lang="en-US" dirty="0" smtClean="0"/>
              <a:t>It is easy to annotate triples to improve the coverage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Time </a:t>
            </a:r>
            <a:r>
              <a:rPr lang="da-DK" dirty="0" err="1" smtClean="0"/>
              <a:t>complexity</a:t>
            </a:r>
            <a:endParaRPr lang="da-DK" dirty="0" smtClean="0"/>
          </a:p>
          <a:p>
            <a:pPr lvl="1"/>
            <a:r>
              <a:rPr lang="en-US" dirty="0" smtClean="0"/>
              <a:t>keyword trigger -&gt; O(N+L)*K where N is the number of words, and L is the length of trigger keyword and K is number of relations</a:t>
            </a:r>
          </a:p>
          <a:p>
            <a:pPr lvl="1"/>
            <a:r>
              <a:rPr lang="en-US" dirty="0" err="1" smtClean="0"/>
              <a:t>Trie</a:t>
            </a:r>
            <a:r>
              <a:rPr lang="en-US" dirty="0" smtClean="0"/>
              <a:t> tree search -&gt; O(N^2) where N is number of words, usually we early stop the search either we found a rule or when it reaches the CAUSEL_LABEL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562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Conclusion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It is easier to generate rule patterns meanwhile annotation is not difficult</a:t>
            </a:r>
          </a:p>
          <a:p>
            <a:endParaRPr lang="en-US" dirty="0"/>
          </a:p>
          <a:p>
            <a:r>
              <a:rPr lang="en-US" dirty="0" smtClean="0"/>
              <a:t>If we could accumulate certain amount of rules, it will improve recall while maintain high precision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147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308</Words>
  <Application>Microsoft Office PowerPoint</Application>
  <PresentationFormat>Widescreen</PresentationFormat>
  <Paragraphs>104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Theme</vt:lpstr>
      <vt:lpstr>Rule based triple extraction</vt:lpstr>
      <vt:lpstr>Content</vt:lpstr>
      <vt:lpstr>Task description</vt:lpstr>
      <vt:lpstr>Neural networks </vt:lpstr>
      <vt:lpstr>Method</vt:lpstr>
      <vt:lpstr>Brief introduction of trie tree</vt:lpstr>
      <vt:lpstr>PowerPoint Presentation</vt:lpstr>
      <vt:lpstr>Time complexity</vt:lpstr>
      <vt:lpstr>Conclusion</vt:lpstr>
      <vt:lpstr>Other details</vt:lpstr>
    </vt:vector>
  </TitlesOfParts>
  <Company>Faculty of SCIENCE, University of Copenhagen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 based triple extraction</dc:title>
  <dc:creator>Dongsheng Wang</dc:creator>
  <cp:lastModifiedBy>Dongsheng Wang</cp:lastModifiedBy>
  <cp:revision>74</cp:revision>
  <dcterms:created xsi:type="dcterms:W3CDTF">2020-09-01T12:44:25Z</dcterms:created>
  <dcterms:modified xsi:type="dcterms:W3CDTF">2020-09-01T14:55:35Z</dcterms:modified>
</cp:coreProperties>
</file>