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D3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35" autoAdjust="0"/>
    <p:restoredTop sz="83630" autoAdjust="0"/>
  </p:normalViewPr>
  <p:slideViewPr>
    <p:cSldViewPr snapToGrid="0">
      <p:cViewPr varScale="1">
        <p:scale>
          <a:sx n="81" d="100"/>
          <a:sy n="81" d="100"/>
        </p:scale>
        <p:origin x="556" y="72"/>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A25BD-9764-4575-A1E8-E2AF0EDD3C4C}" type="datetimeFigureOut">
              <a:rPr lang="en-US" smtClean="0"/>
              <a:t>2016-12-22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536FC1-07CC-47D5-B530-B6D74EF4428E}" type="slidenum">
              <a:rPr lang="en-US" smtClean="0"/>
              <a:t>‹#›</a:t>
            </a:fld>
            <a:endParaRPr lang="en-US"/>
          </a:p>
        </p:txBody>
      </p:sp>
    </p:spTree>
    <p:extLst>
      <p:ext uri="{BB962C8B-B14F-4D97-AF65-F5344CB8AC3E}">
        <p14:creationId xmlns:p14="http://schemas.microsoft.com/office/powerpoint/2010/main" val="232938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of the data sources in the safety index is normalized using a simple technique that sets the low and high values at 0 and 100 respectively, and then distributing the remaining points proportionally between the minimum and maximum values.  These sixteen indicators are combined into drivers using the arithmetic mean, in order to fairly account for the fact that data is not available for all indicators in all countries.  </a:t>
            </a:r>
          </a:p>
          <a:p>
            <a:endParaRPr lang="en-US" baseline="0" dirty="0" smtClean="0"/>
          </a:p>
          <a:p>
            <a:r>
              <a:rPr lang="en-US" baseline="0" dirty="0" smtClean="0"/>
              <a:t>The three drivers – Institutions &amp; Resources, Safety Frameworks and Safety Outcomes - are combined into the UL Safety Index through the calculation of the geometric mean.  Use of the geometric mean accounts for the fact that the three drivers are not perfect substitutes for each other. </a:t>
            </a:r>
            <a:endParaRPr lang="en-US" dirty="0"/>
          </a:p>
        </p:txBody>
      </p:sp>
      <p:sp>
        <p:nvSpPr>
          <p:cNvPr id="4" name="Slide Number Placeholder 3"/>
          <p:cNvSpPr>
            <a:spLocks noGrp="1"/>
          </p:cNvSpPr>
          <p:nvPr>
            <p:ph type="sldNum" sz="quarter" idx="10"/>
          </p:nvPr>
        </p:nvSpPr>
        <p:spPr/>
        <p:txBody>
          <a:bodyPr/>
          <a:lstStyle/>
          <a:p>
            <a:fld id="{96536FC1-07CC-47D5-B530-B6D74EF4428E}" type="slidenum">
              <a:rPr lang="en-US" smtClean="0"/>
              <a:t>1</a:t>
            </a:fld>
            <a:endParaRPr lang="en-US"/>
          </a:p>
        </p:txBody>
      </p:sp>
    </p:spTree>
    <p:extLst>
      <p:ext uri="{BB962C8B-B14F-4D97-AF65-F5344CB8AC3E}">
        <p14:creationId xmlns:p14="http://schemas.microsoft.com/office/powerpoint/2010/main" val="2016843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A4922F-EC15-4573-B136-EB8B8E483787}" type="datetimeFigureOut">
              <a:rPr lang="en-US" smtClean="0"/>
              <a:t>2016-12-22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6E8E3-4179-4524-8B0D-313A487A4E42}" type="slidenum">
              <a:rPr lang="en-US" smtClean="0"/>
              <a:t>‹#›</a:t>
            </a:fld>
            <a:endParaRPr lang="en-US"/>
          </a:p>
        </p:txBody>
      </p:sp>
    </p:spTree>
    <p:extLst>
      <p:ext uri="{BB962C8B-B14F-4D97-AF65-F5344CB8AC3E}">
        <p14:creationId xmlns:p14="http://schemas.microsoft.com/office/powerpoint/2010/main" val="3268738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A4922F-EC15-4573-B136-EB8B8E483787}" type="datetimeFigureOut">
              <a:rPr lang="en-US" smtClean="0"/>
              <a:t>2016-12-22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6E8E3-4179-4524-8B0D-313A487A4E42}" type="slidenum">
              <a:rPr lang="en-US" smtClean="0"/>
              <a:t>‹#›</a:t>
            </a:fld>
            <a:endParaRPr lang="en-US"/>
          </a:p>
        </p:txBody>
      </p:sp>
    </p:spTree>
    <p:extLst>
      <p:ext uri="{BB962C8B-B14F-4D97-AF65-F5344CB8AC3E}">
        <p14:creationId xmlns:p14="http://schemas.microsoft.com/office/powerpoint/2010/main" val="1060926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A4922F-EC15-4573-B136-EB8B8E483787}" type="datetimeFigureOut">
              <a:rPr lang="en-US" smtClean="0"/>
              <a:t>2016-12-22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6E8E3-4179-4524-8B0D-313A487A4E42}" type="slidenum">
              <a:rPr lang="en-US" smtClean="0"/>
              <a:t>‹#›</a:t>
            </a:fld>
            <a:endParaRPr lang="en-US"/>
          </a:p>
        </p:txBody>
      </p:sp>
    </p:spTree>
    <p:extLst>
      <p:ext uri="{BB962C8B-B14F-4D97-AF65-F5344CB8AC3E}">
        <p14:creationId xmlns:p14="http://schemas.microsoft.com/office/powerpoint/2010/main" val="2239396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A4922F-EC15-4573-B136-EB8B8E483787}" type="datetimeFigureOut">
              <a:rPr lang="en-US" smtClean="0"/>
              <a:t>2016-12-22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6E8E3-4179-4524-8B0D-313A487A4E42}" type="slidenum">
              <a:rPr lang="en-US" smtClean="0"/>
              <a:t>‹#›</a:t>
            </a:fld>
            <a:endParaRPr lang="en-US"/>
          </a:p>
        </p:txBody>
      </p:sp>
    </p:spTree>
    <p:extLst>
      <p:ext uri="{BB962C8B-B14F-4D97-AF65-F5344CB8AC3E}">
        <p14:creationId xmlns:p14="http://schemas.microsoft.com/office/powerpoint/2010/main" val="302957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A4922F-EC15-4573-B136-EB8B8E483787}" type="datetimeFigureOut">
              <a:rPr lang="en-US" smtClean="0"/>
              <a:t>2016-12-22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6E8E3-4179-4524-8B0D-313A487A4E42}" type="slidenum">
              <a:rPr lang="en-US" smtClean="0"/>
              <a:t>‹#›</a:t>
            </a:fld>
            <a:endParaRPr lang="en-US"/>
          </a:p>
        </p:txBody>
      </p:sp>
    </p:spTree>
    <p:extLst>
      <p:ext uri="{BB962C8B-B14F-4D97-AF65-F5344CB8AC3E}">
        <p14:creationId xmlns:p14="http://schemas.microsoft.com/office/powerpoint/2010/main" val="4191608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A4922F-EC15-4573-B136-EB8B8E483787}" type="datetimeFigureOut">
              <a:rPr lang="en-US" smtClean="0"/>
              <a:t>2016-12-22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6E8E3-4179-4524-8B0D-313A487A4E42}" type="slidenum">
              <a:rPr lang="en-US" smtClean="0"/>
              <a:t>‹#›</a:t>
            </a:fld>
            <a:endParaRPr lang="en-US"/>
          </a:p>
        </p:txBody>
      </p:sp>
    </p:spTree>
    <p:extLst>
      <p:ext uri="{BB962C8B-B14F-4D97-AF65-F5344CB8AC3E}">
        <p14:creationId xmlns:p14="http://schemas.microsoft.com/office/powerpoint/2010/main" val="224839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A4922F-EC15-4573-B136-EB8B8E483787}" type="datetimeFigureOut">
              <a:rPr lang="en-US" smtClean="0"/>
              <a:t>2016-12-22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6E8E3-4179-4524-8B0D-313A487A4E42}" type="slidenum">
              <a:rPr lang="en-US" smtClean="0"/>
              <a:t>‹#›</a:t>
            </a:fld>
            <a:endParaRPr lang="en-US"/>
          </a:p>
        </p:txBody>
      </p:sp>
    </p:spTree>
    <p:extLst>
      <p:ext uri="{BB962C8B-B14F-4D97-AF65-F5344CB8AC3E}">
        <p14:creationId xmlns:p14="http://schemas.microsoft.com/office/powerpoint/2010/main" val="1119018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A4922F-EC15-4573-B136-EB8B8E483787}" type="datetimeFigureOut">
              <a:rPr lang="en-US" smtClean="0"/>
              <a:t>2016-12-22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6E8E3-4179-4524-8B0D-313A487A4E42}" type="slidenum">
              <a:rPr lang="en-US" smtClean="0"/>
              <a:t>‹#›</a:t>
            </a:fld>
            <a:endParaRPr lang="en-US"/>
          </a:p>
        </p:txBody>
      </p:sp>
    </p:spTree>
    <p:extLst>
      <p:ext uri="{BB962C8B-B14F-4D97-AF65-F5344CB8AC3E}">
        <p14:creationId xmlns:p14="http://schemas.microsoft.com/office/powerpoint/2010/main" val="454975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A4922F-EC15-4573-B136-EB8B8E483787}" type="datetimeFigureOut">
              <a:rPr lang="en-US" smtClean="0"/>
              <a:t>2016-12-22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6E8E3-4179-4524-8B0D-313A487A4E42}" type="slidenum">
              <a:rPr lang="en-US" smtClean="0"/>
              <a:t>‹#›</a:t>
            </a:fld>
            <a:endParaRPr lang="en-US"/>
          </a:p>
        </p:txBody>
      </p:sp>
    </p:spTree>
    <p:extLst>
      <p:ext uri="{BB962C8B-B14F-4D97-AF65-F5344CB8AC3E}">
        <p14:creationId xmlns:p14="http://schemas.microsoft.com/office/powerpoint/2010/main" val="3031933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A4922F-EC15-4573-B136-EB8B8E483787}" type="datetimeFigureOut">
              <a:rPr lang="en-US" smtClean="0"/>
              <a:t>2016-12-22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6E8E3-4179-4524-8B0D-313A487A4E42}" type="slidenum">
              <a:rPr lang="en-US" smtClean="0"/>
              <a:t>‹#›</a:t>
            </a:fld>
            <a:endParaRPr lang="en-US"/>
          </a:p>
        </p:txBody>
      </p:sp>
    </p:spTree>
    <p:extLst>
      <p:ext uri="{BB962C8B-B14F-4D97-AF65-F5344CB8AC3E}">
        <p14:creationId xmlns:p14="http://schemas.microsoft.com/office/powerpoint/2010/main" val="2302999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A4922F-EC15-4573-B136-EB8B8E483787}" type="datetimeFigureOut">
              <a:rPr lang="en-US" smtClean="0"/>
              <a:t>2016-12-22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6E8E3-4179-4524-8B0D-313A487A4E42}" type="slidenum">
              <a:rPr lang="en-US" smtClean="0"/>
              <a:t>‹#›</a:t>
            </a:fld>
            <a:endParaRPr lang="en-US"/>
          </a:p>
        </p:txBody>
      </p:sp>
    </p:spTree>
    <p:extLst>
      <p:ext uri="{BB962C8B-B14F-4D97-AF65-F5344CB8AC3E}">
        <p14:creationId xmlns:p14="http://schemas.microsoft.com/office/powerpoint/2010/main" val="2136419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A4922F-EC15-4573-B136-EB8B8E483787}" type="datetimeFigureOut">
              <a:rPr lang="en-US" smtClean="0"/>
              <a:t>2016-12-22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E6E8E3-4179-4524-8B0D-313A487A4E42}" type="slidenum">
              <a:rPr lang="en-US" smtClean="0"/>
              <a:t>‹#›</a:t>
            </a:fld>
            <a:endParaRPr lang="en-US"/>
          </a:p>
        </p:txBody>
      </p:sp>
    </p:spTree>
    <p:extLst>
      <p:ext uri="{BB962C8B-B14F-4D97-AF65-F5344CB8AC3E}">
        <p14:creationId xmlns:p14="http://schemas.microsoft.com/office/powerpoint/2010/main" val="2006393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14892" y="833438"/>
            <a:ext cx="1095555" cy="919401"/>
          </a:xfrm>
          <a:prstGeom prst="round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600" dirty="0" smtClean="0"/>
              <a:t>The UL Safety Index</a:t>
            </a:r>
            <a:endParaRPr lang="en-US" sz="1600" dirty="0"/>
          </a:p>
        </p:txBody>
      </p:sp>
      <p:sp>
        <p:nvSpPr>
          <p:cNvPr id="7" name="TextBox 6"/>
          <p:cNvSpPr txBox="1"/>
          <p:nvPr/>
        </p:nvSpPr>
        <p:spPr>
          <a:xfrm>
            <a:off x="9415466" y="2481528"/>
            <a:ext cx="1177507" cy="578882"/>
          </a:xfrm>
          <a:prstGeom prst="round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400" dirty="0" smtClean="0"/>
              <a:t>Safety Outcomes</a:t>
            </a:r>
            <a:endParaRPr lang="en-US" sz="1400" dirty="0"/>
          </a:p>
        </p:txBody>
      </p:sp>
      <p:sp>
        <p:nvSpPr>
          <p:cNvPr id="8" name="TextBox 7"/>
          <p:cNvSpPr txBox="1"/>
          <p:nvPr/>
        </p:nvSpPr>
        <p:spPr>
          <a:xfrm>
            <a:off x="5873916" y="2481528"/>
            <a:ext cx="1177507" cy="578882"/>
          </a:xfrm>
          <a:prstGeom prst="round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400" dirty="0" smtClean="0"/>
              <a:t>Safety Frameworks</a:t>
            </a:r>
            <a:endParaRPr lang="en-US" sz="1400" dirty="0"/>
          </a:p>
        </p:txBody>
      </p:sp>
      <p:sp>
        <p:nvSpPr>
          <p:cNvPr id="9" name="TextBox 8"/>
          <p:cNvSpPr txBox="1"/>
          <p:nvPr/>
        </p:nvSpPr>
        <p:spPr>
          <a:xfrm>
            <a:off x="2332366" y="2482798"/>
            <a:ext cx="1177507" cy="578882"/>
          </a:xfrm>
          <a:prstGeom prst="round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400" dirty="0" smtClean="0"/>
              <a:t>Institutions &amp; Resources</a:t>
            </a:r>
            <a:endParaRPr lang="en-US" sz="1400" dirty="0"/>
          </a:p>
        </p:txBody>
      </p:sp>
      <p:sp>
        <p:nvSpPr>
          <p:cNvPr id="11" name="TextBox 10"/>
          <p:cNvSpPr txBox="1"/>
          <p:nvPr/>
        </p:nvSpPr>
        <p:spPr>
          <a:xfrm>
            <a:off x="6891427" y="3856048"/>
            <a:ext cx="1177507" cy="510778"/>
          </a:xfrm>
          <a:prstGeom prst="round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200" dirty="0" smtClean="0"/>
              <a:t>Consumer Protections</a:t>
            </a:r>
            <a:endParaRPr lang="en-US" sz="1200" dirty="0"/>
          </a:p>
        </p:txBody>
      </p:sp>
      <p:sp>
        <p:nvSpPr>
          <p:cNvPr id="12" name="TextBox 11"/>
          <p:cNvSpPr txBox="1"/>
          <p:nvPr/>
        </p:nvSpPr>
        <p:spPr>
          <a:xfrm>
            <a:off x="5879235" y="3856048"/>
            <a:ext cx="1177507" cy="510778"/>
          </a:xfrm>
          <a:prstGeom prst="round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200" dirty="0" smtClean="0"/>
              <a:t>Labor Protections</a:t>
            </a:r>
            <a:endParaRPr lang="en-US" sz="1200" dirty="0"/>
          </a:p>
        </p:txBody>
      </p:sp>
      <p:sp>
        <p:nvSpPr>
          <p:cNvPr id="13" name="TextBox 12"/>
          <p:cNvSpPr txBox="1"/>
          <p:nvPr/>
        </p:nvSpPr>
        <p:spPr>
          <a:xfrm>
            <a:off x="9420784" y="3835264"/>
            <a:ext cx="1177507" cy="715089"/>
          </a:xfrm>
          <a:prstGeom prst="round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200" dirty="0" smtClean="0"/>
              <a:t>Unintentional Injury DALY’s</a:t>
            </a:r>
          </a:p>
          <a:p>
            <a:pPr algn="ctr"/>
            <a:r>
              <a:rPr lang="en-US" sz="1200" dirty="0" smtClean="0"/>
              <a:t>(9 </a:t>
            </a:r>
            <a:r>
              <a:rPr lang="en-US" sz="1200" dirty="0" smtClean="0"/>
              <a:t>indicators)</a:t>
            </a:r>
            <a:endParaRPr lang="en-US" sz="1200" dirty="0"/>
          </a:p>
        </p:txBody>
      </p:sp>
      <p:sp>
        <p:nvSpPr>
          <p:cNvPr id="14" name="TextBox 13"/>
          <p:cNvSpPr txBox="1"/>
          <p:nvPr/>
        </p:nvSpPr>
        <p:spPr>
          <a:xfrm>
            <a:off x="3788425" y="3835264"/>
            <a:ext cx="1238613" cy="510778"/>
          </a:xfrm>
          <a:prstGeom prst="round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200" dirty="0" smtClean="0"/>
              <a:t>Government Effectiveness</a:t>
            </a:r>
            <a:endParaRPr lang="en-US" sz="1200" dirty="0"/>
          </a:p>
        </p:txBody>
      </p:sp>
      <p:sp>
        <p:nvSpPr>
          <p:cNvPr id="15" name="TextBox 14"/>
          <p:cNvSpPr txBox="1"/>
          <p:nvPr/>
        </p:nvSpPr>
        <p:spPr>
          <a:xfrm>
            <a:off x="4867042" y="3856048"/>
            <a:ext cx="1177507" cy="510778"/>
          </a:xfrm>
          <a:prstGeom prst="round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200" dirty="0" smtClean="0"/>
              <a:t>Codes &amp; Standards</a:t>
            </a:r>
            <a:endParaRPr lang="en-US" sz="1200" dirty="0"/>
          </a:p>
        </p:txBody>
      </p:sp>
      <p:sp>
        <p:nvSpPr>
          <p:cNvPr id="16" name="TextBox 15"/>
          <p:cNvSpPr txBox="1"/>
          <p:nvPr/>
        </p:nvSpPr>
        <p:spPr>
          <a:xfrm>
            <a:off x="2812004" y="3861396"/>
            <a:ext cx="1177507" cy="306467"/>
          </a:xfrm>
          <a:prstGeom prst="round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200" dirty="0" smtClean="0"/>
              <a:t>Education</a:t>
            </a:r>
            <a:endParaRPr lang="en-US" sz="1200" dirty="0"/>
          </a:p>
        </p:txBody>
      </p:sp>
      <p:sp>
        <p:nvSpPr>
          <p:cNvPr id="17" name="TextBox 16"/>
          <p:cNvSpPr txBox="1"/>
          <p:nvPr/>
        </p:nvSpPr>
        <p:spPr>
          <a:xfrm>
            <a:off x="1825185" y="3861396"/>
            <a:ext cx="1177507" cy="306467"/>
          </a:xfrm>
          <a:prstGeom prst="round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200" dirty="0" smtClean="0"/>
              <a:t>Technology</a:t>
            </a:r>
            <a:endParaRPr lang="en-US" sz="1200" dirty="0"/>
          </a:p>
        </p:txBody>
      </p:sp>
      <p:sp>
        <p:nvSpPr>
          <p:cNvPr id="18" name="TextBox 17"/>
          <p:cNvSpPr txBox="1"/>
          <p:nvPr/>
        </p:nvSpPr>
        <p:spPr>
          <a:xfrm>
            <a:off x="840144" y="3861396"/>
            <a:ext cx="1177507" cy="510778"/>
          </a:xfrm>
          <a:prstGeom prst="round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200" dirty="0" smtClean="0"/>
              <a:t>Economic Activity</a:t>
            </a:r>
            <a:endParaRPr lang="en-US" sz="1200" dirty="0"/>
          </a:p>
        </p:txBody>
      </p:sp>
      <p:cxnSp>
        <p:nvCxnSpPr>
          <p:cNvPr id="20" name="Straight Arrow Connector 19"/>
          <p:cNvCxnSpPr>
            <a:stCxn id="18" idx="0"/>
          </p:cNvCxnSpPr>
          <p:nvPr/>
        </p:nvCxnSpPr>
        <p:spPr>
          <a:xfrm flipV="1">
            <a:off x="1428898" y="3060410"/>
            <a:ext cx="940150" cy="800986"/>
          </a:xfrm>
          <a:prstGeom prst="straightConnector1">
            <a:avLst/>
          </a:prstGeom>
          <a:ln cmpd="sng">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0"/>
          </p:cNvCxnSpPr>
          <p:nvPr/>
        </p:nvCxnSpPr>
        <p:spPr>
          <a:xfrm flipV="1">
            <a:off x="2413939" y="3087812"/>
            <a:ext cx="320391" cy="773584"/>
          </a:xfrm>
          <a:prstGeom prst="straightConnector1">
            <a:avLst/>
          </a:prstGeom>
          <a:ln cmpd="sng">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6" idx="0"/>
          </p:cNvCxnSpPr>
          <p:nvPr/>
        </p:nvCxnSpPr>
        <p:spPr>
          <a:xfrm flipH="1" flipV="1">
            <a:off x="3157770" y="3060410"/>
            <a:ext cx="242988" cy="800986"/>
          </a:xfrm>
          <a:prstGeom prst="straightConnector1">
            <a:avLst/>
          </a:prstGeom>
          <a:ln cmpd="sng">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0"/>
          </p:cNvCxnSpPr>
          <p:nvPr/>
        </p:nvCxnSpPr>
        <p:spPr>
          <a:xfrm flipH="1" flipV="1">
            <a:off x="3463578" y="3087812"/>
            <a:ext cx="944154" cy="747452"/>
          </a:xfrm>
          <a:prstGeom prst="straightConnector1">
            <a:avLst/>
          </a:prstGeom>
          <a:ln cmpd="sng">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0"/>
          </p:cNvCxnSpPr>
          <p:nvPr/>
        </p:nvCxnSpPr>
        <p:spPr>
          <a:xfrm flipV="1">
            <a:off x="5455796" y="3060410"/>
            <a:ext cx="462660" cy="795638"/>
          </a:xfrm>
          <a:prstGeom prst="straightConnector1">
            <a:avLst/>
          </a:prstGeom>
          <a:ln cmpd="sng">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2" idx="0"/>
            <a:endCxn id="8" idx="2"/>
          </p:cNvCxnSpPr>
          <p:nvPr/>
        </p:nvCxnSpPr>
        <p:spPr>
          <a:xfrm flipH="1" flipV="1">
            <a:off x="6462670" y="3060410"/>
            <a:ext cx="5319" cy="795638"/>
          </a:xfrm>
          <a:prstGeom prst="straightConnector1">
            <a:avLst/>
          </a:prstGeom>
          <a:ln cmpd="sng">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0"/>
          </p:cNvCxnSpPr>
          <p:nvPr/>
        </p:nvCxnSpPr>
        <p:spPr>
          <a:xfrm flipH="1" flipV="1">
            <a:off x="7010447" y="3060410"/>
            <a:ext cx="469734" cy="795638"/>
          </a:xfrm>
          <a:prstGeom prst="straightConnector1">
            <a:avLst/>
          </a:prstGeom>
          <a:ln cmpd="sng">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0"/>
            <a:endCxn id="7" idx="2"/>
          </p:cNvCxnSpPr>
          <p:nvPr/>
        </p:nvCxnSpPr>
        <p:spPr>
          <a:xfrm flipH="1" flipV="1">
            <a:off x="10004220" y="3060410"/>
            <a:ext cx="5318" cy="774854"/>
          </a:xfrm>
          <a:prstGeom prst="straightConnector1">
            <a:avLst/>
          </a:prstGeom>
          <a:ln cmpd="sng">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2900632" y="1683082"/>
            <a:ext cx="3058601" cy="799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8" idx="0"/>
            <a:endCxn id="6" idx="2"/>
          </p:cNvCxnSpPr>
          <p:nvPr/>
        </p:nvCxnSpPr>
        <p:spPr>
          <a:xfrm flipV="1">
            <a:off x="6462670" y="1752839"/>
            <a:ext cx="0" cy="728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0"/>
          </p:cNvCxnSpPr>
          <p:nvPr/>
        </p:nvCxnSpPr>
        <p:spPr>
          <a:xfrm flipH="1" flipV="1">
            <a:off x="6971425" y="1683082"/>
            <a:ext cx="3032795" cy="798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rot="16200000">
            <a:off x="-60045" y="3816047"/>
            <a:ext cx="1105752" cy="369332"/>
          </a:xfrm>
          <a:prstGeom prst="rect">
            <a:avLst/>
          </a:prstGeom>
          <a:noFill/>
        </p:spPr>
        <p:txBody>
          <a:bodyPr wrap="none" rtlCol="0">
            <a:spAutoFit/>
          </a:bodyPr>
          <a:lstStyle/>
          <a:p>
            <a:r>
              <a:rPr lang="en-US" dirty="0" smtClean="0"/>
              <a:t>Indicators</a:t>
            </a:r>
            <a:endParaRPr lang="en-US" dirty="0"/>
          </a:p>
        </p:txBody>
      </p:sp>
      <p:sp>
        <p:nvSpPr>
          <p:cNvPr id="59" name="TextBox 58"/>
          <p:cNvSpPr txBox="1"/>
          <p:nvPr/>
        </p:nvSpPr>
        <p:spPr>
          <a:xfrm rot="16200000">
            <a:off x="70985" y="2586302"/>
            <a:ext cx="843693" cy="369332"/>
          </a:xfrm>
          <a:prstGeom prst="rect">
            <a:avLst/>
          </a:prstGeom>
          <a:noFill/>
        </p:spPr>
        <p:txBody>
          <a:bodyPr wrap="none" rtlCol="0">
            <a:spAutoFit/>
          </a:bodyPr>
          <a:lstStyle/>
          <a:p>
            <a:r>
              <a:rPr lang="en-US" dirty="0" smtClean="0"/>
              <a:t>Drivers</a:t>
            </a:r>
            <a:endParaRPr lang="en-US" dirty="0"/>
          </a:p>
        </p:txBody>
      </p:sp>
      <p:sp>
        <p:nvSpPr>
          <p:cNvPr id="62" name="TextBox 61"/>
          <p:cNvSpPr txBox="1"/>
          <p:nvPr/>
        </p:nvSpPr>
        <p:spPr>
          <a:xfrm>
            <a:off x="10921416" y="3182216"/>
            <a:ext cx="1039067" cy="584775"/>
          </a:xfrm>
          <a:prstGeom prst="rect">
            <a:avLst/>
          </a:prstGeom>
          <a:noFill/>
        </p:spPr>
        <p:txBody>
          <a:bodyPr wrap="none" rtlCol="0">
            <a:spAutoFit/>
          </a:bodyPr>
          <a:lstStyle/>
          <a:p>
            <a:pPr algn="ctr"/>
            <a:r>
              <a:rPr lang="en-US" sz="1600" i="1" dirty="0" smtClean="0">
                <a:latin typeface="High Tower Text" panose="02040502050506030303" pitchFamily="18" charset="0"/>
              </a:rPr>
              <a:t>Arithmetic</a:t>
            </a:r>
          </a:p>
          <a:p>
            <a:pPr algn="ctr"/>
            <a:r>
              <a:rPr lang="en-US" sz="1600" i="1" dirty="0" smtClean="0">
                <a:latin typeface="High Tower Text" panose="02040502050506030303" pitchFamily="18" charset="0"/>
              </a:rPr>
              <a:t>Mean</a:t>
            </a:r>
            <a:endParaRPr lang="en-US" sz="1600" i="1" dirty="0">
              <a:latin typeface="High Tower Text" panose="02040502050506030303" pitchFamily="18" charset="0"/>
            </a:endParaRPr>
          </a:p>
        </p:txBody>
      </p:sp>
      <p:sp>
        <p:nvSpPr>
          <p:cNvPr id="63" name="TextBox 62"/>
          <p:cNvSpPr txBox="1"/>
          <p:nvPr/>
        </p:nvSpPr>
        <p:spPr>
          <a:xfrm>
            <a:off x="10943858" y="1789917"/>
            <a:ext cx="994183" cy="584775"/>
          </a:xfrm>
          <a:prstGeom prst="rect">
            <a:avLst/>
          </a:prstGeom>
          <a:noFill/>
        </p:spPr>
        <p:txBody>
          <a:bodyPr wrap="none" rtlCol="0">
            <a:spAutoFit/>
          </a:bodyPr>
          <a:lstStyle/>
          <a:p>
            <a:pPr algn="ctr"/>
            <a:r>
              <a:rPr lang="en-US" sz="1600" i="1" dirty="0" smtClean="0">
                <a:latin typeface="High Tower Text" panose="02040502050506030303" pitchFamily="18" charset="0"/>
              </a:rPr>
              <a:t>Geometric</a:t>
            </a:r>
          </a:p>
          <a:p>
            <a:pPr algn="ctr"/>
            <a:r>
              <a:rPr lang="en-US" sz="1600" i="1" dirty="0" smtClean="0">
                <a:latin typeface="High Tower Text" panose="02040502050506030303" pitchFamily="18" charset="0"/>
              </a:rPr>
              <a:t>Mean</a:t>
            </a:r>
            <a:endParaRPr lang="en-US" sz="1600" i="1" dirty="0">
              <a:latin typeface="High Tower Text" panose="02040502050506030303" pitchFamily="18" charset="0"/>
            </a:endParaRPr>
          </a:p>
        </p:txBody>
      </p:sp>
      <p:sp>
        <p:nvSpPr>
          <p:cNvPr id="64" name="TextBox 63"/>
          <p:cNvSpPr txBox="1"/>
          <p:nvPr/>
        </p:nvSpPr>
        <p:spPr>
          <a:xfrm>
            <a:off x="10781153" y="4346042"/>
            <a:ext cx="1319592" cy="584775"/>
          </a:xfrm>
          <a:prstGeom prst="rect">
            <a:avLst/>
          </a:prstGeom>
          <a:noFill/>
        </p:spPr>
        <p:txBody>
          <a:bodyPr wrap="none" rtlCol="0">
            <a:spAutoFit/>
          </a:bodyPr>
          <a:lstStyle/>
          <a:p>
            <a:pPr algn="ctr"/>
            <a:r>
              <a:rPr lang="en-US" sz="1600" i="1" dirty="0" smtClean="0">
                <a:latin typeface="High Tower Text" panose="02040502050506030303" pitchFamily="18" charset="0"/>
              </a:rPr>
              <a:t>Min-max</a:t>
            </a:r>
          </a:p>
          <a:p>
            <a:pPr algn="ctr"/>
            <a:r>
              <a:rPr lang="en-US" sz="1600" i="1" dirty="0" smtClean="0">
                <a:latin typeface="High Tower Text" panose="02040502050506030303" pitchFamily="18" charset="0"/>
              </a:rPr>
              <a:t>Normalization</a:t>
            </a:r>
            <a:endParaRPr lang="en-US" sz="1600" i="1" dirty="0">
              <a:latin typeface="High Tower Text" panose="02040502050506030303" pitchFamily="18" charset="0"/>
            </a:endParaRPr>
          </a:p>
        </p:txBody>
      </p:sp>
      <p:sp>
        <p:nvSpPr>
          <p:cNvPr id="65" name="TextBox 64"/>
          <p:cNvSpPr txBox="1"/>
          <p:nvPr/>
        </p:nvSpPr>
        <p:spPr>
          <a:xfrm>
            <a:off x="840144" y="4874566"/>
            <a:ext cx="1177507" cy="289441"/>
          </a:xfrm>
          <a:prstGeom prst="round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100" dirty="0" smtClean="0">
                <a:latin typeface="Franklin Gothic Book" panose="020B0503020102020204" pitchFamily="34" charset="0"/>
              </a:rPr>
              <a:t>World Bank</a:t>
            </a:r>
            <a:endParaRPr lang="en-US" sz="1100" dirty="0">
              <a:latin typeface="Franklin Gothic Book" panose="020B0503020102020204" pitchFamily="34" charset="0"/>
            </a:endParaRPr>
          </a:p>
        </p:txBody>
      </p:sp>
      <p:sp>
        <p:nvSpPr>
          <p:cNvPr id="67" name="TextBox 66"/>
          <p:cNvSpPr txBox="1"/>
          <p:nvPr/>
        </p:nvSpPr>
        <p:spPr>
          <a:xfrm>
            <a:off x="1825185" y="4687280"/>
            <a:ext cx="1177507" cy="664012"/>
          </a:xfrm>
          <a:prstGeom prst="round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100" dirty="0" smtClean="0">
                <a:latin typeface="Franklin Gothic Book" panose="020B0503020102020204" pitchFamily="34" charset="0"/>
              </a:rPr>
              <a:t>World Economic Forum</a:t>
            </a:r>
            <a:endParaRPr lang="en-US" sz="1100" dirty="0">
              <a:latin typeface="Franklin Gothic Book" panose="020B0503020102020204" pitchFamily="34" charset="0"/>
            </a:endParaRPr>
          </a:p>
        </p:txBody>
      </p:sp>
      <p:sp>
        <p:nvSpPr>
          <p:cNvPr id="68" name="TextBox 67"/>
          <p:cNvSpPr txBox="1"/>
          <p:nvPr/>
        </p:nvSpPr>
        <p:spPr>
          <a:xfrm>
            <a:off x="2812004" y="4687280"/>
            <a:ext cx="1177507" cy="664012"/>
          </a:xfrm>
          <a:prstGeom prst="round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100" dirty="0" smtClean="0">
                <a:latin typeface="Franklin Gothic Book" panose="020B0503020102020204" pitchFamily="34" charset="0"/>
              </a:rPr>
              <a:t>UN Development Programme</a:t>
            </a:r>
            <a:endParaRPr lang="en-US" sz="1100" dirty="0">
              <a:latin typeface="Franklin Gothic Book" panose="020B0503020102020204" pitchFamily="34" charset="0"/>
            </a:endParaRPr>
          </a:p>
        </p:txBody>
      </p:sp>
      <p:sp>
        <p:nvSpPr>
          <p:cNvPr id="69" name="TextBox 68"/>
          <p:cNvSpPr txBox="1"/>
          <p:nvPr/>
        </p:nvSpPr>
        <p:spPr>
          <a:xfrm>
            <a:off x="3818978" y="4874566"/>
            <a:ext cx="1177507" cy="289441"/>
          </a:xfrm>
          <a:prstGeom prst="round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100" dirty="0" smtClean="0">
                <a:latin typeface="Franklin Gothic Book" panose="020B0503020102020204" pitchFamily="34" charset="0"/>
              </a:rPr>
              <a:t>World Bank</a:t>
            </a:r>
            <a:endParaRPr lang="en-US" sz="1100" dirty="0">
              <a:latin typeface="Franklin Gothic Book" panose="020B0503020102020204" pitchFamily="34" charset="0"/>
            </a:endParaRPr>
          </a:p>
        </p:txBody>
      </p:sp>
      <p:sp>
        <p:nvSpPr>
          <p:cNvPr id="70" name="TextBox 69"/>
          <p:cNvSpPr txBox="1"/>
          <p:nvPr/>
        </p:nvSpPr>
        <p:spPr>
          <a:xfrm>
            <a:off x="4878399" y="4874566"/>
            <a:ext cx="1177507" cy="289441"/>
          </a:xfrm>
          <a:prstGeom prst="round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100" dirty="0" smtClean="0">
                <a:latin typeface="Franklin Gothic Book" panose="020B0503020102020204" pitchFamily="34" charset="0"/>
              </a:rPr>
              <a:t>UL/ISO</a:t>
            </a:r>
            <a:endParaRPr lang="en-US" sz="1100" dirty="0">
              <a:latin typeface="Franklin Gothic Book" panose="020B0503020102020204" pitchFamily="34" charset="0"/>
            </a:endParaRPr>
          </a:p>
        </p:txBody>
      </p:sp>
      <p:sp>
        <p:nvSpPr>
          <p:cNvPr id="71" name="TextBox 70"/>
          <p:cNvSpPr txBox="1"/>
          <p:nvPr/>
        </p:nvSpPr>
        <p:spPr>
          <a:xfrm>
            <a:off x="5878803" y="4874566"/>
            <a:ext cx="1177507" cy="289441"/>
          </a:xfrm>
          <a:prstGeom prst="round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100" dirty="0" smtClean="0">
                <a:latin typeface="Franklin Gothic Book" panose="020B0503020102020204" pitchFamily="34" charset="0"/>
              </a:rPr>
              <a:t>UL/ILO</a:t>
            </a:r>
            <a:endParaRPr lang="en-US" sz="1100" dirty="0">
              <a:latin typeface="Franklin Gothic Book" panose="020B0503020102020204" pitchFamily="34" charset="0"/>
            </a:endParaRPr>
          </a:p>
        </p:txBody>
      </p:sp>
      <p:sp>
        <p:nvSpPr>
          <p:cNvPr id="72" name="TextBox 71"/>
          <p:cNvSpPr txBox="1"/>
          <p:nvPr/>
        </p:nvSpPr>
        <p:spPr>
          <a:xfrm>
            <a:off x="6900951" y="4780923"/>
            <a:ext cx="1177507" cy="476726"/>
          </a:xfrm>
          <a:prstGeom prst="round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100" dirty="0" smtClean="0">
                <a:latin typeface="Franklin Gothic Book" panose="020B0503020102020204" pitchFamily="34" charset="0"/>
              </a:rPr>
              <a:t>Consumers International</a:t>
            </a:r>
            <a:endParaRPr lang="en-US" sz="1100" dirty="0">
              <a:latin typeface="Franklin Gothic Book" panose="020B0503020102020204" pitchFamily="34" charset="0"/>
            </a:endParaRPr>
          </a:p>
        </p:txBody>
      </p:sp>
      <p:sp>
        <p:nvSpPr>
          <p:cNvPr id="73" name="TextBox 72"/>
          <p:cNvSpPr txBox="1"/>
          <p:nvPr/>
        </p:nvSpPr>
        <p:spPr>
          <a:xfrm>
            <a:off x="9420784" y="4687280"/>
            <a:ext cx="1177507" cy="664012"/>
          </a:xfrm>
          <a:prstGeom prst="round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100" dirty="0" smtClean="0">
                <a:latin typeface="Franklin Gothic Book" panose="020B0503020102020204" pitchFamily="34" charset="0"/>
              </a:rPr>
              <a:t>Institute for Health Metrics &amp; Evaluation</a:t>
            </a:r>
            <a:endParaRPr lang="en-US" sz="1100" dirty="0">
              <a:latin typeface="Franklin Gothic Book" panose="020B0503020102020204" pitchFamily="34" charset="0"/>
            </a:endParaRPr>
          </a:p>
        </p:txBody>
      </p:sp>
      <p:sp>
        <p:nvSpPr>
          <p:cNvPr id="74" name="TextBox 73"/>
          <p:cNvSpPr txBox="1"/>
          <p:nvPr/>
        </p:nvSpPr>
        <p:spPr>
          <a:xfrm rot="16200000">
            <a:off x="182554" y="4790770"/>
            <a:ext cx="620554" cy="369332"/>
          </a:xfrm>
          <a:prstGeom prst="rect">
            <a:avLst/>
          </a:prstGeom>
          <a:noFill/>
        </p:spPr>
        <p:txBody>
          <a:bodyPr wrap="none" rtlCol="0">
            <a:spAutoFit/>
          </a:bodyPr>
          <a:lstStyle/>
          <a:p>
            <a:r>
              <a:rPr lang="en-US" dirty="0" smtClean="0"/>
              <a:t>Data</a:t>
            </a:r>
            <a:endParaRPr lang="en-US" dirty="0"/>
          </a:p>
        </p:txBody>
      </p:sp>
      <p:cxnSp>
        <p:nvCxnSpPr>
          <p:cNvPr id="76" name="Straight Arrow Connector 75"/>
          <p:cNvCxnSpPr>
            <a:stCxn id="65" idx="0"/>
            <a:endCxn id="18" idx="2"/>
          </p:cNvCxnSpPr>
          <p:nvPr/>
        </p:nvCxnSpPr>
        <p:spPr>
          <a:xfrm flipV="1">
            <a:off x="1428898" y="4372174"/>
            <a:ext cx="0" cy="502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7" idx="0"/>
            <a:endCxn id="17" idx="2"/>
          </p:cNvCxnSpPr>
          <p:nvPr/>
        </p:nvCxnSpPr>
        <p:spPr>
          <a:xfrm flipV="1">
            <a:off x="2413939" y="4167863"/>
            <a:ext cx="0" cy="519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68" idx="0"/>
            <a:endCxn id="16" idx="2"/>
          </p:cNvCxnSpPr>
          <p:nvPr/>
        </p:nvCxnSpPr>
        <p:spPr>
          <a:xfrm flipV="1">
            <a:off x="3400758" y="4167863"/>
            <a:ext cx="0" cy="519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9" idx="0"/>
            <a:endCxn id="14" idx="2"/>
          </p:cNvCxnSpPr>
          <p:nvPr/>
        </p:nvCxnSpPr>
        <p:spPr>
          <a:xfrm flipV="1">
            <a:off x="4407732" y="4346042"/>
            <a:ext cx="0" cy="528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0" idx="0"/>
            <a:endCxn id="15" idx="2"/>
          </p:cNvCxnSpPr>
          <p:nvPr/>
        </p:nvCxnSpPr>
        <p:spPr>
          <a:xfrm flipH="1" flipV="1">
            <a:off x="5455796" y="4366826"/>
            <a:ext cx="11357" cy="507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71" idx="0"/>
            <a:endCxn id="12" idx="2"/>
          </p:cNvCxnSpPr>
          <p:nvPr/>
        </p:nvCxnSpPr>
        <p:spPr>
          <a:xfrm flipV="1">
            <a:off x="6467557" y="4366826"/>
            <a:ext cx="432" cy="507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2" idx="0"/>
            <a:endCxn id="11" idx="2"/>
          </p:cNvCxnSpPr>
          <p:nvPr/>
        </p:nvCxnSpPr>
        <p:spPr>
          <a:xfrm flipH="1" flipV="1">
            <a:off x="7480181" y="4366826"/>
            <a:ext cx="9524" cy="41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3" idx="0"/>
            <a:endCxn id="13" idx="2"/>
          </p:cNvCxnSpPr>
          <p:nvPr/>
        </p:nvCxnSpPr>
        <p:spPr>
          <a:xfrm flipV="1">
            <a:off x="10009538" y="4550353"/>
            <a:ext cx="0" cy="136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rot="16200000">
            <a:off x="144147" y="1288357"/>
            <a:ext cx="697370" cy="369332"/>
          </a:xfrm>
          <a:prstGeom prst="rect">
            <a:avLst/>
          </a:prstGeom>
          <a:noFill/>
        </p:spPr>
        <p:txBody>
          <a:bodyPr wrap="none" rtlCol="0">
            <a:spAutoFit/>
          </a:bodyPr>
          <a:lstStyle/>
          <a:p>
            <a:r>
              <a:rPr lang="en-US" dirty="0" smtClean="0"/>
              <a:t>Index</a:t>
            </a:r>
            <a:endParaRPr lang="en-US" dirty="0"/>
          </a:p>
        </p:txBody>
      </p:sp>
    </p:spTree>
    <p:extLst>
      <p:ext uri="{BB962C8B-B14F-4D97-AF65-F5344CB8AC3E}">
        <p14:creationId xmlns:p14="http://schemas.microsoft.com/office/powerpoint/2010/main" val="4058049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1393</TotalTime>
  <Words>186</Words>
  <Application>Microsoft Office PowerPoint</Application>
  <PresentationFormat>Widescreen</PresentationFormat>
  <Paragraphs>35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Franklin Gothic Book</vt:lpstr>
      <vt:lpstr>High Tower Text</vt:lpstr>
      <vt:lpstr>Office Theme</vt:lpstr>
      <vt:lpstr>PowerPoint Presentation</vt:lpstr>
    </vt:vector>
  </TitlesOfParts>
  <Company>UL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UL Safety IndexTM</dc:title>
  <dc:creator>Wroth, David S.</dc:creator>
  <cp:lastModifiedBy>Wroth, David S.</cp:lastModifiedBy>
  <cp:revision>69</cp:revision>
  <dcterms:created xsi:type="dcterms:W3CDTF">2016-08-08T14:32:22Z</dcterms:created>
  <dcterms:modified xsi:type="dcterms:W3CDTF">2016-12-22T16:49:00Z</dcterms:modified>
</cp:coreProperties>
</file>