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4258" r:id="rId2"/>
    <p:sldMasterId id="2147484283" r:id="rId3"/>
  </p:sldMasterIdLst>
  <p:notesMasterIdLst>
    <p:notesMasterId r:id="rId18"/>
  </p:notesMasterIdLst>
  <p:handoutMasterIdLst>
    <p:handoutMasterId r:id="rId19"/>
  </p:handoutMasterIdLst>
  <p:sldIdLst>
    <p:sldId id="910" r:id="rId4"/>
    <p:sldId id="1075" r:id="rId5"/>
    <p:sldId id="1076" r:id="rId6"/>
    <p:sldId id="1091" r:id="rId7"/>
    <p:sldId id="1090" r:id="rId8"/>
    <p:sldId id="1089" r:id="rId9"/>
    <p:sldId id="1088" r:id="rId10"/>
    <p:sldId id="1082" r:id="rId11"/>
    <p:sldId id="1084" r:id="rId12"/>
    <p:sldId id="1085" r:id="rId13"/>
    <p:sldId id="1086" r:id="rId14"/>
    <p:sldId id="1087" r:id="rId15"/>
    <p:sldId id="1079" r:id="rId16"/>
    <p:sldId id="107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 autoAdjust="0"/>
    <p:restoredTop sz="73875" autoAdjust="0"/>
  </p:normalViewPr>
  <p:slideViewPr>
    <p:cSldViewPr snapToGrid="0" snapToObjects="1">
      <p:cViewPr varScale="1">
        <p:scale>
          <a:sx n="68" d="100"/>
          <a:sy n="68" d="100"/>
        </p:scale>
        <p:origin x="21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87863" cy="4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726" y="0"/>
            <a:ext cx="3187863" cy="4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7/9/2017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46424"/>
            <a:ext cx="3187863" cy="4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726" y="9146424"/>
            <a:ext cx="3187863" cy="4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234950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7526" y="4061793"/>
            <a:ext cx="6740148" cy="482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055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6" tIns="47669" rIns="95336" bIns="47669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55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74302" indent="-29780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91235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67728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44222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620716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97210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573704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050198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IBM Big Data &amp; Analytics</a:t>
            </a:r>
            <a:r>
              <a:rPr lang="en-US" altLang="en-US" sz="1400" dirty="0">
                <a:latin typeface="Helvetica" panose="020B0604020202020204" pitchFamily="34" charset="0"/>
              </a:rPr>
              <a:t/>
            </a:r>
            <a:br>
              <a:rPr lang="en-US" altLang="en-US" sz="1400" dirty="0">
                <a:latin typeface="Helvetica" panose="020B0604020202020204" pitchFamily="34" charset="0"/>
              </a:rPr>
            </a:br>
            <a:r>
              <a:rPr lang="en-US" altLang="en-US" dirty="0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74302" indent="-29780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91235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67728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44222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620716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97210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573704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050198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89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42165-C474-4840-9675-1455D1578C4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1950" y="652463"/>
            <a:ext cx="3735388" cy="28019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07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70B72-5C43-409C-A21F-1D51D6FCC559}" type="slidenum">
              <a:rPr lang="en-US" altLang="en-US" sz="130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9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70B72-5C43-409C-A21F-1D51D6FCC559}" type="slidenum">
              <a:rPr lang="en-US" altLang="en-US" sz="130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" y="-421700"/>
            <a:ext cx="1608" cy="423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2814" indent="-289544" eaLnBrk="0" hangingPunct="0"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8174" indent="-231634" eaLnBrk="0" hangingPunct="0"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21445" indent="-231634" eaLnBrk="0" hangingPunct="0"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84713" indent="-231634" eaLnBrk="0" hangingPunct="0"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47984" indent="-2316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11253" indent="-2316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74523" indent="-2316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37792" indent="-2316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6AF3194-EB0D-4EE3-9E4F-3BECBC3A20D6}" type="slidenum">
              <a:rPr 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1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16075" y="642938"/>
            <a:ext cx="3678238" cy="2759075"/>
          </a:xfrm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fld id="{770CD2B2-7A1A-4CF1-99EB-802A45D3562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96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74302" indent="-29780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91235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67728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44222" indent="-238247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620716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97210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573704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050198" indent="-23824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6CC8DC-F126-4269-AA9A-7663162B198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720725"/>
            <a:ext cx="3024188" cy="2268538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959" y="3207618"/>
            <a:ext cx="6726775" cy="5382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8799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70B72-5C43-409C-A21F-1D51D6FCC559}" type="slidenum">
              <a:rPr lang="en-US" altLang="en-US" sz="130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5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639A2-3FAC-4EBB-A070-D668385A60B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0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70B72-5C43-409C-A21F-1D51D6FCC559}" type="slidenum">
              <a:rPr lang="en-US" altLang="en-US" sz="130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</a:t>
            </a:r>
            <a:r>
              <a:rPr lang="en-US" altLang="en-US" sz="800" dirty="0" smtClean="0"/>
              <a:t>2017 </a:t>
            </a:r>
            <a:r>
              <a:rPr lang="en-US" altLang="en-US" sz="800" dirty="0"/>
              <a:t>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78880"/>
            <a:ext cx="210312" cy="26822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6293291"/>
            <a:ext cx="2895600" cy="26822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World of Watson 2016 </a:t>
            </a:r>
            <a:endParaRPr lang="de-D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6293291"/>
            <a:ext cx="1809432" cy="26822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8C5A43A-D7F1-2D40-88D0-9AFC21143301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31648"/>
            <a:ext cx="2834640" cy="2133600"/>
          </a:xfrm>
        </p:spPr>
        <p:txBody>
          <a:bodyPr/>
          <a:lstStyle>
            <a:lvl1pPr>
              <a:defRPr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9" name="Group 48"/>
          <p:cNvGrpSpPr>
            <a:grpSpLocks noChangeAspect="1"/>
          </p:cNvGrpSpPr>
          <p:nvPr userDrawn="1"/>
        </p:nvGrpSpPr>
        <p:grpSpPr>
          <a:xfrm>
            <a:off x="8438078" y="6305483"/>
            <a:ext cx="473837" cy="256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9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/>
                <a:cs typeface="Arial"/>
              </a:endParaRPr>
            </a:p>
          </p:txBody>
        </p:sp>
      </p:grpSp>
      <p:pic>
        <p:nvPicPr>
          <p:cNvPr id="48" name="Picture 47" descr="wow_2016_logo_v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" y="5658341"/>
            <a:ext cx="924560" cy="9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9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4297680" cy="304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07F8-A0DE-0548-8524-82115295947F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60413"/>
            <a:ext cx="8541385" cy="432265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59D-61C6-734D-B2FA-82ADFB6FECA2}" type="datetime1">
              <a:rPr lang="en-US" noProof="0" smtClean="0"/>
              <a:t>7/9/2017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231648"/>
            <a:ext cx="4474777" cy="12192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010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3040"/>
            <a:ext cx="425196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264F-D4B1-EC4C-8C30-7F9F0D21D144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231648"/>
            <a:ext cx="4474777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463040"/>
            <a:ext cx="425196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5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3040"/>
            <a:ext cx="283464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DFED-D696-B14C-9F9D-4B709DB04A5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231648"/>
            <a:ext cx="4474777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463040"/>
            <a:ext cx="283464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463040"/>
            <a:ext cx="283464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478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3040"/>
            <a:ext cx="210312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0549-033F-F04E-8BB8-1B3E52F5B6D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231648"/>
            <a:ext cx="4474777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463040"/>
            <a:ext cx="210312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463040"/>
            <a:ext cx="210312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463040"/>
            <a:ext cx="2103120" cy="4322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17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AAE-0E93-0646-88F8-B04482CD4A2C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231648"/>
            <a:ext cx="4474777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8717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10312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7" y="231648"/>
            <a:ext cx="6376911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213-F620-F24C-A685-23884068C705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0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10312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231648"/>
            <a:ext cx="3154680" cy="5791200"/>
          </a:xfrm>
        </p:spPr>
        <p:txBody>
          <a:bodyPr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E4DF-5C59-FE41-87D9-FA30C439C712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231648"/>
            <a:ext cx="3154680" cy="5791200"/>
          </a:xfrm>
        </p:spPr>
        <p:txBody>
          <a:bodyPr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9210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10312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243840"/>
            <a:ext cx="2103120" cy="5767525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9B07-2AD9-E04E-96EB-52640D3CE50E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243840"/>
            <a:ext cx="2103120" cy="5767525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243840"/>
            <a:ext cx="2103120" cy="5767525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62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244747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244747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244747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3169920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3169920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3169920"/>
            <a:ext cx="2103120" cy="2438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10312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38FE-645F-2E40-8F8E-5332AAB7C030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262128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262128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262128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554736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554736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5547360"/>
            <a:ext cx="2103120" cy="60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675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10312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909-79EB-CD48-8A4A-5A8D23B2CF35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1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83464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231648"/>
            <a:ext cx="5659806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0B42-63B9-304D-8F7B-BA1B289E486A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2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834640" cy="5791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D755-ADF0-0247-AFB5-091D593A0B30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283464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198B-BFB2-B34A-8309-8E316F54C5CC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231648"/>
            <a:ext cx="5658304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B83D-5CC2-DC41-9EA7-60FEADFFDA1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38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88E6-5C8B-214B-93C3-5859175EB588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231648"/>
            <a:ext cx="2834640" cy="57912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893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1648"/>
            <a:ext cx="4251960" cy="579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1648"/>
            <a:ext cx="425196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6E10-E411-A240-A338-B3A6E7C88E29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1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1648"/>
            <a:ext cx="425196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1628-924E-6947-8103-D29E7F24B145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82880"/>
            <a:ext cx="4251960" cy="5791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7578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1648"/>
            <a:ext cx="425196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504-C20C-814E-9B71-5D4A32B33569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82880"/>
            <a:ext cx="4251960" cy="57912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042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F524-3F05-984E-8D5A-A74FF9189340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9728"/>
            <a:ext cx="8515984" cy="57912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86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8613-32AD-954C-8052-A3A19238225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82880"/>
            <a:ext cx="5706166" cy="5791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101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7A2-0882-9A41-B5BB-6ECC9567DA24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of Watson 2016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2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nalytics-pos-inlin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30238"/>
            <a:ext cx="12096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bm_sp_lockup_western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603250"/>
            <a:ext cx="817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smtClean="0">
                <a:solidFill>
                  <a:srgbClr val="000000"/>
                </a:solidFill>
              </a:rPr>
              <a:t>© 2017 IBM Corporation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3" y="2343150"/>
            <a:ext cx="8631614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7" y="917575"/>
            <a:ext cx="8593311" cy="4921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981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98560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P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39913" y="6446838"/>
            <a:ext cx="546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IBM Internal and Business Partners Use Only - </a:t>
            </a:r>
            <a:r>
              <a:rPr lang="en-US" altLang="en-US" sz="1200" b="1" smtClean="0">
                <a:solidFill>
                  <a:srgbClr val="000000"/>
                </a:solidFill>
              </a:rPr>
              <a:t>Not for External Distribution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473175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668766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471749"/>
            <a:ext cx="4194175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471749"/>
            <a:ext cx="4195763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26245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497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225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832"/>
            <a:ext cx="8229600" cy="6079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601892"/>
            <a:ext cx="8229600" cy="4567771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 marL="457200" indent="-228600">
              <a:buFont typeface="Arial" pitchFamily="34" charset="0"/>
              <a:buChar char="−"/>
              <a:defRPr sz="1800"/>
            </a:lvl2pPr>
            <a:lvl3pPr marL="685800">
              <a:buFont typeface="Arial" pitchFamily="34" charset="0"/>
              <a:buChar char="−"/>
              <a:defRPr sz="1600"/>
            </a:lvl3pPr>
            <a:lvl4pPr marL="914400">
              <a:buFont typeface="Arial" pitchFamily="34" charset="0"/>
              <a:buChar char="−"/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0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</a:t>
            </a:r>
            <a:r>
              <a:rPr lang="en-US" altLang="en-US" sz="800" dirty="0" smtClean="0"/>
              <a:t>2017 </a:t>
            </a:r>
            <a:r>
              <a:rPr lang="en-US" altLang="en-US" sz="800" dirty="0"/>
              <a:t>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9668"/>
            <a:ext cx="2103120" cy="57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229668"/>
            <a:ext cx="2105840" cy="579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5150" y="6291072"/>
            <a:ext cx="9144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174344F-C90D-A449-8092-23260DC06A0F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" y="6291072"/>
            <a:ext cx="86588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6291072"/>
            <a:ext cx="4572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3" r:id="rId15"/>
    <p:sldLayoutId id="2147484274" r:id="rId16"/>
    <p:sldLayoutId id="2147484275" r:id="rId17"/>
    <p:sldLayoutId id="2147484276" r:id="rId18"/>
    <p:sldLayoutId id="2147484277" r:id="rId19"/>
    <p:sldLayoutId id="2147484278" r:id="rId20"/>
    <p:sldLayoutId id="2147484279" r:id="rId21"/>
    <p:sldLayoutId id="2147484280" r:id="rId22"/>
    <p:sldLayoutId id="2147484281" r:id="rId23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Analytics-pos-inline.png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80988"/>
            <a:ext cx="12096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270000"/>
            <a:ext cx="8542338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25876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smtClean="0">
                <a:solidFill>
                  <a:srgbClr val="000000"/>
                </a:solidFill>
              </a:rPr>
              <a:t>© 2017 IBM Corporation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FD2E1F4A-3E0C-48AD-9883-918100B0047B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pic>
        <p:nvPicPr>
          <p:cNvPr id="6152" name="Picture 7" descr="ibm_sp_lockup_western-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257175"/>
            <a:ext cx="8175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05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-"/>
        <a:defRPr>
          <a:solidFill>
            <a:schemeClr val="tx1"/>
          </a:solidFill>
          <a:latin typeface="+mn-lt"/>
          <a:ea typeface="+mn-ea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hur_Samu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guide.html#estimators" TargetMode="External"/><Relationship Id="rId2" Type="http://schemas.openxmlformats.org/officeDocument/2006/relationships/hyperlink" Target="https://spark.apache.org/docs/latest/ml-guide.html#dataframe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spark.apache.org/docs/latest/ml-guide.html#pipel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1660779"/>
            <a:ext cx="8435975" cy="714375"/>
          </a:xfrm>
        </p:spPr>
        <p:txBody>
          <a:bodyPr anchor="t"/>
          <a:lstStyle/>
          <a:p>
            <a:pPr algn="ctr" eaLnBrk="1" hangingPunct="1">
              <a:tabLst>
                <a:tab pos="914400" algn="l"/>
              </a:tabLst>
            </a:pPr>
            <a:r>
              <a:rPr lang="en-US" altLang="en-US" sz="3600" dirty="0" smtClean="0">
                <a:latin typeface="Helvetica" panose="020B0604020202020204" pitchFamily="34" charset="0"/>
              </a:rPr>
              <a:t>Lab 2 - Machine </a:t>
            </a:r>
            <a:r>
              <a:rPr lang="en-US" altLang="en-US" sz="3600" dirty="0">
                <a:latin typeface="Helvetica" panose="020B0604020202020204" pitchFamily="34" charset="0"/>
              </a:rPr>
              <a:t>Learning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1" y="571513"/>
            <a:ext cx="7401560" cy="598487"/>
          </a:xfrm>
        </p:spPr>
        <p:txBody>
          <a:bodyPr/>
          <a:lstStyle/>
          <a:p>
            <a:pPr algn="ctr"/>
            <a:r>
              <a:rPr lang="en-US" dirty="0"/>
              <a:t>Demo Data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43891"/>
              </p:ext>
            </p:extLst>
          </p:nvPr>
        </p:nvGraphicFramePr>
        <p:xfrm>
          <a:off x="496570" y="968400"/>
          <a:ext cx="731012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8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Hash-based 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rgbClr val="C00000"/>
                          </a:solidFill>
                        </a:rPr>
                        <a:t>VETTING_LEVEL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Analyst vetting status : 100- PENDING, 10 </a:t>
                      </a:r>
                      <a:r>
                        <a:rPr lang="mr-IN" sz="900" baseline="0" dirty="0"/>
                        <a:t>–</a:t>
                      </a:r>
                      <a:r>
                        <a:rPr lang="en-US" sz="900" baseline="0" dirty="0"/>
                        <a:t> HIGH, 20 </a:t>
                      </a:r>
                      <a:r>
                        <a:rPr lang="mr-IN" sz="900" baseline="0" dirty="0"/>
                        <a:t>–</a:t>
                      </a:r>
                      <a:r>
                        <a:rPr lang="en-US" sz="900" baseline="0" dirty="0"/>
                        <a:t> MED, 10 -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 smtClean="0">
                          <a:solidFill>
                            <a:srgbClr val="00B050"/>
                          </a:solidFill>
                        </a:rPr>
                        <a:t>GENDER</a:t>
                      </a:r>
                      <a:endParaRPr lang="en-US" sz="9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age at time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rgbClr val="00B050"/>
                          </a:solidFill>
                        </a:rPr>
                        <a:t>BIRTH_DATE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birth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BIRTH_COUNTRY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full birth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BIRTH_COUNTRY_CODE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ISO 2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rgbClr val="00B050"/>
                          </a:solidFill>
                        </a:rPr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occupation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US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Social Security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PASSPORT_NUMBER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Passport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PASSPORT_COUNTRY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Passport Issuing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rgbClr val="00B050"/>
                          </a:solidFill>
                        </a:rPr>
                        <a:t>PASSPORT_COUNTRY_CODE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Person Passport Issuing Country ISO 2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COUNTRYIES_VISITED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The countries visited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rgbClr val="00B050"/>
                          </a:solidFill>
                        </a:rPr>
                        <a:t>COUNTRIES_VISITED_COUNT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The number of countries visited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</a:rPr>
                        <a:t>ARRIVAL_AIRPORT_COUNTRY_CODE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ARRIVAL Airport country code ISO2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AIRPORT_ARRIVAL_IATA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ARRIVAL Airport 3 character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AIRPORT_ARRIVAL_MUNICIPALITY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ARRIVAL Airport Municipality Derived from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</a:rPr>
                        <a:t>ARRIVAL_AIRPORT_REGION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ARRIVAL Airport Region Derived from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</a:rPr>
                        <a:t>DEPARTURE_AIRPORT_COUNTRY_CODE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DEPARTURE Airport Country code ISO2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</a:rPr>
                        <a:t>DEPARTURE_AIRPORT_IATA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DEPARTURE Airport 3 character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</a:rPr>
                        <a:t>DEPARTURE_AIRPORT_MUNICIPALITY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DEPARTURE Airport Municipality Derived from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69580" y="1170000"/>
            <a:ext cx="171450" cy="13302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9580" y="1455420"/>
            <a:ext cx="171450" cy="1330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86750" y="1135710"/>
            <a:ext cx="582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Target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8286750" y="1406514"/>
            <a:ext cx="662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Features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7486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12278"/>
            <a:ext cx="8805863" cy="5565711"/>
          </a:xfrm>
        </p:spPr>
        <p:txBody>
          <a:bodyPr/>
          <a:lstStyle/>
          <a:p>
            <a:r>
              <a:rPr lang="en-US" sz="1800" dirty="0"/>
              <a:t>Read </a:t>
            </a:r>
            <a:r>
              <a:rPr lang="en-US" sz="1800" dirty="0" smtClean="0"/>
              <a:t>in </a:t>
            </a:r>
            <a:r>
              <a:rPr lang="en-US" sz="1800" dirty="0"/>
              <a:t>dataset as a </a:t>
            </a:r>
            <a:r>
              <a:rPr lang="en-US" sz="1800" dirty="0" err="1"/>
              <a:t>DataFrame</a:t>
            </a:r>
            <a:r>
              <a:rPr lang="en-US" sz="1800" dirty="0"/>
              <a:t> from </a:t>
            </a:r>
            <a:r>
              <a:rPr lang="en-US" sz="1800" dirty="0" err="1" smtClean="0"/>
              <a:t>dashDB</a:t>
            </a:r>
            <a:endParaRPr lang="en-US" sz="1800" dirty="0"/>
          </a:p>
          <a:p>
            <a:pPr lvl="1"/>
            <a:r>
              <a:rPr lang="en-US" sz="1600" dirty="0" smtClean="0"/>
              <a:t>Connect to </a:t>
            </a:r>
            <a:r>
              <a:rPr lang="en-US" sz="1600" dirty="0" err="1" smtClean="0"/>
              <a:t>dashDB</a:t>
            </a:r>
            <a:endParaRPr lang="en-US" sz="1600" dirty="0" smtClean="0"/>
          </a:p>
          <a:p>
            <a:pPr lvl="1"/>
            <a:r>
              <a:rPr lang="en-US" sz="1600" dirty="0" smtClean="0"/>
              <a:t>Read in the data </a:t>
            </a:r>
          </a:p>
          <a:p>
            <a:pPr lvl="0">
              <a:buClr>
                <a:srgbClr val="000000"/>
              </a:buClr>
            </a:pPr>
            <a:r>
              <a:rPr lang="en-US" sz="1800" dirty="0" smtClean="0"/>
              <a:t>Identify Labels  </a:t>
            </a:r>
          </a:p>
          <a:p>
            <a:pPr lvl="1"/>
            <a:r>
              <a:rPr lang="en-US" sz="1600" dirty="0" smtClean="0"/>
              <a:t>Label the data (“VETTING_LEVEL”)</a:t>
            </a:r>
          </a:p>
          <a:p>
            <a:pPr lvl="1"/>
            <a:r>
              <a:rPr lang="en-US" sz="1600" dirty="0" smtClean="0"/>
              <a:t>Select features  </a:t>
            </a:r>
            <a:endParaRPr lang="en-US" sz="1600" dirty="0"/>
          </a:p>
          <a:p>
            <a:r>
              <a:rPr lang="en-US" sz="1800" dirty="0" smtClean="0"/>
              <a:t>Feature Engineering (Transformation)</a:t>
            </a:r>
          </a:p>
          <a:p>
            <a:pPr lvl="1"/>
            <a:r>
              <a:rPr lang="en-US" sz="1600" dirty="0" err="1" smtClean="0"/>
              <a:t>StringIndexer</a:t>
            </a:r>
            <a:r>
              <a:rPr lang="en-US" sz="1600" dirty="0" smtClean="0"/>
              <a:t> (occupation</a:t>
            </a:r>
            <a:r>
              <a:rPr lang="en-US" sz="1600" dirty="0"/>
              <a:t>, country, gender, birth year variables)</a:t>
            </a:r>
          </a:p>
          <a:p>
            <a:pPr lvl="1"/>
            <a:r>
              <a:rPr lang="en-US" sz="1600" dirty="0" err="1"/>
              <a:t>VectorAssembler</a:t>
            </a:r>
            <a:endParaRPr lang="en-US" sz="1600" dirty="0"/>
          </a:p>
          <a:p>
            <a:pPr lvl="1"/>
            <a:r>
              <a:rPr lang="en-US" sz="1600" dirty="0" smtClean="0"/>
              <a:t>Normalizer</a:t>
            </a:r>
            <a:endParaRPr lang="en-US" sz="1600" dirty="0"/>
          </a:p>
          <a:p>
            <a:r>
              <a:rPr lang="en-US" sz="1800" dirty="0" smtClean="0"/>
              <a:t>Define Model and Setup Pipeline</a:t>
            </a:r>
          </a:p>
          <a:p>
            <a:pPr lvl="1"/>
            <a:r>
              <a:rPr lang="en-US" sz="1600" dirty="0" smtClean="0"/>
              <a:t>Naïve Bayes</a:t>
            </a:r>
          </a:p>
          <a:p>
            <a:r>
              <a:rPr lang="en-US" sz="1800" dirty="0" smtClean="0"/>
              <a:t>Train the Model 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plit input </a:t>
            </a:r>
            <a:r>
              <a:rPr lang="en-US" sz="1600" dirty="0"/>
              <a:t>data into Training </a:t>
            </a:r>
            <a:r>
              <a:rPr lang="en-US" sz="1600" dirty="0" smtClean="0"/>
              <a:t>(70</a:t>
            </a:r>
            <a:r>
              <a:rPr lang="en-US" sz="1600" dirty="0"/>
              <a:t>%) and Test </a:t>
            </a:r>
            <a:r>
              <a:rPr lang="en-US" sz="1600" dirty="0" smtClean="0"/>
              <a:t>(30</a:t>
            </a:r>
            <a:r>
              <a:rPr lang="en-US" sz="1600" dirty="0"/>
              <a:t>%) </a:t>
            </a:r>
            <a:r>
              <a:rPr lang="en-US" sz="1600" dirty="0" err="1" smtClean="0"/>
              <a:t>DataFrames</a:t>
            </a:r>
            <a:endParaRPr lang="en-US" sz="1600" dirty="0"/>
          </a:p>
          <a:p>
            <a:pPr lvl="1"/>
            <a:r>
              <a:rPr lang="en-US" sz="1600" dirty="0"/>
              <a:t>Cache the resulting </a:t>
            </a:r>
            <a:r>
              <a:rPr lang="en-US" sz="1600" dirty="0" err="1" smtClean="0"/>
              <a:t>DataFrames</a:t>
            </a:r>
            <a:endParaRPr lang="en-US" sz="1600" dirty="0" smtClean="0"/>
          </a:p>
          <a:p>
            <a:pPr lvl="1"/>
            <a:r>
              <a:rPr lang="en-US" sz="1600" dirty="0" smtClean="0"/>
              <a:t>Fit the Pipeline to the Training data set </a:t>
            </a:r>
          </a:p>
          <a:p>
            <a:pPr marL="290513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8" y="1212279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84287"/>
            <a:ext cx="8805863" cy="4208173"/>
          </a:xfrm>
        </p:spPr>
        <p:txBody>
          <a:bodyPr/>
          <a:lstStyle/>
          <a:p>
            <a:r>
              <a:rPr lang="en-US" sz="1800" dirty="0"/>
              <a:t>Evaluate the resulting predictions</a:t>
            </a:r>
          </a:p>
          <a:p>
            <a:pPr lvl="1"/>
            <a:r>
              <a:rPr lang="en-US" sz="1600" dirty="0"/>
              <a:t>Area under the ROC curve</a:t>
            </a:r>
          </a:p>
          <a:p>
            <a:endParaRPr lang="en-US" dirty="0"/>
          </a:p>
          <a:p>
            <a:r>
              <a:rPr lang="en-US" sz="1800" dirty="0"/>
              <a:t>Tune the model (</a:t>
            </a:r>
            <a:r>
              <a:rPr lang="en-US" sz="1800" dirty="0" err="1"/>
              <a:t>hyperparamaters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Build Parameter Grid</a:t>
            </a:r>
          </a:p>
          <a:p>
            <a:pPr lvl="1"/>
            <a:r>
              <a:rPr lang="en-US" sz="1600" dirty="0"/>
              <a:t>Cross-evaluate to find the best model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1800" dirty="0" smtClean="0"/>
              <a:t>Score the </a:t>
            </a:r>
            <a:r>
              <a:rPr lang="en-US" sz="1800" dirty="0" err="1" smtClean="0"/>
              <a:t>unvetted</a:t>
            </a:r>
            <a:r>
              <a:rPr lang="en-US" sz="1800" dirty="0" smtClean="0"/>
              <a:t> records  </a:t>
            </a:r>
          </a:p>
          <a:p>
            <a:pPr lvl="1"/>
            <a:r>
              <a:rPr lang="en-US" sz="1600" dirty="0" smtClean="0"/>
              <a:t>Use Best Model to Score </a:t>
            </a:r>
            <a:r>
              <a:rPr lang="en-US" sz="1600" dirty="0" err="1" smtClean="0"/>
              <a:t>unvetted</a:t>
            </a:r>
            <a:r>
              <a:rPr lang="en-US" sz="1600" dirty="0" smtClean="0"/>
              <a:t> records (VETTING LEVEL == 100)</a:t>
            </a:r>
          </a:p>
          <a:p>
            <a:pPr lvl="1"/>
            <a:r>
              <a:rPr lang="en-US" sz="1600" dirty="0" smtClean="0"/>
              <a:t>Write results into </a:t>
            </a:r>
            <a:r>
              <a:rPr lang="en-US" sz="1600" dirty="0" err="1" smtClean="0"/>
              <a:t>DashDB</a:t>
            </a:r>
            <a:r>
              <a:rPr lang="en-US" sz="1600" dirty="0" smtClean="0"/>
              <a:t> table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31" y="7556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Classification - Naïve Bayes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7334" y="1273378"/>
            <a:ext cx="8607623" cy="30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kern="0" smtClean="0"/>
              <a:t>Two or more outcomes.</a:t>
            </a:r>
          </a:p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kern="0" smtClean="0"/>
              <a:t>Assumes independence among explanatory variables, which is rarely true (thus “naïve”).</a:t>
            </a:r>
          </a:p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kern="0" smtClean="0"/>
              <a:t>Despite its simplicity, often performs very well… widely used.</a:t>
            </a:r>
          </a:p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kern="0" smtClean="0"/>
              <a:t>Significant use cases: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sz="1800" kern="0" smtClean="0"/>
              <a:t>Text categorization (spam vs. legitimate, sports or politics, etc.) using word frequencies as the features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sz="1800" kern="0" smtClean="0"/>
              <a:t>Medical diagnosis (</a:t>
            </a:r>
            <a:r>
              <a:rPr lang="en-US" sz="1800" i="1" kern="0" smtClean="0"/>
              <a:t>e.g.</a:t>
            </a:r>
            <a:r>
              <a:rPr lang="en-US" sz="1800" kern="0" smtClean="0"/>
              <a:t>, automatic screening)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2623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5300_IBM_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3009900"/>
            <a:ext cx="2220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7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What is Machine Learning?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5100" y="1339533"/>
            <a:ext cx="8805863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“The ability of a computer to learn without being explicitly programmed”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hlinkClick r:id="rId3" tooltip="Arthur Samuel"/>
              </a:rPr>
              <a:t>Arthur Samuel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IBM’er</a:t>
            </a:r>
            <a:r>
              <a:rPr lang="en-US" dirty="0" smtClean="0"/>
              <a:t> and Stanford Professor </a:t>
            </a:r>
            <a:r>
              <a:rPr lang="en-US" dirty="0"/>
              <a:t>in </a:t>
            </a:r>
            <a:r>
              <a:rPr lang="en-US" dirty="0" smtClean="0"/>
              <a:t>1959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“Systems that can learn from data”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Categories of Machine Learning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100" y="1236663"/>
            <a:ext cx="8805863" cy="4009707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The program is “trained” on a pre-defined set of “training examples”, which then facilitate its ability to reach an accurate conclusion when given new data</a:t>
            </a:r>
          </a:p>
          <a:p>
            <a:pPr lvl="1"/>
            <a:r>
              <a:rPr lang="en-US" dirty="0"/>
              <a:t>The algorithm is presented with example inputs and their </a:t>
            </a:r>
            <a:r>
              <a:rPr lang="en-US" dirty="0" smtClean="0"/>
              <a:t>outcomes (labels) </a:t>
            </a:r>
            <a:endParaRPr lang="en-US" dirty="0"/>
          </a:p>
          <a:p>
            <a:pPr lvl="1"/>
            <a:r>
              <a:rPr lang="en-US" dirty="0"/>
              <a:t>The goal is to learn a general rule that maps inputs to outputs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labels are given to the learning algorithm, leaving it on its own to find structure (patterns and relationships) in its </a:t>
            </a:r>
            <a:r>
              <a:rPr lang="en-US" dirty="0" smtClean="0"/>
              <a:t>input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59" y="5246370"/>
            <a:ext cx="2383743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0" name="Title 1"/>
          <p:cNvSpPr>
            <a:spLocks noGrp="1"/>
          </p:cNvSpPr>
          <p:nvPr>
            <p:ph type="title"/>
          </p:nvPr>
        </p:nvSpPr>
        <p:spPr>
          <a:xfrm>
            <a:off x="274320" y="593725"/>
            <a:ext cx="8545512" cy="686435"/>
          </a:xfrm>
        </p:spPr>
        <p:txBody>
          <a:bodyPr/>
          <a:lstStyle/>
          <a:p>
            <a:pPr algn="ctr" eaLnBrk="1" hangingPunct="1"/>
            <a:r>
              <a:rPr lang="en-US" sz="2600" b="1" dirty="0" smtClean="0"/>
              <a:t>Categories of Machine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797235"/>
              </p:ext>
            </p:extLst>
          </p:nvPr>
        </p:nvGraphicFramePr>
        <p:xfrm>
          <a:off x="457200" y="1119554"/>
          <a:ext cx="8153400" cy="4922528"/>
        </p:xfrm>
        <a:graphic>
          <a:graphicData uri="http://schemas.openxmlformats.org/drawingml/2006/table">
            <a:tbl>
              <a:tblPr/>
              <a:tblGrid>
                <a:gridCol w="1755775"/>
                <a:gridCol w="3967163"/>
                <a:gridCol w="24304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Technique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7A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7A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Algorithms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7AB3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Classification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(or prediction)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Used to predict group membership (e.g., will this employee leave?) or a number (e.g., how many widgets will I sell?)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Decision Trees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Logistic Regression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Random Forests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Naïve Bayes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Linear Regression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Lasso Regression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etc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</a:tr>
              <a:tr h="16306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Segmentation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Used to classify data points into groups that are internally homogenous and externally heterogeneous.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Identify cases that are unusual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K-means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Gaussian Mixture</a:t>
                      </a:r>
                    </a:p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Latent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Dirichlet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allocation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etc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Association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Used to find events that occur together or in a sequence (e.g., market basket)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FP Growth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2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265113" y="593725"/>
            <a:ext cx="8545512" cy="425450"/>
          </a:xfrm>
        </p:spPr>
        <p:txBody>
          <a:bodyPr/>
          <a:lstStyle/>
          <a:p>
            <a:pPr eaLnBrk="1" hangingPunct="1"/>
            <a:r>
              <a:rPr lang="en-US" altLang="en-US" b="1"/>
              <a:t>Preprocessing: </a:t>
            </a:r>
            <a:r>
              <a:rPr lang="en-US" altLang="en-US" b="1">
                <a:solidFill>
                  <a:srgbClr val="4F81BD"/>
                </a:solidFill>
              </a:rPr>
              <a:t>Matrix for Machine Learning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089275" y="1797050"/>
            <a:ext cx="3125788" cy="408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55663" indent="-173038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60463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371600" indent="-173038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28800" indent="-173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86000" indent="-173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43200" indent="-173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200400" indent="-1730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7156" name="Line 5"/>
          <p:cNvSpPr>
            <a:spLocks noChangeShapeType="1"/>
          </p:cNvSpPr>
          <p:nvPr/>
        </p:nvSpPr>
        <p:spPr bwMode="auto">
          <a:xfrm>
            <a:off x="5910263" y="1801813"/>
            <a:ext cx="0" cy="407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6686550" y="2962275"/>
            <a:ext cx="23764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</a:rPr>
              <a:t>Known as: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Label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Target variable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Dependent </a:t>
            </a:r>
            <a:r>
              <a:rPr lang="en-US" sz="1600" dirty="0" smtClean="0">
                <a:solidFill>
                  <a:srgbClr val="000000"/>
                </a:solidFill>
                <a:ea typeface="+mn-ea"/>
              </a:rPr>
              <a:t>variable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Scale or Categorical</a:t>
            </a:r>
            <a:endParaRPr lang="en-US" sz="16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74625" y="1362075"/>
            <a:ext cx="23098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</a:rPr>
              <a:t>Known as: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 smtClean="0">
                <a:solidFill>
                  <a:srgbClr val="000000"/>
                </a:solidFill>
                <a:ea typeface="+mn-ea"/>
              </a:rPr>
              <a:t>Attributes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Features</a:t>
            </a:r>
            <a:endParaRPr lang="en-US" sz="1600" dirty="0">
              <a:solidFill>
                <a:srgbClr val="000000"/>
              </a:solidFill>
              <a:ea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Predictor variables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Explanatory variables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089275" y="1522413"/>
            <a:ext cx="3125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ea typeface="+mn-ea"/>
              </a:rPr>
              <a:t>a1     a2     a3     a4     a5     a6     a7     a8     a9     t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6113463" y="2000250"/>
            <a:ext cx="1296987" cy="998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3"/>
          </p:cNvCxnSpPr>
          <p:nvPr/>
        </p:nvCxnSpPr>
        <p:spPr bwMode="auto">
          <a:xfrm flipV="1">
            <a:off x="2484438" y="1700213"/>
            <a:ext cx="431800" cy="3235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174625" y="2924175"/>
            <a:ext cx="29146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</a:rPr>
              <a:t>Scale variables: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Continuous variables, which can be measured on an interval scale or ratio scale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‘Weight’, ‘Temperature’, ‘Salary’, etc…</a:t>
            </a:r>
            <a:br>
              <a:rPr lang="en-US" sz="1600" dirty="0">
                <a:solidFill>
                  <a:srgbClr val="000000"/>
                </a:solidFill>
                <a:ea typeface="+mn-ea"/>
              </a:rPr>
            </a:br>
            <a:endParaRPr lang="en-US" sz="1600" dirty="0">
              <a:solidFill>
                <a:srgbClr val="000000"/>
              </a:solidFill>
              <a:ea typeface="+mn-ea"/>
            </a:endParaRPr>
          </a:p>
          <a:p>
            <a:pPr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</a:rPr>
              <a:t>Categorical variables: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Data with a limited number of distinct values or categories (nominal or ordinal)</a:t>
            </a:r>
          </a:p>
          <a:p>
            <a:pPr marL="171450" indent="-1714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  <a:ea typeface="+mn-ea"/>
              </a:rPr>
              <a:t>‘Hair color’, ‘Gender’, ‘Grape varieties’, etc…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700338" y="3573463"/>
            <a:ext cx="1757362" cy="7921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1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Training, testing, &amp; validation sets</a:t>
            </a:r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99948" y="609600"/>
            <a:ext cx="1913572" cy="937260"/>
            <a:chOff x="4172903" y="617220"/>
            <a:chExt cx="2380297" cy="116586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2903" y="657225"/>
              <a:ext cx="235267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745480" y="617220"/>
              <a:ext cx="33528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7320" y="1356360"/>
              <a:ext cx="55880" cy="426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During the model development process, supervised learning techniques employ </a:t>
            </a:r>
            <a:r>
              <a:rPr lang="en-US" dirty="0">
                <a:solidFill>
                  <a:schemeClr val="accent6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testing</a:t>
            </a:r>
            <a:r>
              <a:rPr lang="en-US" dirty="0"/>
              <a:t> sets and sometimes a </a:t>
            </a:r>
            <a:r>
              <a:rPr lang="en-US" dirty="0">
                <a:solidFill>
                  <a:schemeClr val="accent6"/>
                </a:solidFill>
              </a:rPr>
              <a:t>validation</a:t>
            </a:r>
            <a:r>
              <a:rPr lang="en-US" dirty="0"/>
              <a:t> set.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Historical data with known outcome 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dirty="0" smtClean="0"/>
              <a:t>Data is randomly </a:t>
            </a:r>
            <a:r>
              <a:rPr lang="en-US" dirty="0"/>
              <a:t>split </a:t>
            </a:r>
            <a:r>
              <a:rPr lang="en-US" dirty="0" smtClean="0"/>
              <a:t>into training, testing, and/or validation sets (mutually </a:t>
            </a:r>
            <a:r>
              <a:rPr lang="en-US" dirty="0"/>
              <a:t>exclusive </a:t>
            </a:r>
            <a:r>
              <a:rPr lang="en-US" dirty="0" smtClean="0"/>
              <a:t>records)</a:t>
            </a:r>
            <a:endParaRPr lang="en-US" dirty="0"/>
          </a:p>
          <a:p>
            <a:pPr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Why?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Training set </a:t>
            </a:r>
            <a:endParaRPr lang="en-US" dirty="0" smtClean="0"/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the model </a:t>
            </a:r>
            <a:endParaRPr lang="en-US" dirty="0" smtClean="0"/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 smtClean="0"/>
              <a:t>Tune the parameters </a:t>
            </a:r>
            <a:endParaRPr lang="en-US" dirty="0"/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Testing set 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Assess model quality during </a:t>
            </a:r>
            <a:r>
              <a:rPr lang="en-US" dirty="0" smtClean="0"/>
              <a:t>training/tuning </a:t>
            </a:r>
            <a:r>
              <a:rPr lang="en-US" dirty="0"/>
              <a:t>process</a:t>
            </a:r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Avoid overfitting the model to the training set</a:t>
            </a:r>
          </a:p>
          <a:p>
            <a:pPr lvl="1">
              <a:spcBef>
                <a:spcPts val="84"/>
              </a:spcBef>
              <a:spcAft>
                <a:spcPts val="168"/>
              </a:spcAft>
            </a:pPr>
            <a:r>
              <a:rPr lang="en-US" dirty="0"/>
              <a:t>Validation set </a:t>
            </a:r>
            <a:endParaRPr lang="en-US" dirty="0" smtClean="0"/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 smtClean="0">
                <a:sym typeface="Wingdings" pitchFamily="2" charset="2"/>
              </a:rPr>
              <a:t>Estimate accuracy or error rate of model after tuning </a:t>
            </a:r>
          </a:p>
          <a:p>
            <a:pPr lvl="2">
              <a:spcBef>
                <a:spcPts val="84"/>
              </a:spcBef>
              <a:spcAft>
                <a:spcPts val="168"/>
              </a:spcAft>
            </a:pPr>
            <a:r>
              <a:rPr lang="en-US" dirty="0" smtClean="0">
                <a:sym typeface="Wingdings" pitchFamily="2" charset="2"/>
              </a:rPr>
              <a:t>Used to compare multiple models </a:t>
            </a:r>
            <a:endParaRPr lang="en-US" dirty="0"/>
          </a:p>
          <a:p>
            <a:pPr marL="633413" lvl="2" indent="0">
              <a:spcBef>
                <a:spcPts val="84"/>
              </a:spcBef>
              <a:spcAft>
                <a:spcPts val="168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4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Spark 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1270000"/>
            <a:ext cx="8542338" cy="5099050"/>
          </a:xfrm>
        </p:spPr>
        <p:txBody>
          <a:bodyPr/>
          <a:lstStyle/>
          <a:p>
            <a:r>
              <a:rPr lang="en-US" altLang="en-US" dirty="0"/>
              <a:t>Spark ML is Spark’s machine learning (ML) library</a:t>
            </a:r>
          </a:p>
          <a:p>
            <a:pPr marL="0" indent="0">
              <a:buNone/>
            </a:pPr>
            <a:endParaRPr lang="en-US" altLang="en-US" b="0" dirty="0"/>
          </a:p>
          <a:p>
            <a:r>
              <a:rPr lang="en-US" altLang="en-US" dirty="0" smtClean="0"/>
              <a:t>Goal </a:t>
            </a:r>
            <a:r>
              <a:rPr lang="en-US" altLang="en-US" dirty="0"/>
              <a:t>is to make </a:t>
            </a:r>
            <a:r>
              <a:rPr lang="en-US" altLang="en-US" dirty="0" smtClean="0"/>
              <a:t>machine </a:t>
            </a:r>
            <a:r>
              <a:rPr lang="en-US" altLang="en-US" dirty="0"/>
              <a:t>learning scalable and easy</a:t>
            </a:r>
          </a:p>
          <a:p>
            <a:pPr lvl="1"/>
            <a:r>
              <a:rPr lang="en-US" altLang="en-US" dirty="0" smtClean="0"/>
              <a:t>No need to understand the detailed math!</a:t>
            </a:r>
            <a:endParaRPr lang="en-US" altLang="en-US" b="0" dirty="0"/>
          </a:p>
          <a:p>
            <a:endParaRPr lang="en-US" altLang="en-US" b="0" dirty="0" smtClean="0"/>
          </a:p>
          <a:p>
            <a:r>
              <a:rPr lang="en-US" altLang="en-US" dirty="0" smtClean="0"/>
              <a:t>Divides </a:t>
            </a:r>
            <a:r>
              <a:rPr lang="en-US" altLang="en-US" dirty="0"/>
              <a:t>into two packages:</a:t>
            </a:r>
          </a:p>
          <a:p>
            <a:pPr lvl="1"/>
            <a:r>
              <a:rPr lang="en-US" altLang="en-US" dirty="0" err="1"/>
              <a:t>spark.mllib</a:t>
            </a:r>
            <a:r>
              <a:rPr lang="en-US" altLang="en-US" dirty="0"/>
              <a:t> contains the original API built on top of RDDs</a:t>
            </a:r>
          </a:p>
          <a:p>
            <a:pPr lvl="1"/>
            <a:r>
              <a:rPr lang="en-US" altLang="en-US" dirty="0"/>
              <a:t>spark.ml provides higher-level API built on top of </a:t>
            </a:r>
            <a:r>
              <a:rPr lang="en-US" altLang="en-US" dirty="0" err="1"/>
              <a:t>DataFrames</a:t>
            </a:r>
            <a:r>
              <a:rPr lang="en-US" altLang="en-US" dirty="0"/>
              <a:t> for constructing ML </a:t>
            </a:r>
            <a:r>
              <a:rPr lang="en-US" altLang="en-US" dirty="0" smtClean="0"/>
              <a:t>pipelines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u="sng" dirty="0" smtClean="0"/>
              <a:t>pipeline</a:t>
            </a:r>
            <a:r>
              <a:rPr lang="en-US" altLang="en-US" dirty="0" smtClean="0"/>
              <a:t> is a series of stages where each stage either transforms, or runs through a machine learning algorithm.</a:t>
            </a:r>
          </a:p>
          <a:p>
            <a:pPr marL="290513" lvl="1" indent="0">
              <a:buNone/>
            </a:pPr>
            <a:endParaRPr lang="en-US" altLang="en-US" b="0" dirty="0"/>
          </a:p>
          <a:p>
            <a:r>
              <a:rPr lang="en-US" altLang="en-US" dirty="0"/>
              <a:t>Using spark.ml is recommended because with </a:t>
            </a:r>
            <a:r>
              <a:rPr lang="en-US" altLang="en-US" dirty="0" err="1"/>
              <a:t>DataFrames</a:t>
            </a:r>
            <a:r>
              <a:rPr lang="en-US" altLang="en-US" dirty="0"/>
              <a:t> the API is more versatile and flexible</a:t>
            </a:r>
          </a:p>
          <a:p>
            <a:pPr lvl="1"/>
            <a:r>
              <a:rPr lang="en-US" altLang="en-US" dirty="0" err="1"/>
              <a:t>spark.mllib</a:t>
            </a:r>
            <a:r>
              <a:rPr lang="en-US" altLang="en-US" dirty="0"/>
              <a:t> will continue to be supported</a:t>
            </a:r>
          </a:p>
        </p:txBody>
      </p:sp>
    </p:spTree>
    <p:extLst>
      <p:ext uri="{BB962C8B-B14F-4D97-AF65-F5344CB8AC3E}">
        <p14:creationId xmlns:p14="http://schemas.microsoft.com/office/powerpoint/2010/main" val="27224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ML Pipeline Terminology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101" y="1127292"/>
            <a:ext cx="864057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Tx/>
              <a:buNone/>
            </a:pPr>
            <a:r>
              <a:rPr lang="en-US" b="0" dirty="0"/>
              <a:t>Spark ML standardizes APIs for machine learning algorithms to make it easier to combine multiple algorithms into a single pipeline, or workflow</a:t>
            </a:r>
          </a:p>
          <a:p>
            <a:pPr marL="0" indent="0">
              <a:buClrTx/>
              <a:buNone/>
            </a:pPr>
            <a:endParaRPr lang="en-US" altLang="en-US" b="0" dirty="0">
              <a:hlinkClick r:id="rId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Spark ML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Spark SQL as an ML dataset, which can hold a variety of data types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 action="ppaction://noacti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 action="ppaction://noaction"/>
              </a:rPr>
              <a:t>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Transformer is an algorithm which can transform one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another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3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Estimator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Estimator is an algorithm which can be fit on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produce a Transformer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4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Pipeline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Pipeline chains multiple Transformers and Estimators together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a sequence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specify an ML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 action="ppaction://noacti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 action="ppaction://noaction"/>
              </a:rPr>
              <a:t>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 Transformers and Estimators share a common API for specifying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19479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2 Exercise – Female Human Trafficking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Generated fake </a:t>
            </a:r>
            <a:r>
              <a:rPr lang="en-US" dirty="0"/>
              <a:t>travel records based on incoming custom forms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Subset of records were vetted as “high”, “medium”, or “low” risk for Female Human Trafficking by an analyst.  </a:t>
            </a:r>
          </a:p>
          <a:p>
            <a:endParaRPr lang="en-US" dirty="0"/>
          </a:p>
          <a:p>
            <a:r>
              <a:rPr lang="en-US" dirty="0" smtClean="0"/>
              <a:t>Goal is to train a model on the vetted data to be able to score the </a:t>
            </a:r>
            <a:r>
              <a:rPr lang="en-US" dirty="0" err="1" smtClean="0"/>
              <a:t>unvetted</a:t>
            </a:r>
            <a:r>
              <a:rPr lang="en-US" dirty="0" smtClean="0"/>
              <a:t>  travel records into high, medium, or low categories.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94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Watson: Group 3, Teal 70">
  <a:themeElements>
    <a:clrScheme name="Group 4, Blue 70">
      <a:dk1>
        <a:srgbClr val="EED2FF"/>
      </a:dk1>
      <a:lt1>
        <a:srgbClr val="C0E6FF"/>
      </a:lt1>
      <a:dk2>
        <a:srgbClr val="152935"/>
      </a:dk2>
      <a:lt2>
        <a:srgbClr val="264A60"/>
      </a:lt2>
      <a:accent1>
        <a:srgbClr val="AF6EE8"/>
      </a:accent1>
      <a:accent2>
        <a:srgbClr val="BA8FF7"/>
      </a:accent2>
      <a:accent3>
        <a:srgbClr val="D7AAFF"/>
      </a:accent3>
      <a:accent4>
        <a:srgbClr val="5596E6"/>
      </a:accent4>
      <a:accent5>
        <a:srgbClr val="5AAAFA"/>
      </a:accent5>
      <a:accent6>
        <a:srgbClr val="7CC7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W_Speaker_Template_16x9_Internal_V5" id="{B4CCB014-A1AE-FF44-B07D-9B017A7F5C21}" vid="{8FB6205A-4C15-C04D-9C47-87DEA2D3EE58}"/>
    </a:ext>
  </a:extLst>
</a:theme>
</file>

<file path=ppt/theme/theme3.xml><?xml version="1.0" encoding="utf-8"?>
<a:theme xmlns:a="http://schemas.openxmlformats.org/drawingml/2006/main" name="2_IBM Analytics_wht_template">
  <a:themeElements>
    <a:clrScheme name="Custom 2">
      <a:dk1>
        <a:srgbClr val="000000"/>
      </a:dk1>
      <a:lt1>
        <a:srgbClr val="FFFFFF"/>
      </a:lt1>
      <a:dk2>
        <a:srgbClr val="005D81"/>
      </a:dk2>
      <a:lt2>
        <a:srgbClr val="808080"/>
      </a:lt2>
      <a:accent1>
        <a:srgbClr val="007DAD"/>
      </a:accent1>
      <a:accent2>
        <a:srgbClr val="00B2EF"/>
      </a:accent2>
      <a:accent3>
        <a:srgbClr val="FFFFFF"/>
      </a:accent3>
      <a:accent4>
        <a:srgbClr val="000000"/>
      </a:accent4>
      <a:accent5>
        <a:srgbClr val="F39128"/>
      </a:accent5>
      <a:accent6>
        <a:srgbClr val="0070C0"/>
      </a:accent6>
      <a:hlink>
        <a:srgbClr val="007DAD"/>
      </a:hlink>
      <a:folHlink>
        <a:srgbClr val="F39128"/>
      </a:folHlink>
    </a:clrScheme>
    <a:fontScheme name="Big_Data_&amp;_Analytics_Brand_wh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3" id="{12C11A47-8DDC-BD4D-AE51-40F1E63104CC}" vid="{5C5CB90A-7245-514F-8E1A-BEB447327A9E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20907</TotalTime>
  <Words>1021</Words>
  <Application>Microsoft Office PowerPoint</Application>
  <PresentationFormat>On-screen Show (4:3)</PresentationFormat>
  <Paragraphs>200</Paragraphs>
  <Slides>14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Comic Sans MS</vt:lpstr>
      <vt:lpstr>Helvetica</vt:lpstr>
      <vt:lpstr>Symbol</vt:lpstr>
      <vt:lpstr>Times New Roman</vt:lpstr>
      <vt:lpstr>Wingdings</vt:lpstr>
      <vt:lpstr>IMAZ_Template_2013-Aug-2</vt:lpstr>
      <vt:lpstr>Watson: Group 3, Teal 70</vt:lpstr>
      <vt:lpstr>2_IBM Analytics_wht_template</vt:lpstr>
      <vt:lpstr>think-cell Slide</vt:lpstr>
      <vt:lpstr>Lab 2 - Machine Learning </vt:lpstr>
      <vt:lpstr>What is Machine Learning?</vt:lpstr>
      <vt:lpstr>Categories of Machine Learning</vt:lpstr>
      <vt:lpstr>Categories of Machine Learning</vt:lpstr>
      <vt:lpstr>Preprocessing: Matrix for Machine Learning</vt:lpstr>
      <vt:lpstr>Training, testing, &amp; validation sets</vt:lpstr>
      <vt:lpstr>Spark ML</vt:lpstr>
      <vt:lpstr>Spark ML Pipeline Terminology</vt:lpstr>
      <vt:lpstr>Lab 2 Exercise – Female Human Trafficking</vt:lpstr>
      <vt:lpstr>Demo Data </vt:lpstr>
      <vt:lpstr>Demo Flow</vt:lpstr>
      <vt:lpstr>Demo Flow (continued)</vt:lpstr>
      <vt:lpstr>Classification - Naïve Bayes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IBM_ADMIN</cp:lastModifiedBy>
  <cp:revision>430</cp:revision>
  <cp:lastPrinted>2017-02-23T13:20:41Z</cp:lastPrinted>
  <dcterms:created xsi:type="dcterms:W3CDTF">2015-01-22T19:18:00Z</dcterms:created>
  <dcterms:modified xsi:type="dcterms:W3CDTF">2017-07-10T02:33:34Z</dcterms:modified>
</cp:coreProperties>
</file>