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1"/>
  </p:notesMasterIdLst>
  <p:sldIdLst>
    <p:sldId id="358" r:id="rId2"/>
    <p:sldId id="359" r:id="rId3"/>
    <p:sldId id="366" r:id="rId4"/>
    <p:sldId id="360" r:id="rId5"/>
    <p:sldId id="361" r:id="rId6"/>
    <p:sldId id="362" r:id="rId7"/>
    <p:sldId id="363" r:id="rId8"/>
    <p:sldId id="364" r:id="rId9"/>
    <p:sldId id="365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A"/>
    <a:srgbClr val="656565"/>
    <a:srgbClr val="626571"/>
    <a:srgbClr val="5C6774"/>
    <a:srgbClr val="535B65"/>
    <a:srgbClr val="5E5E5E"/>
    <a:srgbClr val="737373"/>
    <a:srgbClr val="565656"/>
    <a:srgbClr val="8C8C8C"/>
    <a:srgbClr val="0051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6" autoAdjust="0"/>
    <p:restoredTop sz="96207" autoAdjust="0"/>
  </p:normalViewPr>
  <p:slideViewPr>
    <p:cSldViewPr snapToGrid="0" snapToObjects="1">
      <p:cViewPr>
        <p:scale>
          <a:sx n="100" d="100"/>
          <a:sy n="100" d="100"/>
        </p:scale>
        <p:origin x="-252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520F-0152-4F2C-A461-105FC5BDB4B8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7B43A-3C6C-4F39-B21A-18B4A932F1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6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/>
                <a:ea typeface="微软雅黑"/>
                <a:cs typeface="Arial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9144000" y="3542269"/>
            <a:ext cx="1209627" cy="125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0" rIns="93442" bIns="46725" anchor="t" anchorCtr="0">
            <a:noAutofit/>
          </a:bodyPr>
          <a:lstStyle/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标题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字体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微软雅黑粗体</a:t>
            </a:r>
            <a:endParaRPr altLang="ja-JP" sz="700" b="0" i="0" noProof="1" smtClean="0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字号</a:t>
            </a:r>
            <a:r>
              <a:rPr 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32-3</a:t>
            </a:r>
            <a:r>
              <a:rPr lang="en-US"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6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pt</a:t>
            </a: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颜色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</a:t>
            </a:r>
            <a:r>
              <a: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主题蓝色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endParaRPr lang="en-US" altLang="zh-CN" sz="700" b="0" i="0" noProof="1" smtClean="0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副标题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字体</a:t>
            </a:r>
            <a:r>
              <a:rPr 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微软雅黑</a:t>
            </a:r>
            <a:endParaRPr lang="en-US" altLang="zh-CN" sz="700" b="0" i="0" noProof="1" smtClean="0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字号</a:t>
            </a:r>
            <a:r>
              <a:rPr 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2</a:t>
            </a:r>
            <a:r>
              <a:rPr lang="en-US"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4</a:t>
            </a:r>
            <a:r>
              <a:rPr altLang="ja-JP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pt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  <a:p>
            <a:pPr algn="l" defTabSz="935038">
              <a:lnSpc>
                <a:spcPct val="120000"/>
              </a:lnSpc>
            </a:pP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颜色</a:t>
            </a:r>
            <a:r>
              <a:rPr lang="en-US" altLang="zh-CN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: </a:t>
            </a:r>
            <a:r>
              <a:rPr lang="zh-CN" altLang="en-US" sz="700" b="0" i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rPr>
              <a:t>主题灰色</a:t>
            </a:r>
            <a:endParaRPr altLang="ja-JP" sz="700" b="0" i="0" noProof="1">
              <a:solidFill>
                <a:schemeClr val="bg1"/>
              </a:solidFill>
              <a:latin typeface="微软雅黑"/>
              <a:ea typeface="微软雅黑"/>
              <a:cs typeface="Microsoft YaHei Bold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05700" y="358140"/>
            <a:ext cx="1242764" cy="4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4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14173" y="550734"/>
            <a:ext cx="1782952" cy="1143000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4173" y="1870075"/>
            <a:ext cx="7138808" cy="43703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"/>
              </a:defRPr>
            </a:lvl1pPr>
          </a:lstStyle>
          <a:p>
            <a:pPr lvl="0"/>
            <a:r>
              <a:rPr kumimoji="1" lang="en-US" altLang="zh-CN" dirty="0" smtClean="0"/>
              <a:t>1.</a:t>
            </a:r>
          </a:p>
          <a:p>
            <a:pPr lvl="0"/>
            <a:r>
              <a:rPr kumimoji="1" lang="en-US" altLang="zh-CN" dirty="0" smtClean="0"/>
              <a:t>2.</a:t>
            </a:r>
          </a:p>
          <a:p>
            <a:pPr lvl="0"/>
            <a:r>
              <a:rPr kumimoji="1" lang="en-US" altLang="zh-CN" dirty="0" smtClean="0"/>
              <a:t>3.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23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005BAA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401610" y="129998"/>
            <a:ext cx="6211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700" dirty="0" smtClean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&gt; </a:t>
            </a:r>
            <a:r>
              <a:rPr lang="zh-CN" altLang="en-US" sz="700" dirty="0" smtClean="0">
                <a:solidFill>
                  <a:srgbClr val="656565"/>
                </a:solidFill>
                <a:latin typeface="Arial"/>
                <a:ea typeface="微软雅黑"/>
                <a:cs typeface="Arial"/>
              </a:rPr>
              <a:t>内部公开</a:t>
            </a:r>
            <a:endParaRPr lang="zh-CN" altLang="en-US" sz="700" dirty="0">
              <a:solidFill>
                <a:srgbClr val="656565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-1334749" y="36152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9152238" y="3839666"/>
            <a:ext cx="1360488" cy="2693462"/>
            <a:chOff x="9152238" y="3839666"/>
            <a:chExt cx="1360488" cy="2693462"/>
          </a:xfrm>
        </p:grpSpPr>
        <p:grpSp>
          <p:nvGrpSpPr>
            <p:cNvPr id="20" name="组 19"/>
            <p:cNvGrpSpPr/>
            <p:nvPr userDrawn="1"/>
          </p:nvGrpSpPr>
          <p:grpSpPr>
            <a:xfrm>
              <a:off x="9272194" y="5231379"/>
              <a:ext cx="935158" cy="1301749"/>
              <a:chOff x="9286278" y="1725515"/>
              <a:chExt cx="935158" cy="1301749"/>
            </a:xfrm>
          </p:grpSpPr>
          <p:grpSp>
            <p:nvGrpSpPr>
              <p:cNvPr id="21" name="组 20"/>
              <p:cNvGrpSpPr/>
              <p:nvPr userDrawn="1"/>
            </p:nvGrpSpPr>
            <p:grpSpPr>
              <a:xfrm>
                <a:off x="9286278" y="1725515"/>
                <a:ext cx="795145" cy="254390"/>
                <a:chOff x="9286278" y="1725515"/>
                <a:chExt cx="795145" cy="254390"/>
              </a:xfrm>
            </p:grpSpPr>
            <p:sp>
              <p:nvSpPr>
                <p:cNvPr id="43" name="矩形 42"/>
                <p:cNvSpPr/>
                <p:nvPr userDrawn="1"/>
              </p:nvSpPr>
              <p:spPr>
                <a:xfrm>
                  <a:off x="9286278" y="1725515"/>
                  <a:ext cx="254390" cy="254390"/>
                </a:xfrm>
                <a:prstGeom prst="rect">
                  <a:avLst/>
                </a:prstGeom>
                <a:solidFill>
                  <a:srgbClr val="005BAA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文本框 43"/>
                <p:cNvSpPr txBox="1"/>
                <p:nvPr userDrawn="1"/>
              </p:nvSpPr>
              <p:spPr>
                <a:xfrm>
                  <a:off x="9503622" y="1756625"/>
                  <a:ext cx="5778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sz="700" i="1" dirty="0" smtClean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G91, B170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2" name="组 21"/>
              <p:cNvGrpSpPr/>
              <p:nvPr userDrawn="1"/>
            </p:nvGrpSpPr>
            <p:grpSpPr>
              <a:xfrm>
                <a:off x="9286278" y="2062596"/>
                <a:ext cx="935158" cy="254390"/>
                <a:chOff x="9286278" y="2062596"/>
                <a:chExt cx="935158" cy="254390"/>
              </a:xfrm>
            </p:grpSpPr>
            <p:sp>
              <p:nvSpPr>
                <p:cNvPr id="41" name="矩形 40"/>
                <p:cNvSpPr/>
                <p:nvPr userDrawn="1"/>
              </p:nvSpPr>
              <p:spPr>
                <a:xfrm>
                  <a:off x="9286278" y="2062596"/>
                  <a:ext cx="254390" cy="254390"/>
                </a:xfrm>
                <a:prstGeom prst="rect">
                  <a:avLst/>
                </a:prstGeom>
                <a:solidFill>
                  <a:srgbClr val="0089C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文本框 41"/>
                <p:cNvSpPr txBox="1"/>
                <p:nvPr userDrawn="1"/>
              </p:nvSpPr>
              <p:spPr>
                <a:xfrm>
                  <a:off x="9503622" y="2093706"/>
                  <a:ext cx="71781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sz="700" i="1" dirty="0" smtClean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G137, B207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3" name="组 22"/>
              <p:cNvGrpSpPr/>
              <p:nvPr userDrawn="1"/>
            </p:nvGrpSpPr>
            <p:grpSpPr>
              <a:xfrm>
                <a:off x="9286278" y="2411716"/>
                <a:ext cx="935158" cy="254390"/>
                <a:chOff x="9286278" y="2411716"/>
                <a:chExt cx="935158" cy="254390"/>
              </a:xfrm>
            </p:grpSpPr>
            <p:sp>
              <p:nvSpPr>
                <p:cNvPr id="39" name="矩形 38"/>
                <p:cNvSpPr/>
                <p:nvPr userDrawn="1"/>
              </p:nvSpPr>
              <p:spPr>
                <a:xfrm>
                  <a:off x="9286278" y="2411716"/>
                  <a:ext cx="254390" cy="254390"/>
                </a:xfrm>
                <a:prstGeom prst="rect">
                  <a:avLst/>
                </a:prstGeom>
                <a:solidFill>
                  <a:srgbClr val="00AEE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文本框 39"/>
                <p:cNvSpPr txBox="1"/>
                <p:nvPr userDrawn="1"/>
              </p:nvSpPr>
              <p:spPr>
                <a:xfrm>
                  <a:off x="9503622" y="2442826"/>
                  <a:ext cx="71781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sz="700" i="1" dirty="0" smtClean="0">
                      <a:solidFill>
                        <a:schemeClr val="bg1"/>
                      </a:solidFill>
                      <a:latin typeface="Times"/>
                      <a:cs typeface="Times"/>
                    </a:rPr>
                    <a:t>G174, B239</a:t>
                  </a:r>
                  <a:endParaRPr kumimoji="1" lang="zh-CN" altLang="en-US" sz="700" i="1" dirty="0">
                    <a:solidFill>
                      <a:schemeClr val="bg1"/>
                    </a:solidFill>
                    <a:latin typeface="Times"/>
                    <a:cs typeface="Times"/>
                  </a:endParaRPr>
                </a:p>
              </p:txBody>
            </p:sp>
          </p:grpSp>
          <p:sp>
            <p:nvSpPr>
              <p:cNvPr id="24" name="矩形 23"/>
              <p:cNvSpPr/>
              <p:nvPr userDrawn="1"/>
            </p:nvSpPr>
            <p:spPr>
              <a:xfrm>
                <a:off x="9286278" y="2772874"/>
                <a:ext cx="254390" cy="254390"/>
              </a:xfrm>
              <a:prstGeom prst="rect">
                <a:avLst/>
              </a:prstGeom>
              <a:solidFill>
                <a:srgbClr val="00ABB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文本框 37"/>
              <p:cNvSpPr txBox="1"/>
              <p:nvPr userDrawn="1"/>
            </p:nvSpPr>
            <p:spPr>
              <a:xfrm>
                <a:off x="9503622" y="2803984"/>
                <a:ext cx="71781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700" i="1" dirty="0" smtClean="0">
                    <a:solidFill>
                      <a:schemeClr val="bg1"/>
                    </a:solidFill>
                    <a:latin typeface="Times"/>
                    <a:cs typeface="Times"/>
                  </a:rPr>
                  <a:t>G171, B189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45" name="Rectangle 8"/>
            <p:cNvSpPr>
              <a:spLocks noChangeArrowheads="1"/>
            </p:cNvSpPr>
            <p:nvPr userDrawn="1"/>
          </p:nvSpPr>
          <p:spPr bwMode="auto">
            <a:xfrm>
              <a:off x="9152238" y="3839666"/>
              <a:ext cx="1360488" cy="1254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93442" bIns="46725" anchor="t" anchorCtr="0">
              <a:noAutofit/>
            </a:bodyPr>
            <a:lstStyle/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标题</a:t>
              </a:r>
              <a:r>
                <a:rPr lang="en-US"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字体</a:t>
              </a:r>
              <a:r>
                <a:rPr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微软雅黑</a:t>
              </a:r>
              <a:endPara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字号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en-US"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30-32pt</a:t>
              </a:r>
              <a:endParaRPr altLang="ja-JP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颜色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主题蓝色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endPara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正文</a:t>
              </a:r>
              <a:r>
                <a:rPr lang="en-US"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(1-5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级</a:t>
              </a:r>
              <a:r>
                <a:rPr lang="en-US"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)</a:t>
              </a:r>
              <a:r>
                <a:rPr altLang="zh-CN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字体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微软雅黑</a:t>
              </a:r>
              <a:endParaRPr lang="en-US" altLang="zh-CN" sz="700" b="0" i="0" baseline="0" noProof="1" smtClean="0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字号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</a:t>
              </a:r>
              <a:r>
                <a:rPr lang="en-US"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28-12</a:t>
              </a:r>
              <a:r>
                <a:rPr altLang="ja-JP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pt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  <a:p>
              <a:pPr algn="l" defTabSz="935038">
                <a:lnSpc>
                  <a:spcPct val="120000"/>
                </a:lnSpc>
              </a:pP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颜色</a:t>
              </a:r>
              <a:r>
                <a:rPr 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:  </a:t>
              </a:r>
              <a:r>
                <a:rPr lang="zh-CN" altLang="en-US" sz="700" b="0" i="0" baseline="0" noProof="1" smtClean="0">
                  <a:solidFill>
                    <a:schemeClr val="bg1"/>
                  </a:solidFill>
                  <a:latin typeface="微软雅黑"/>
                  <a:ea typeface="微软雅黑"/>
                  <a:cs typeface="Microsoft YaHei Bold"/>
                </a:rPr>
                <a:t>黑色</a:t>
              </a:r>
              <a:endParaRPr altLang="ja-JP" sz="700" b="0" i="0" baseline="0" noProof="1">
                <a:solidFill>
                  <a:schemeClr val="bg1"/>
                </a:solidFill>
                <a:latin typeface="微软雅黑"/>
                <a:ea typeface="微软雅黑"/>
                <a:cs typeface="Microsoft YaHei Bold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005" y="6610877"/>
            <a:ext cx="504000" cy="16971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7570946" y="6602510"/>
            <a:ext cx="14911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© ZTE Corporation. All rights reserved.</a:t>
            </a:r>
            <a:endParaRPr kumimoji="1" lang="zh-CN" altLang="en-U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278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35600" y="143092"/>
            <a:ext cx="9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63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7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005BAA"/>
          </a:solidFill>
          <a:latin typeface="+mj-lt"/>
          <a:ea typeface="微软雅黑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/>
              <a:t>Ceilometer</a:t>
            </a:r>
            <a:endParaRPr lang="zh-CN" altLang="en-US" dirty="0" smtClean="0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57201" y="1374320"/>
            <a:ext cx="8229599" cy="373948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Ceilometer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项目开始于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年，最初用于一个简单目标：收集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项目的信息，计费系统使用该数据源生成费用账单，称之为“计量”。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随后，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Ceilometer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收集的指标越来越多，社区开始给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Ceilometer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增加第二个目标：成为一个标准的采集指标机制，而不管指标的用途。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最近，随着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项目的诞生，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项目需要一个工具来观察关键变量，并触发不同的响应。因为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Ceilometer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已经收集了大量的指标，该工作顺理成章的成为了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Ceilometer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的扩展，称之为“告警”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14388" lvl="1" indent="-35718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版本开始，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Ceilometer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项目专注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于指标采集。告警从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Ceilometer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独立出来，创建了一个新的项目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Aodh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/>
              <a:t>Ceilometer</a:t>
            </a:r>
            <a:r>
              <a:rPr lang="zh-CN" altLang="en-US" dirty="0" smtClean="0"/>
              <a:t>架构</a:t>
            </a:r>
          </a:p>
        </p:txBody>
      </p:sp>
      <p:pic>
        <p:nvPicPr>
          <p:cNvPr id="8194" name="Picture 2" descr="Architecture summ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314469"/>
            <a:ext cx="7019924" cy="5135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/>
              <a:t>Ceilometer</a:t>
            </a:r>
            <a:r>
              <a:rPr lang="zh-CN" altLang="en-US" dirty="0" smtClean="0"/>
              <a:t>架构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381125"/>
            <a:ext cx="856138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/>
              <a:t>Ceilometer</a:t>
            </a:r>
            <a:r>
              <a:rPr lang="zh-CN" altLang="en-US" dirty="0" smtClean="0"/>
              <a:t>基础组件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57201" y="1068660"/>
            <a:ext cx="8229599" cy="54938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Compute Agent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运行在每个计算节点，采集性能指标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Central Agent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运行在管理节点，调用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其它组件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采集指标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Notification Agent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运行在管理节点，接收其它组件主动上报的通知消息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Collector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运行在管理节点，基于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AMQP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接收消息，并记录到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Data Store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Data Store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	-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持久化数据存储（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运行在管理节点，提供接口访问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Data Store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设置告警条件和动作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Alarm Evaluator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运行在管理节点，根据用户设置的告警条件进行告警评估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Alarm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Notifier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运行在管理节点，告警通知（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 callback/ LOG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 smtClean="0"/>
              <a:t>Ceilometer</a:t>
            </a:r>
            <a:r>
              <a:rPr lang="zh-CN" altLang="en-US" dirty="0" smtClean="0"/>
              <a:t>数据采集机制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5819775" y="1126733"/>
            <a:ext cx="2905125" cy="221599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agent-notification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负责收集各个组件推送的消息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agent-central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是通过各个组件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方式收集有用的信息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agent-compute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负责收集本计算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节点信息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5819775" y="3726418"/>
            <a:ext cx="2867025" cy="184665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agent-*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服务负责采集信息，采集的信息可以通过三种方式发布：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RPC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UDP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File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43" y="3711182"/>
            <a:ext cx="5507946" cy="239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744" y="1257300"/>
            <a:ext cx="5507946" cy="222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Heat</a:t>
            </a:r>
            <a:endParaRPr lang="zh-CN" altLang="en-US" dirty="0" smtClean="0"/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57201" y="1582070"/>
            <a:ext cx="8229599" cy="33239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提供了一个模板来描述云应用，通过调用相应的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接口生成运行的云应用程序。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将其它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的核心组件集成到了一个文件模板系统，该模板允许创建大部分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资源类型（例如实例、浮动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、卷、安全组、用户等），以及一些更高级的功能例如高可用性、自动缩放和嵌套栈。通过与其它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核心项目的紧密集成，所有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核心项目能够获得更大的用户群。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允许部署人员直接通过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集成，或者增加自定义插件。</a:t>
            </a:r>
          </a:p>
        </p:txBody>
      </p:sp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Heat</a:t>
            </a:r>
            <a:r>
              <a:rPr lang="zh-CN" altLang="en-US" dirty="0" smtClean="0"/>
              <a:t>架构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323975"/>
            <a:ext cx="72945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Heat</a:t>
            </a:r>
            <a:r>
              <a:rPr lang="zh-CN" altLang="en-US" dirty="0" smtClean="0"/>
              <a:t>基础组件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57201" y="1274950"/>
            <a:ext cx="8229599" cy="498598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heat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工具是一个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通信来执行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AWS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CloudFormation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。终端开发者也可以直接使用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 REST 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REST 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发送给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heat-engine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cfn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AWS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CloudFormation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兼容，将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发送给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heat-engine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heat-engine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主要职责是协调模板的启动，并提供事件返回给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cfntools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包括了一些和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配合使用的小工具，它们运行在虚拟机内部。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Heat</a:t>
            </a:r>
            <a:r>
              <a:rPr lang="zh-CN" altLang="en-US" dirty="0" smtClean="0"/>
              <a:t>实现的功能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457201" y="1482698"/>
            <a:ext cx="8229599" cy="457048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云基础设施搭建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描述云基础设施的资源，例如服务器、网络、存储等，以及它们之间的关联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修改云平台部署并实施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虚拟机内软件部署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Puppet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Chef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cloud-init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传递参数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弹性伸缩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Ceilometer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告警机制实现资源弹性伸缩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HA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监控虚拟机内部软件状态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-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定义软件异常处理策略，重启服务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进程或虚拟机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6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8124</TotalTime>
  <Words>302</Words>
  <Application>Microsoft Office PowerPoint</Application>
  <PresentationFormat>全屏显示(4:3)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blank</vt:lpstr>
      <vt:lpstr>Ceilometer</vt:lpstr>
      <vt:lpstr>Ceilometer架构</vt:lpstr>
      <vt:lpstr>Ceilometer架构</vt:lpstr>
      <vt:lpstr>Ceilometer基础组件</vt:lpstr>
      <vt:lpstr>Ceilometer数据采集机制</vt:lpstr>
      <vt:lpstr>Heat</vt:lpstr>
      <vt:lpstr>Heat架构</vt:lpstr>
      <vt:lpstr>Heat基础组件</vt:lpstr>
      <vt:lpstr>Heat实现的功能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XX平台 --- 2015年度规划报告</dc:title>
  <dc:creator>123123</dc:creator>
  <cp:lastModifiedBy>zhang shm</cp:lastModifiedBy>
  <cp:revision>490</cp:revision>
  <dcterms:created xsi:type="dcterms:W3CDTF">2014-09-01T08:58:42Z</dcterms:created>
  <dcterms:modified xsi:type="dcterms:W3CDTF">2016-05-31T01:39:51Z</dcterms:modified>
</cp:coreProperties>
</file>