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1"/>
  </p:notesMasterIdLst>
  <p:sldIdLst>
    <p:sldId id="256" r:id="rId2"/>
    <p:sldId id="399" r:id="rId3"/>
    <p:sldId id="400" r:id="rId4"/>
    <p:sldId id="402" r:id="rId5"/>
    <p:sldId id="408" r:id="rId6"/>
    <p:sldId id="409" r:id="rId7"/>
    <p:sldId id="410" r:id="rId8"/>
    <p:sldId id="403" r:id="rId9"/>
    <p:sldId id="412" r:id="rId10"/>
  </p:sldIdLst>
  <p:sldSz cx="9144000" cy="6858000" type="screen4x3"/>
  <p:notesSz cx="6858000" cy="9144000"/>
  <p:embeddedFontLst>
    <p:embeddedFont>
      <p:font typeface="Cabin Condensed" panose="020B0506050202020004" pitchFamily="34" charset="0"/>
      <p:regular r:id="rId12"/>
      <p:bold r:id="rId13"/>
    </p:embeddedFont>
    <p:embeddedFont>
      <p:font typeface="Tinos" panose="020206030504050203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21" autoAdjust="0"/>
  </p:normalViewPr>
  <p:slideViewPr>
    <p:cSldViewPr>
      <p:cViewPr>
        <p:scale>
          <a:sx n="100" d="100"/>
          <a:sy n="100" d="100"/>
        </p:scale>
        <p:origin x="101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2. 9. 2014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5600" y="0"/>
            <a:ext cx="2438400" cy="1961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1524000"/>
          </a:xfrm>
        </p:spPr>
        <p:txBody>
          <a:bodyPr>
            <a:normAutofit fontScale="90000"/>
          </a:bodyPr>
          <a:lstStyle/>
          <a:p>
            <a:r>
              <a:rPr lang="en-US" sz="5600" b="1" dirty="0" smtClean="0">
                <a:solidFill>
                  <a:schemeClr val="accent5"/>
                </a:solidFill>
              </a:rPr>
              <a:t>F# Data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Making structured data </a:t>
            </a:r>
            <a:r>
              <a:rPr lang="en-US" dirty="0" smtClean="0"/>
              <a:t>first-class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8915400" cy="205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University of Cambridge</a:t>
            </a:r>
          </a:p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rgbClr val="000000"/>
                </a:solidFill>
                <a:latin typeface="Cabin Condensed"/>
              </a:rPr>
              <a:t>Project </a:t>
            </a:r>
            <a:r>
              <a:rPr lang="en-US" sz="2200" dirty="0">
                <a:solidFill>
                  <a:srgbClr val="000000"/>
                </a:solidFill>
                <a:latin typeface="Cabin Condensed"/>
              </a:rPr>
              <a:t>homepage: </a:t>
            </a:r>
            <a:r>
              <a:rPr lang="en-US" sz="2200" dirty="0">
                <a:solidFill>
                  <a:schemeClr val="accent5"/>
                </a:solidFill>
              </a:rPr>
              <a:t>http://</a:t>
            </a:r>
            <a:r>
              <a:rPr lang="en-US" sz="2200" dirty="0" smtClean="0">
                <a:solidFill>
                  <a:schemeClr val="accent5"/>
                </a:solidFill>
              </a:rPr>
              <a:t>fsharp.github.io/FSharp.Data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Supervisor: 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Alan Mycroft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Thanks to: 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Don Syme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Gustavo Guerra 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touch: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  @</a:t>
            </a:r>
            <a:r>
              <a:rPr lang="en-US" sz="2200" dirty="0" err="1" smtClean="0">
                <a:solidFill>
                  <a:schemeClr val="accent3"/>
                </a:solidFill>
                <a:latin typeface="+mj-lt"/>
              </a:rPr>
              <a:t>tomaspetricek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526DB0"/>
                </a:solidFill>
                <a:latin typeface="Cabin Condensed"/>
              </a:rPr>
              <a:t> 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bin Condensed"/>
              </a:rPr>
              <a:t>|  </a:t>
            </a:r>
            <a:r>
              <a:rPr lang="en-US" sz="2200" dirty="0" smtClean="0">
                <a:solidFill>
                  <a:srgbClr val="526DB0"/>
                </a:solidFill>
                <a:latin typeface="Cabin Condensed"/>
              </a:rPr>
              <a:t>tomas@tomasp.net</a:t>
            </a: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Motivation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Calling a REST-based service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endParaRPr lang="cs-CZ" sz="33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5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3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80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328077"/>
            <a:ext cx="2159244" cy="20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Inferring primitive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6994" y="2823761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null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5194" y="2823761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7" idx="0"/>
            <a:endCxn id="13" idx="2"/>
          </p:cNvCxnSpPr>
          <p:nvPr/>
        </p:nvCxnSpPr>
        <p:spPr>
          <a:xfrm rot="16200000" flipV="1">
            <a:off x="5212914" y="1335681"/>
            <a:ext cx="613961" cy="2362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652994" y="1600200"/>
                <a:ext cx="1371600" cy="609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994" y="1600200"/>
                <a:ext cx="1371600" cy="609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endCxn id="13" idx="2"/>
          </p:cNvCxnSpPr>
          <p:nvPr/>
        </p:nvCxnSpPr>
        <p:spPr>
          <a:xfrm rot="16200000" flipV="1">
            <a:off x="3879415" y="2669180"/>
            <a:ext cx="918761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1369172" y="4116978"/>
            <a:ext cx="1367240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0"/>
            <a:endCxn id="13" idx="2"/>
          </p:cNvCxnSpPr>
          <p:nvPr/>
        </p:nvCxnSpPr>
        <p:spPr>
          <a:xfrm rot="5400000" flipH="1" flipV="1">
            <a:off x="2888814" y="1373781"/>
            <a:ext cx="613961" cy="228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66994" y="4644859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string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8" idx="0"/>
          </p:cNvCxnSpPr>
          <p:nvPr/>
        </p:nvCxnSpPr>
        <p:spPr>
          <a:xfrm rot="16200000" flipV="1">
            <a:off x="6093572" y="4040778"/>
            <a:ext cx="1214840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V="1">
            <a:off x="6169572" y="5789215"/>
            <a:ext cx="1062832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5194" y="4648200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548" y="5816748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float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0" name="Elbow Connector 49"/>
          <p:cNvCxnSpPr>
            <a:stCxn id="49" idx="1"/>
            <a:endCxn id="10" idx="2"/>
          </p:cNvCxnSpPr>
          <p:nvPr/>
        </p:nvCxnSpPr>
        <p:spPr>
          <a:xfrm rot="10800000">
            <a:off x="2052794" y="5254459"/>
            <a:ext cx="1600200" cy="86952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0"/>
            <a:endCxn id="5" idx="2"/>
          </p:cNvCxnSpPr>
          <p:nvPr/>
        </p:nvCxnSpPr>
        <p:spPr>
          <a:xfrm rot="16200000" flipV="1">
            <a:off x="4056416" y="5536803"/>
            <a:ext cx="564722" cy="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652994" y="5819181"/>
                <a:ext cx="1371600" cy="609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994" y="5819181"/>
                <a:ext cx="1371600" cy="609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Elbow Connector 56"/>
          <p:cNvCxnSpPr>
            <a:stCxn id="49" idx="3"/>
            <a:endCxn id="9" idx="1"/>
          </p:cNvCxnSpPr>
          <p:nvPr/>
        </p:nvCxnSpPr>
        <p:spPr>
          <a:xfrm flipV="1">
            <a:off x="5024594" y="6121548"/>
            <a:ext cx="994954" cy="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52993" y="2827202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5" idx="0"/>
            <a:endCxn id="25" idx="2"/>
          </p:cNvCxnSpPr>
          <p:nvPr/>
        </p:nvCxnSpPr>
        <p:spPr>
          <a:xfrm rot="5400000" flipH="1" flipV="1">
            <a:off x="3734748" y="4040815"/>
            <a:ext cx="1208057" cy="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52960" y="4644859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bool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38790" y="4057882"/>
            <a:ext cx="2362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33785" y="3726097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1+0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  <p:bldP spid="13" grpId="0" animBg="1"/>
      <p:bldP spid="10" grpId="0" animBg="1"/>
      <p:bldP spid="8" grpId="0" animBg="1"/>
      <p:bldP spid="9" grpId="0" animBg="1"/>
      <p:bldP spid="49" grpId="0" animBg="1"/>
      <p:bldP spid="25" grpId="0" animBg="1"/>
      <p:bldP spid="5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structured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2957945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1272" y="1828800"/>
            <a:ext cx="3893128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string, age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743200"/>
            <a:ext cx="47244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string, age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option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116531" y="2338098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881" y="4191000"/>
            <a:ext cx="1843519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num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0037" y="4191000"/>
            <a:ext cx="1872963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string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46650" y="4716463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818" y="5263609"/>
            <a:ext cx="4876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num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option,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string option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8061" y="4203664"/>
            <a:ext cx="80529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8868" y="4191000"/>
            <a:ext cx="1724314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{ value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641956" y="4665589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38823" y="5263609"/>
            <a:ext cx="2695577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+ { value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4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Relativized 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752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 results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Practical results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Safer </a:t>
            </a:r>
            <a:r>
              <a:rPr lang="en-US" dirty="0" smtClean="0"/>
              <a:t>than equivalent </a:t>
            </a:r>
            <a:r>
              <a:rPr lang="en-US" b="1" dirty="0" smtClean="0">
                <a:solidFill>
                  <a:schemeClr val="accent3"/>
                </a:solidFill>
              </a:rPr>
              <a:t>handwritten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If program fails, </a:t>
            </a:r>
            <a:r>
              <a:rPr lang="en-US" b="1" dirty="0">
                <a:solidFill>
                  <a:schemeClr val="accent5"/>
                </a:solidFill>
              </a:rPr>
              <a:t>add a new sample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Compile error when </a:t>
            </a:r>
            <a:r>
              <a:rPr lang="en-US" b="1" dirty="0" smtClean="0">
                <a:solidFill>
                  <a:schemeClr val="accent3"/>
                </a:solidFill>
              </a:rPr>
              <a:t>API changes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725" y="2514600"/>
            <a:ext cx="7810500" cy="1292662"/>
          </a:xfrm>
          <a:prstGeom prst="rect">
            <a:avLst/>
          </a:prstGeom>
          <a:solidFill>
            <a:schemeClr val="accent5"/>
          </a:solidFill>
        </p:spPr>
        <p:txBody>
          <a:bodyPr wrap="square" lIns="274320" tIns="182880" rIns="274320" bIns="182880" rtlCol="0">
            <a:spAutoFit/>
          </a:bodyPr>
          <a:lstStyle/>
          <a:p>
            <a:pPr marL="0" lvl="1"/>
            <a:r>
              <a:rPr lang="en-US" sz="3000" i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No runtime errors if the actual type of the input is a subtype of any of the specified samples</a:t>
            </a:r>
            <a:r>
              <a:rPr lang="en-US" sz="3000" i="1" dirty="0" smtClean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.</a:t>
            </a:r>
            <a:endParaRPr lang="en-US" sz="3000" i="1" dirty="0">
              <a:solidFill>
                <a:schemeClr val="bg1"/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j-lt"/>
              </a:rPr>
              <a:t>Unique </a:t>
            </a:r>
            <a:r>
              <a:rPr lang="en-US" dirty="0" smtClean="0">
                <a:solidFill>
                  <a:schemeClr val="accent5"/>
                </a:solidFill>
                <a:latin typeface="+mj-lt"/>
              </a:rPr>
              <a:t>type provider </a:t>
            </a:r>
            <a:r>
              <a:rPr lang="en-US" dirty="0" smtClean="0">
                <a:latin typeface="+mj-lt"/>
              </a:rPr>
              <a:t>integration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j-lt"/>
              </a:rPr>
              <a:t>Inference </a:t>
            </a:r>
            <a:r>
              <a:rPr lang="en-US" dirty="0" smtClean="0">
                <a:latin typeface="+mj-lt"/>
              </a:rPr>
              <a:t>from </a:t>
            </a:r>
            <a:r>
              <a:rPr lang="en-US" dirty="0" smtClean="0">
                <a:solidFill>
                  <a:schemeClr val="accent3"/>
                </a:solidFill>
                <a:latin typeface="+mj-lt"/>
              </a:rPr>
              <a:t>small-scale samples </a:t>
            </a:r>
            <a:r>
              <a:rPr lang="en-US" dirty="0" smtClean="0">
                <a:latin typeface="+mj-lt"/>
              </a:rPr>
              <a:t>works!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18k</a:t>
            </a:r>
            <a:r>
              <a:rPr lang="en-US" dirty="0" smtClean="0">
                <a:latin typeface="+mj-lt"/>
              </a:rPr>
              <a:t> downloads &amp; </a:t>
            </a:r>
            <a:r>
              <a:rPr lang="en-US" dirty="0" smtClean="0">
                <a:solidFill>
                  <a:schemeClr val="accent5"/>
                </a:solidFill>
                <a:latin typeface="+mj-lt"/>
              </a:rPr>
              <a:t>24</a:t>
            </a:r>
            <a:r>
              <a:rPr lang="en-US" dirty="0" smtClean="0">
                <a:latin typeface="+mj-lt"/>
              </a:rPr>
              <a:t> contributors</a:t>
            </a:r>
            <a:endParaRPr lang="en-US" dirty="0" smtClean="0">
              <a:latin typeface="+mj-lt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accent5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5600" y="0"/>
            <a:ext cx="2438400" cy="1961147"/>
          </a:xfrm>
          <a:prstGeom prst="rect">
            <a:avLst/>
          </a:prstGeom>
        </p:spPr>
      </p:pic>
      <p:sp>
        <p:nvSpPr>
          <p:cNvPr id="6" name="Subtitle 6"/>
          <p:cNvSpPr txBox="1">
            <a:spLocks/>
          </p:cNvSpPr>
          <p:nvPr/>
        </p:nvSpPr>
        <p:spPr>
          <a:xfrm>
            <a:off x="152400" y="4724400"/>
            <a:ext cx="8915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0"/>
              </a:spcAft>
            </a:pPr>
            <a:endParaRPr lang="en-US" sz="2600" dirty="0" smtClean="0">
              <a:solidFill>
                <a:srgbClr val="000000"/>
              </a:solidFill>
              <a:latin typeface="Cabin Condensed"/>
            </a:endParaRPr>
          </a:p>
          <a:p>
            <a:pPr lvl="0" algn="ctr"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Cabin Condensed"/>
              </a:rPr>
              <a:t>Project </a:t>
            </a:r>
            <a:r>
              <a:rPr lang="en-US" sz="2600" dirty="0">
                <a:solidFill>
                  <a:srgbClr val="000000"/>
                </a:solidFill>
                <a:latin typeface="Cabin Condensed"/>
              </a:rPr>
              <a:t>homepage: </a:t>
            </a:r>
            <a:r>
              <a:rPr lang="en-US" sz="2600" dirty="0">
                <a:solidFill>
                  <a:srgbClr val="DC5924"/>
                </a:solidFill>
              </a:rPr>
              <a:t>http://fsharp.github.io/FSharp.Data</a:t>
            </a:r>
          </a:p>
          <a:p>
            <a:pPr lvl="0" algn="ctr"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abin Condensed"/>
              </a:rPr>
              <a:t>Get in touch: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  @</a:t>
            </a:r>
            <a:r>
              <a:rPr lang="en-US" sz="2600" dirty="0" err="1">
                <a:solidFill>
                  <a:srgbClr val="526DB0"/>
                </a:solidFill>
                <a:latin typeface="Cabin Condensed"/>
              </a:rPr>
              <a:t>tomaspetricek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  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  <a:latin typeface="Cabin Condensed"/>
              </a:rPr>
              <a:t>|  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tomas@tomasp.net</a:t>
            </a:r>
          </a:p>
          <a:p>
            <a:endParaRPr lang="en-US" sz="2600" dirty="0" smtClean="0">
              <a:solidFill>
                <a:srgbClr val="526DB0"/>
              </a:solidFill>
              <a:latin typeface="Cab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21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– the big picture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6808"/>
            <a:ext cx="1503074" cy="150307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52" y="1836808"/>
            <a:ext cx="1503074" cy="1503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04" y="1836808"/>
            <a:ext cx="1503074" cy="1503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04" y="3657600"/>
            <a:ext cx="1503074" cy="1503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52" y="3657600"/>
            <a:ext cx="1503074" cy="1503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7600"/>
            <a:ext cx="1503074" cy="150307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3"/>
                </a:solidFill>
                <a:latin typeface="+mj-lt"/>
              </a:rPr>
              <a:t>www.fslab.org</a:t>
            </a:r>
          </a:p>
        </p:txBody>
      </p:sp>
    </p:spTree>
    <p:extLst>
      <p:ext uri="{BB962C8B-B14F-4D97-AF65-F5344CB8AC3E}">
        <p14:creationId xmlns:p14="http://schemas.microsoft.com/office/powerpoint/2010/main" val="34076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7812</TotalTime>
  <Words>228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Cabin Condensed</vt:lpstr>
      <vt:lpstr>Tinos</vt:lpstr>
      <vt:lpstr>Calibri</vt:lpstr>
      <vt:lpstr>Wingdings</vt:lpstr>
      <vt:lpstr>Arial</vt:lpstr>
      <vt:lpstr>Cambria Math</vt:lpstr>
      <vt:lpstr>Office Theme</vt:lpstr>
      <vt:lpstr>F# Data Making structured data first-class</vt:lpstr>
      <vt:lpstr>Motivation Calling a REST-based service  </vt:lpstr>
      <vt:lpstr>What are type providers?</vt:lpstr>
      <vt:lpstr>What are type providers?</vt:lpstr>
      <vt:lpstr>Inferring primitive types</vt:lpstr>
      <vt:lpstr>Inferring structured types</vt:lpstr>
      <vt:lpstr>Relativized type safety</vt:lpstr>
      <vt:lpstr>Conclusions</vt:lpstr>
      <vt:lpstr>F# Data – the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299</cp:revision>
  <dcterms:created xsi:type="dcterms:W3CDTF">2012-02-29T16:21:29Z</dcterms:created>
  <dcterms:modified xsi:type="dcterms:W3CDTF">2014-09-02T13:57:03Z</dcterms:modified>
</cp:coreProperties>
</file>