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Inter" panose="020B0604020202020204" charset="0"/>
      <p:regular r:id="rId32"/>
      <p:bold r:id="rId33"/>
    </p:embeddedFont>
    <p:embeddedFont>
      <p:font typeface="Inter Black" panose="020B0604020202020204" charset="0"/>
      <p:bold r:id="rId34"/>
    </p:embeddedFont>
    <p:embeddedFont>
      <p:font typeface="Inter Light" panose="020B0604020202020204" charset="0"/>
      <p:regular r:id="rId35"/>
      <p:bold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0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b01c3ef42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7b01c3ef42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4d8368e46a_0_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4d8368e46a_0_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0239a5796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50239a5796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50239a5796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50239a5796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4d8368e46a_0_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4d8368e46a_0_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0239a5796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50239a5796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50239a5796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50239a5796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0239a5796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50239a5796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0239a579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0239a579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50239a579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50239a5796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50239a579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50239a579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99cd2fd2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99cd2fd2d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50239a5796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50239a5796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4d8368e46a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4d8368e46a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4d8368e46a_0_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4d8368e46a_0_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50239a5796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50239a5796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7b01c3ef42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7b01c3ef42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419e735641_0_1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419e735641_0_10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4d8368e46a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4d8368e46a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4d8368e46a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4d8368e46a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419e735641_0_9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419e735641_0_9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d8368e46a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d8368e46a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d8368e46a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d8368e46a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0239a579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0239a5796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0239a5796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50239a5796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0239a5796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50239a5796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3401678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3401678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f99cd2fd2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f99cd2fd2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2400" y="2444875"/>
            <a:ext cx="6594300" cy="6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 b="1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42400" y="3101275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Font typeface="Inter Light"/>
              <a:buNone/>
              <a:defRPr>
                <a:solidFill>
                  <a:srgbClr val="B0CCC7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9377" y="728025"/>
            <a:ext cx="1932700" cy="19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_2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ctrTitle"/>
          </p:nvPr>
        </p:nvSpPr>
        <p:spPr>
          <a:xfrm>
            <a:off x="756750" y="2256050"/>
            <a:ext cx="6594300" cy="6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 b="1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subTitle" idx="1"/>
          </p:nvPr>
        </p:nvSpPr>
        <p:spPr>
          <a:xfrm>
            <a:off x="756750" y="2912450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Font typeface="Inter Light"/>
              <a:buNone/>
              <a:defRPr>
                <a:solidFill>
                  <a:srgbClr val="B0CCC7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47" name="Google Shape;4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400"/>
              <a:buChar char="●"/>
              <a:defRPr sz="2400">
                <a:solidFill>
                  <a:srgbClr val="B0CCC7"/>
                </a:solidFill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○"/>
              <a:defRPr sz="2000">
                <a:solidFill>
                  <a:srgbClr val="B0CCC7"/>
                </a:solidFill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■"/>
              <a:defRPr sz="2000">
                <a:solidFill>
                  <a:srgbClr val="B0CCC7"/>
                </a:solidFill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●"/>
              <a:defRPr sz="2000">
                <a:solidFill>
                  <a:srgbClr val="B0CCC7"/>
                </a:solidFill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○"/>
              <a:defRPr sz="2000">
                <a:solidFill>
                  <a:srgbClr val="B0CCC7"/>
                </a:solidFill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■"/>
              <a:defRPr sz="2000">
                <a:solidFill>
                  <a:srgbClr val="B0CCC7"/>
                </a:solidFill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●"/>
              <a:defRPr sz="2000">
                <a:solidFill>
                  <a:srgbClr val="B0CCC7"/>
                </a:solidFill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○"/>
              <a:defRPr sz="2000">
                <a:solidFill>
                  <a:srgbClr val="B0CCC7"/>
                </a:solidFill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■"/>
              <a:defRPr sz="2000">
                <a:solidFill>
                  <a:srgbClr val="B0CCC7"/>
                </a:solidFill>
              </a:defRPr>
            </a:lvl9pPr>
          </a:lstStyle>
          <a:p>
            <a:endParaRPr/>
          </a:p>
        </p:txBody>
      </p:sp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56" name="Google Shape;5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738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59" name="Google Shape;5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100"/>
              <a:buNone/>
              <a:defRPr sz="2100">
                <a:solidFill>
                  <a:srgbClr val="B0CCC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800"/>
              <a:buChar char="●"/>
              <a:defRPr>
                <a:solidFill>
                  <a:srgbClr val="1B1F24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●"/>
              <a:defRPr>
                <a:solidFill>
                  <a:srgbClr val="1B1F24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●"/>
              <a:defRPr>
                <a:solidFill>
                  <a:srgbClr val="1B1F24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9pPr>
          </a:lstStyle>
          <a:p>
            <a:endParaRPr/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Font typeface="Inter Black"/>
              <a:buNone/>
              <a:defRPr sz="12000">
                <a:latin typeface="Inter Black"/>
                <a:ea typeface="Inter Black"/>
                <a:cs typeface="Inter Black"/>
                <a:sym typeface="Inter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7"/>
          <p:cNvSpPr txBox="1">
            <a:spLocks noGrp="1"/>
          </p:cNvSpPr>
          <p:nvPr>
            <p:ph type="subTitle" idx="1"/>
          </p:nvPr>
        </p:nvSpPr>
        <p:spPr>
          <a:xfrm>
            <a:off x="1325700" y="2922700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Font typeface="Inter Light"/>
              <a:buNone/>
              <a:defRPr>
                <a:solidFill>
                  <a:srgbClr val="B0CCC7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69" name="Google Shape;6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_1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2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 1">
  <p:cSld name="BLANK_1_1">
    <p:bg>
      <p:bgPr>
        <a:solidFill>
          <a:schemeClr val="dk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_2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756750" y="2256050"/>
            <a:ext cx="6594300" cy="6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 b="1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56750" y="2912450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Font typeface="Inter Light"/>
              <a:buNone/>
              <a:defRPr>
                <a:solidFill>
                  <a:srgbClr val="B0CCC7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628651" y="194846"/>
            <a:ext cx="7886700" cy="8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body" idx="1"/>
          </p:nvPr>
        </p:nvSpPr>
        <p:spPr>
          <a:xfrm>
            <a:off x="628650" y="1278082"/>
            <a:ext cx="7886700" cy="3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100"/>
            </a:lvl1pPr>
            <a:lvl2pPr marL="0" lvl="1" indent="0" algn="r" rtl="0">
              <a:spcBef>
                <a:spcPts val="0"/>
              </a:spcBef>
              <a:buNone/>
              <a:defRPr sz="1100"/>
            </a:lvl2pPr>
            <a:lvl3pPr marL="0" lvl="2" indent="0" algn="r" rtl="0">
              <a:spcBef>
                <a:spcPts val="0"/>
              </a:spcBef>
              <a:buNone/>
              <a:defRPr sz="1100"/>
            </a:lvl3pPr>
            <a:lvl4pPr marL="0" lvl="3" indent="0" algn="r" rtl="0">
              <a:spcBef>
                <a:spcPts val="0"/>
              </a:spcBef>
              <a:buNone/>
              <a:defRPr sz="1100"/>
            </a:lvl4pPr>
            <a:lvl5pPr marL="0" lvl="4" indent="0" algn="r" rtl="0">
              <a:spcBef>
                <a:spcPts val="0"/>
              </a:spcBef>
              <a:buNone/>
              <a:defRPr sz="1100"/>
            </a:lvl5pPr>
            <a:lvl6pPr marL="0" lvl="5" indent="0" algn="r" rtl="0">
              <a:spcBef>
                <a:spcPts val="0"/>
              </a:spcBef>
              <a:buNone/>
              <a:defRPr sz="1100"/>
            </a:lvl6pPr>
            <a:lvl7pPr marL="0" lvl="6" indent="0" algn="r" rtl="0">
              <a:spcBef>
                <a:spcPts val="0"/>
              </a:spcBef>
              <a:buNone/>
              <a:defRPr sz="1100"/>
            </a:lvl7pPr>
            <a:lvl8pPr marL="0" lvl="7" indent="0" algn="r" rtl="0">
              <a:spcBef>
                <a:spcPts val="0"/>
              </a:spcBef>
              <a:buNone/>
              <a:defRPr sz="1100"/>
            </a:lvl8pPr>
            <a:lvl9pPr marL="0" lvl="8" indent="0" algn="r" rtl="0">
              <a:spcBef>
                <a:spcPts val="0"/>
              </a:spcBef>
              <a:buNone/>
              <a:defRPr sz="1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06200" y="44502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06200" y="1152475"/>
            <a:ext cx="792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Char char="●"/>
              <a:defRPr>
                <a:solidFill>
                  <a:srgbClr val="B0CCC7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○"/>
              <a:defRPr>
                <a:solidFill>
                  <a:srgbClr val="B0CCC7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■"/>
              <a:defRPr>
                <a:solidFill>
                  <a:srgbClr val="B0CCC7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●"/>
              <a:defRPr>
                <a:solidFill>
                  <a:srgbClr val="B0CCC7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○"/>
              <a:defRPr>
                <a:solidFill>
                  <a:srgbClr val="B0CCC7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■"/>
              <a:defRPr>
                <a:solidFill>
                  <a:srgbClr val="B0CCC7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●"/>
              <a:defRPr>
                <a:solidFill>
                  <a:srgbClr val="B0CCC7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○"/>
              <a:defRPr>
                <a:solidFill>
                  <a:srgbClr val="B0CCC7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■"/>
              <a:defRPr>
                <a:solidFill>
                  <a:srgbClr val="B0CCC7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738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100"/>
              <a:buNone/>
              <a:defRPr sz="2100">
                <a:solidFill>
                  <a:srgbClr val="B0CCC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800"/>
              <a:buChar char="●"/>
              <a:defRPr>
                <a:solidFill>
                  <a:srgbClr val="1B1F24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●"/>
              <a:defRPr>
                <a:solidFill>
                  <a:srgbClr val="1B1F24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●"/>
              <a:defRPr>
                <a:solidFill>
                  <a:srgbClr val="1B1F24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Font typeface="Inter Black"/>
              <a:buNone/>
              <a:defRPr sz="12000">
                <a:latin typeface="Inter Black"/>
                <a:ea typeface="Inter Black"/>
                <a:cs typeface="Inter Black"/>
                <a:sym typeface="Inter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1325700" y="2922700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Font typeface="Inter Light"/>
              <a:buNone/>
              <a:defRPr>
                <a:solidFill>
                  <a:srgbClr val="B0CCC7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ctrTitle"/>
          </p:nvPr>
        </p:nvSpPr>
        <p:spPr>
          <a:xfrm>
            <a:off x="710225" y="2476500"/>
            <a:ext cx="6594300" cy="6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 b="1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ubTitle" idx="1"/>
          </p:nvPr>
        </p:nvSpPr>
        <p:spPr>
          <a:xfrm>
            <a:off x="710225" y="3056700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E3D9"/>
              </a:buClr>
              <a:buSzPts val="1800"/>
              <a:buFont typeface="Inter Light"/>
              <a:buNone/>
              <a:defRPr>
                <a:solidFill>
                  <a:srgbClr val="83E3D9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43" name="Google Shape;4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7202" y="759650"/>
            <a:ext cx="1932700" cy="19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1B1F2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Char char="●"/>
              <a:defRPr sz="18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●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●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-35839" y="4427100"/>
            <a:ext cx="792600" cy="792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1B1F2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Char char="●"/>
              <a:defRPr sz="18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●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●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syme@github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dsyme/d666997c2d8f9add5484013fc8335b9a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github.com/github/github/blob/users/prbot/thumbs/sha-51b5a4fc/app/api/admin/.thumbs/details/prompt.txt" TargetMode="External"/><Relationship Id="rId5" Type="http://schemas.openxmlformats.org/officeDocument/2006/relationships/hyperlink" Target="https://github.com/github/github/blob/users/prbot/thumbs/sha-51b5a4fc/app/api/admin/.thumbs/details/keys.rb.prompt.txt" TargetMode="External"/><Relationship Id="rId4" Type="http://schemas.openxmlformats.org/officeDocument/2006/relationships/hyperlink" Target="https://gist.github.com/dsyme/c5a6503ae4cfd5b489fb7360aba024e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next/prbot/blob/0ead77851c28e7466f76b4b2c79e1f97eb8275fa/src/engine/summarize.ts#L1003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githubnext/prbot/blob/main/src/engine/summarize.ts#L411" TargetMode="Externa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github.com/githubnext/prbot/blob/main/src/engine/summarize.ts#L411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next/prbot/blob/0ead77851c28e7466f76b4b2c79e1f97eb8275fa/src/engine/summarize.ts#L913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next/prbot/blob/0ead77851c28e7466f76b4b2c79e1f97eb8275fa/src/engine/summarize.ts#L324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/github/blob/dsyme/thumbs/app/.thumbs/thumb.md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ithub/copilot/blob/dsyme/thumbs/.thumbs/thumb.md" TargetMode="External"/><Relationship Id="rId13" Type="http://schemas.openxmlformats.org/officeDocument/2006/relationships/hyperlink" Target="https://github.com/githubnext/prbot-test-dsyme/blob/error-prone/thumbs/.thumbs/thumb.md" TargetMode="External"/><Relationship Id="rId3" Type="http://schemas.openxmlformats.org/officeDocument/2006/relationships/hyperlink" Target="https://github.com/githubnext/code-retrieval/blob/dsyme/thumbs/src/.thumbs/thumb.md" TargetMode="External"/><Relationship Id="rId7" Type="http://schemas.openxmlformats.org/officeDocument/2006/relationships/hyperlink" Target="https://github.com/githubnext/docpilot/blob/dsyme/thumbs/.thumbs/thumb.md" TargetMode="External"/><Relationship Id="rId12" Type="http://schemas.openxmlformats.org/officeDocument/2006/relationships/hyperlink" Target="https://github.com/githubnext/prbot-test-dsyme/blob/fsharp/thumbs/.thumbs/thumb.m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github.com/githubnext/prbot-test-dsyme/blob/prbot/thumbs/.thumbs/thumb.md" TargetMode="External"/><Relationship Id="rId11" Type="http://schemas.openxmlformats.org/officeDocument/2006/relationships/hyperlink" Target="https://github.com/githubnext/codeql-incremental/blob/dsyme/thumbs/.thumbs/thumb.md" TargetMode="External"/><Relationship Id="rId5" Type="http://schemas.openxmlformats.org/officeDocument/2006/relationships/hyperlink" Target="https://github.com/githubnext/prbot-test-dsyme/blob/prosehub/thumbs/.thumbs/thumb.md" TargetMode="External"/><Relationship Id="rId10" Type="http://schemas.openxmlformats.org/officeDocument/2006/relationships/hyperlink" Target="https://github.com/githubnext/ghost-text-prototype/blob/dsyme/thumbs/.thumbs/thumb.md" TargetMode="External"/><Relationship Id="rId4" Type="http://schemas.openxmlformats.org/officeDocument/2006/relationships/hyperlink" Target="https://github.com/githubnext/HeyGitHub/blob/dsyme/thumbs/.thumbs/thumb.md" TargetMode="External"/><Relationship Id="rId9" Type="http://schemas.openxmlformats.org/officeDocument/2006/relationships/hyperlink" Target="https://github.com/githubnext/testpilot/blob/dsyme/thumbs/.thumbs/thumb.md" TargetMode="External"/><Relationship Id="rId14" Type="http://schemas.openxmlformats.org/officeDocument/2006/relationships/hyperlink" Target="https://github.com/github/github/blob/users/prbot/thumbs/sha-51b5a4fc/app/.thumbs/thumb.m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www.figma.com/file/93ZiM3XjQ7JS261MCZpqQf/Summaries-and-Explain-this?type=design&amp;node-id=31-719&amp;t=1ZP4TPsTXHCnhzjG-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>
            <a:spLocks noGrp="1"/>
          </p:cNvSpPr>
          <p:nvPr>
            <p:ph type="ctrTitle"/>
          </p:nvPr>
        </p:nvSpPr>
        <p:spPr>
          <a:xfrm>
            <a:off x="1142400" y="2444875"/>
            <a:ext cx="7857300" cy="6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Summarize All The Things</a:t>
            </a:r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subTitle" idx="1"/>
          </p:nvPr>
        </p:nvSpPr>
        <p:spPr>
          <a:xfrm>
            <a:off x="1142400" y="3774250"/>
            <a:ext cx="77100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 Syme (</a:t>
            </a:r>
            <a:r>
              <a:rPr lang="en" u="sng">
                <a:solidFill>
                  <a:schemeClr val="hlink"/>
                </a:solidFill>
                <a:hlinkClick r:id="rId3"/>
              </a:rPr>
              <a:t>dsyme@github.com</a:t>
            </a:r>
            <a:r>
              <a:rPr lang="en"/>
              <a:t>) + AI4PRs Squad + all of GitHub Next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prompts</a:t>
            </a:r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CoPilot for PRs: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9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Δ</a:t>
            </a:r>
            <a:r>
              <a:rPr lang="en" u="sng">
                <a:solidFill>
                  <a:schemeClr val="hlink"/>
                </a:solidFill>
                <a:hlinkClick r:id="rId3"/>
              </a:rPr>
              <a:t>Snippet(s) →  summary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9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Δ</a:t>
            </a:r>
            <a:r>
              <a:rPr lang="en" u="sng">
                <a:solidFill>
                  <a:schemeClr val="hlink"/>
                </a:solidFill>
                <a:hlinkClick r:id="rId4"/>
              </a:rPr>
              <a:t>Repository → walkthrough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Repo summarization: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Snippet/File → summary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Files →  summary for directory</a:t>
            </a:r>
            <a:endParaRPr/>
          </a:p>
        </p:txBody>
      </p:sp>
      <p:pic>
        <p:nvPicPr>
          <p:cNvPr id="233" name="Google Shape;233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84063" y="3585063"/>
            <a:ext cx="644842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prompts</a:t>
            </a:r>
            <a:endParaRPr/>
          </a:p>
        </p:txBody>
      </p:sp>
      <p:sp>
        <p:nvSpPr>
          <p:cNvPr id="239" name="Google Shape;239;p33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40" name="Google Shape;24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125" y="1147376"/>
            <a:ext cx="7995299" cy="320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3"/>
          <p:cNvSpPr/>
          <p:nvPr/>
        </p:nvSpPr>
        <p:spPr>
          <a:xfrm>
            <a:off x="736000" y="2633725"/>
            <a:ext cx="5403300" cy="2139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3"/>
          <p:cNvSpPr/>
          <p:nvPr/>
        </p:nvSpPr>
        <p:spPr>
          <a:xfrm>
            <a:off x="736000" y="3183525"/>
            <a:ext cx="4631400" cy="2139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3"/>
          <p:cNvSpPr/>
          <p:nvPr/>
        </p:nvSpPr>
        <p:spPr>
          <a:xfrm>
            <a:off x="736000" y="3580500"/>
            <a:ext cx="7872000" cy="2139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prompts</a:t>
            </a:r>
            <a:endParaRPr/>
          </a:p>
        </p:txBody>
      </p:sp>
      <p:sp>
        <p:nvSpPr>
          <p:cNvPr id="249" name="Google Shape;249;p34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50" name="Google Shape;25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42" y="1291525"/>
            <a:ext cx="8240457" cy="296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4"/>
          <p:cNvSpPr/>
          <p:nvPr/>
        </p:nvSpPr>
        <p:spPr>
          <a:xfrm>
            <a:off x="674850" y="2357850"/>
            <a:ext cx="4203300" cy="2139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4"/>
          <p:cNvSpPr/>
          <p:nvPr/>
        </p:nvSpPr>
        <p:spPr>
          <a:xfrm>
            <a:off x="1324450" y="2877100"/>
            <a:ext cx="886500" cy="2139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Hallucination Reduction </a:t>
            </a:r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3528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Label all inputs with “locators” for evidence 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Requires model to “ground” its text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Throw away summary lines without evidence (see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filterForHallucinatedLocators</a:t>
            </a:r>
            <a:r>
              <a:rPr lang="en"/>
              <a:t>)</a:t>
            </a:r>
            <a:endParaRPr b="1"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Not random, but not predictable by model</a:t>
            </a:r>
            <a:endParaRPr/>
          </a:p>
          <a:p>
            <a:pPr marL="457200" lvl="0" indent="-33528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Small solitary changes hallucinate the most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Pack changes together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Small descriptions for small changes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Require locators (throw away excess)</a:t>
            </a:r>
            <a:endParaRPr/>
          </a:p>
          <a:p>
            <a:pPr marL="457200" lvl="0" indent="-33528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Hallucinating “context” is a problem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e.g. “import X, export X as Y” - what is X??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1000"/>
              </a:spcAft>
              <a:buSzPct val="100000"/>
              <a:buChar char="○"/>
            </a:pPr>
            <a:r>
              <a:rPr lang="en"/>
              <a:t>Some retrieval would solve this</a:t>
            </a:r>
            <a:endParaRPr/>
          </a:p>
        </p:txBody>
      </p:sp>
      <p:pic>
        <p:nvPicPr>
          <p:cNvPr id="259" name="Google Shape;25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9226" y="0"/>
            <a:ext cx="1234775" cy="11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Hallucination Estimation</a:t>
            </a:r>
            <a:endParaRPr/>
          </a:p>
        </p:txBody>
      </p:sp>
      <p:sp>
        <p:nvSpPr>
          <p:cNvPr id="265" name="Google Shape;265;p36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Needs manual SME assessment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“Hallucination Hunter” game is best I could think of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Summarize our own code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Uses our own team as source of SMEs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Winner will be announced at next in-person offsite!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1000"/>
              </a:spcAft>
              <a:buSzPts val="2000"/>
              <a:buChar char="○"/>
            </a:pPr>
            <a:r>
              <a:rPr lang="en"/>
              <a:t>Approx 1 minor hallucination/5min of SME analysis </a:t>
            </a:r>
            <a:endParaRPr/>
          </a:p>
        </p:txBody>
      </p:sp>
      <p:pic>
        <p:nvPicPr>
          <p:cNvPr id="266" name="Google Shape;26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9226" y="0"/>
            <a:ext cx="1234775" cy="11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Summarization</a:t>
            </a:r>
            <a:endParaRPr/>
          </a:p>
        </p:txBody>
      </p:sp>
      <p:sp>
        <p:nvSpPr>
          <p:cNvPr id="272" name="Google Shape;272;p37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73" name="Google Shape;2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000" y="789475"/>
            <a:ext cx="4000500" cy="39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3613" y="789463"/>
            <a:ext cx="3152775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7"/>
          <p:cNvSpPr/>
          <p:nvPr/>
        </p:nvSpPr>
        <p:spPr>
          <a:xfrm>
            <a:off x="6032350" y="2954725"/>
            <a:ext cx="1875600" cy="2979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7"/>
          <p:cNvSpPr/>
          <p:nvPr/>
        </p:nvSpPr>
        <p:spPr>
          <a:xfrm>
            <a:off x="6070575" y="1305838"/>
            <a:ext cx="1875600" cy="2979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7"/>
          <p:cNvSpPr/>
          <p:nvPr/>
        </p:nvSpPr>
        <p:spPr>
          <a:xfrm>
            <a:off x="6070575" y="1997863"/>
            <a:ext cx="1875600" cy="2979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7"/>
          <p:cNvSpPr txBox="1"/>
          <p:nvPr/>
        </p:nvSpPr>
        <p:spPr>
          <a:xfrm>
            <a:off x="5823725" y="41423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See </a:t>
            </a:r>
            <a:r>
              <a:rPr lang="en" sz="1500" u="sng">
                <a:solidFill>
                  <a:schemeClr val="hlink"/>
                </a:solidFill>
                <a:hlinkClick r:id="rId5"/>
              </a:rPr>
              <a:t>summarizeThing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Summarization</a:t>
            </a:r>
            <a:endParaRPr/>
          </a:p>
        </p:txBody>
      </p:sp>
      <p:sp>
        <p:nvSpPr>
          <p:cNvPr id="284" name="Google Shape;284;p38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Handful of operations for a new thing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85" name="Google Shape;28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921" y="1462096"/>
            <a:ext cx="3201075" cy="144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8120" y="1855895"/>
            <a:ext cx="3865599" cy="166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0071" y="3061700"/>
            <a:ext cx="2799250" cy="19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8"/>
          <p:cNvSpPr txBox="1"/>
          <p:nvPr/>
        </p:nvSpPr>
        <p:spPr>
          <a:xfrm>
            <a:off x="5823725" y="41423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See </a:t>
            </a:r>
            <a:r>
              <a:rPr lang="en" sz="1500" u="sng">
                <a:solidFill>
                  <a:schemeClr val="hlink"/>
                </a:solidFill>
                <a:hlinkClick r:id="rId6"/>
              </a:rPr>
              <a:t>summarizeThing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/>
          <p:nvPr/>
        </p:nvSpPr>
        <p:spPr>
          <a:xfrm>
            <a:off x="3771675" y="940525"/>
            <a:ext cx="1600800" cy="525300"/>
          </a:xfrm>
          <a:prstGeom prst="rect">
            <a:avLst/>
          </a:prstGeom>
          <a:solidFill>
            <a:srgbClr val="08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Repository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294" name="Google Shape;294;p39"/>
          <p:cNvSpPr/>
          <p:nvPr/>
        </p:nvSpPr>
        <p:spPr>
          <a:xfrm>
            <a:off x="1765288" y="1846925"/>
            <a:ext cx="1600800" cy="525300"/>
          </a:xfrm>
          <a:prstGeom prst="rect">
            <a:avLst/>
          </a:prstGeom>
          <a:solidFill>
            <a:srgbClr val="0B71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Directory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295" name="Google Shape;295;p39"/>
          <p:cNvSpPr/>
          <p:nvPr/>
        </p:nvSpPr>
        <p:spPr>
          <a:xfrm>
            <a:off x="5777875" y="1846925"/>
            <a:ext cx="1600800" cy="525300"/>
          </a:xfrm>
          <a:prstGeom prst="rect">
            <a:avLst/>
          </a:prstGeom>
          <a:solidFill>
            <a:srgbClr val="0B71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Directory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296" name="Google Shape;296;p39"/>
          <p:cNvSpPr/>
          <p:nvPr/>
        </p:nvSpPr>
        <p:spPr>
          <a:xfrm>
            <a:off x="6654526" y="2762300"/>
            <a:ext cx="16008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File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297" name="Google Shape;297;p39"/>
          <p:cNvSpPr/>
          <p:nvPr/>
        </p:nvSpPr>
        <p:spPr>
          <a:xfrm>
            <a:off x="4901264" y="2762300"/>
            <a:ext cx="16008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File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298" name="Google Shape;298;p39"/>
          <p:cNvSpPr/>
          <p:nvPr/>
        </p:nvSpPr>
        <p:spPr>
          <a:xfrm>
            <a:off x="2641939" y="2762300"/>
            <a:ext cx="16008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File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299" name="Google Shape;299;p39"/>
          <p:cNvSpPr/>
          <p:nvPr/>
        </p:nvSpPr>
        <p:spPr>
          <a:xfrm>
            <a:off x="888702" y="2762300"/>
            <a:ext cx="16008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File</a:t>
            </a:r>
            <a:endParaRPr sz="2300">
              <a:solidFill>
                <a:srgbClr val="FFFFFF"/>
              </a:solidFill>
            </a:endParaRPr>
          </a:p>
        </p:txBody>
      </p:sp>
      <p:cxnSp>
        <p:nvCxnSpPr>
          <p:cNvPr id="300" name="Google Shape;300;p39"/>
          <p:cNvCxnSpPr>
            <a:stCxn id="293" idx="2"/>
            <a:endCxn id="295" idx="0"/>
          </p:cNvCxnSpPr>
          <p:nvPr/>
        </p:nvCxnSpPr>
        <p:spPr>
          <a:xfrm rot="-5400000" flipH="1">
            <a:off x="5384625" y="653275"/>
            <a:ext cx="381000" cy="20061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1" name="Google Shape;301;p39"/>
          <p:cNvCxnSpPr>
            <a:stCxn id="294" idx="0"/>
            <a:endCxn id="293" idx="2"/>
          </p:cNvCxnSpPr>
          <p:nvPr/>
        </p:nvCxnSpPr>
        <p:spPr>
          <a:xfrm rot="-5400000">
            <a:off x="3378388" y="653225"/>
            <a:ext cx="381000" cy="20064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2" name="Google Shape;302;p39"/>
          <p:cNvCxnSpPr>
            <a:stCxn id="294" idx="2"/>
            <a:endCxn id="298" idx="0"/>
          </p:cNvCxnSpPr>
          <p:nvPr/>
        </p:nvCxnSpPr>
        <p:spPr>
          <a:xfrm rot="-5400000" flipH="1">
            <a:off x="2808988" y="2128925"/>
            <a:ext cx="390000" cy="8766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3" name="Google Shape;303;p39"/>
          <p:cNvCxnSpPr>
            <a:stCxn id="299" idx="0"/>
            <a:endCxn id="294" idx="2"/>
          </p:cNvCxnSpPr>
          <p:nvPr/>
        </p:nvCxnSpPr>
        <p:spPr>
          <a:xfrm rot="-5400000">
            <a:off x="1932402" y="2129000"/>
            <a:ext cx="390000" cy="8766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4" name="Google Shape;304;p39"/>
          <p:cNvCxnSpPr>
            <a:stCxn id="295" idx="2"/>
            <a:endCxn id="296" idx="0"/>
          </p:cNvCxnSpPr>
          <p:nvPr/>
        </p:nvCxnSpPr>
        <p:spPr>
          <a:xfrm rot="-5400000" flipH="1">
            <a:off x="6821575" y="2128925"/>
            <a:ext cx="390000" cy="8766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5" name="Google Shape;305;p39"/>
          <p:cNvCxnSpPr>
            <a:stCxn id="297" idx="0"/>
            <a:endCxn id="295" idx="2"/>
          </p:cNvCxnSpPr>
          <p:nvPr/>
        </p:nvCxnSpPr>
        <p:spPr>
          <a:xfrm rot="-5400000">
            <a:off x="5944964" y="2129000"/>
            <a:ext cx="390000" cy="8766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06" name="Google Shape;306;p39"/>
          <p:cNvGrpSpPr/>
          <p:nvPr/>
        </p:nvGrpSpPr>
        <p:grpSpPr>
          <a:xfrm>
            <a:off x="302677" y="3287675"/>
            <a:ext cx="3335224" cy="915300"/>
            <a:chOff x="302677" y="3287675"/>
            <a:chExt cx="3335224" cy="915300"/>
          </a:xfrm>
        </p:grpSpPr>
        <p:sp>
          <p:nvSpPr>
            <p:cNvPr id="307" name="Google Shape;307;p39"/>
            <p:cNvSpPr/>
            <p:nvPr/>
          </p:nvSpPr>
          <p:spPr>
            <a:xfrm>
              <a:off x="2037101" y="3677675"/>
              <a:ext cx="1600800" cy="525300"/>
            </a:xfrm>
            <a:prstGeom prst="rect">
              <a:avLst/>
            </a:prstGeom>
            <a:solidFill>
              <a:srgbClr val="0C8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Snippet</a:t>
              </a:r>
              <a:endParaRPr sz="2300">
                <a:solidFill>
                  <a:srgbClr val="FFFFFF"/>
                </a:solidFill>
              </a:endParaRPr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302677" y="3677675"/>
              <a:ext cx="1600800" cy="525300"/>
            </a:xfrm>
            <a:prstGeom prst="rect">
              <a:avLst/>
            </a:prstGeom>
            <a:solidFill>
              <a:srgbClr val="0C8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Snippet</a:t>
              </a:r>
              <a:endParaRPr sz="2300">
                <a:solidFill>
                  <a:srgbClr val="FFFFFF"/>
                </a:solidFill>
              </a:endParaRPr>
            </a:p>
          </p:txBody>
        </p:sp>
        <p:cxnSp>
          <p:nvCxnSpPr>
            <p:cNvPr id="309" name="Google Shape;309;p39"/>
            <p:cNvCxnSpPr>
              <a:stCxn id="308" idx="0"/>
              <a:endCxn id="299" idx="2"/>
            </p:cNvCxnSpPr>
            <p:nvPr/>
          </p:nvCxnSpPr>
          <p:spPr>
            <a:xfrm rot="-5400000">
              <a:off x="1201027" y="3189725"/>
              <a:ext cx="390000" cy="585900"/>
            </a:xfrm>
            <a:prstGeom prst="bentConnector3">
              <a:avLst>
                <a:gd name="adj1" fmla="val 50010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0" name="Google Shape;310;p39"/>
            <p:cNvCxnSpPr>
              <a:stCxn id="307" idx="0"/>
              <a:endCxn id="299" idx="2"/>
            </p:cNvCxnSpPr>
            <p:nvPr/>
          </p:nvCxnSpPr>
          <p:spPr>
            <a:xfrm rot="5400000" flipH="1">
              <a:off x="2068301" y="2908475"/>
              <a:ext cx="390000" cy="1148400"/>
            </a:xfrm>
            <a:prstGeom prst="bentConnector3">
              <a:avLst>
                <a:gd name="adj1" fmla="val 50010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11" name="Google Shape;311;p39"/>
          <p:cNvGrpSpPr/>
          <p:nvPr/>
        </p:nvGrpSpPr>
        <p:grpSpPr>
          <a:xfrm>
            <a:off x="3771559" y="3287675"/>
            <a:ext cx="3335290" cy="915300"/>
            <a:chOff x="3771559" y="3287675"/>
            <a:chExt cx="3335290" cy="915300"/>
          </a:xfrm>
        </p:grpSpPr>
        <p:sp>
          <p:nvSpPr>
            <p:cNvPr id="312" name="Google Shape;312;p39"/>
            <p:cNvSpPr/>
            <p:nvPr/>
          </p:nvSpPr>
          <p:spPr>
            <a:xfrm>
              <a:off x="5506049" y="3677675"/>
              <a:ext cx="1600800" cy="525300"/>
            </a:xfrm>
            <a:prstGeom prst="rect">
              <a:avLst/>
            </a:prstGeom>
            <a:solidFill>
              <a:srgbClr val="0C8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Snippet</a:t>
              </a:r>
              <a:endParaRPr sz="2300">
                <a:solidFill>
                  <a:srgbClr val="FFFFFF"/>
                </a:solidFill>
              </a:endParaRPr>
            </a:p>
          </p:txBody>
        </p:sp>
        <p:sp>
          <p:nvSpPr>
            <p:cNvPr id="313" name="Google Shape;313;p39"/>
            <p:cNvSpPr/>
            <p:nvPr/>
          </p:nvSpPr>
          <p:spPr>
            <a:xfrm>
              <a:off x="3771559" y="3677675"/>
              <a:ext cx="1600800" cy="525300"/>
            </a:xfrm>
            <a:prstGeom prst="rect">
              <a:avLst/>
            </a:prstGeom>
            <a:solidFill>
              <a:srgbClr val="0C8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Snippet</a:t>
              </a:r>
              <a:endParaRPr sz="2300">
                <a:solidFill>
                  <a:srgbClr val="FFFFFF"/>
                </a:solidFill>
              </a:endParaRPr>
            </a:p>
          </p:txBody>
        </p:sp>
        <p:cxnSp>
          <p:nvCxnSpPr>
            <p:cNvPr id="314" name="Google Shape;314;p39"/>
            <p:cNvCxnSpPr>
              <a:stCxn id="313" idx="0"/>
              <a:endCxn id="297" idx="2"/>
            </p:cNvCxnSpPr>
            <p:nvPr/>
          </p:nvCxnSpPr>
          <p:spPr>
            <a:xfrm rot="-5400000">
              <a:off x="4941859" y="2917775"/>
              <a:ext cx="390000" cy="1129800"/>
            </a:xfrm>
            <a:prstGeom prst="bentConnector3">
              <a:avLst>
                <a:gd name="adj1" fmla="val 50010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5" name="Google Shape;315;p39"/>
            <p:cNvCxnSpPr>
              <a:stCxn id="312" idx="0"/>
              <a:endCxn id="297" idx="2"/>
            </p:cNvCxnSpPr>
            <p:nvPr/>
          </p:nvCxnSpPr>
          <p:spPr>
            <a:xfrm rot="5400000" flipH="1">
              <a:off x="5809049" y="3180275"/>
              <a:ext cx="390000" cy="604800"/>
            </a:xfrm>
            <a:prstGeom prst="bentConnector3">
              <a:avLst>
                <a:gd name="adj1" fmla="val 50010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16" name="Google Shape;316;p39"/>
          <p:cNvSpPr/>
          <p:nvPr/>
        </p:nvSpPr>
        <p:spPr>
          <a:xfrm>
            <a:off x="5539900" y="820975"/>
            <a:ext cx="766500" cy="30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9"/>
          <p:cNvSpPr/>
          <p:nvPr/>
        </p:nvSpPr>
        <p:spPr>
          <a:xfrm>
            <a:off x="6654525" y="712975"/>
            <a:ext cx="1600800" cy="525300"/>
          </a:xfrm>
          <a:prstGeom prst="rect">
            <a:avLst/>
          </a:prstGeom>
          <a:solidFill>
            <a:srgbClr val="08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Final outputs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318" name="Google Shape;318;p39"/>
          <p:cNvSpPr/>
          <p:nvPr/>
        </p:nvSpPr>
        <p:spPr>
          <a:xfrm>
            <a:off x="766575" y="2679575"/>
            <a:ext cx="1875600" cy="7083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9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and conquer</a:t>
            </a:r>
            <a:endParaRPr/>
          </a:p>
        </p:txBody>
      </p:sp>
      <p:sp>
        <p:nvSpPr>
          <p:cNvPr id="320" name="Google Shape;320;p39"/>
          <p:cNvSpPr/>
          <p:nvPr/>
        </p:nvSpPr>
        <p:spPr>
          <a:xfrm>
            <a:off x="5272425" y="2372238"/>
            <a:ext cx="3924300" cy="3900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1" name="Google Shape;321;p39"/>
          <p:cNvGrpSpPr/>
          <p:nvPr/>
        </p:nvGrpSpPr>
        <p:grpSpPr>
          <a:xfrm>
            <a:off x="6578275" y="2372225"/>
            <a:ext cx="3430302" cy="924150"/>
            <a:chOff x="6578275" y="2372225"/>
            <a:chExt cx="3430302" cy="924150"/>
          </a:xfrm>
        </p:grpSpPr>
        <p:sp>
          <p:nvSpPr>
            <p:cNvPr id="322" name="Google Shape;322;p39"/>
            <p:cNvSpPr/>
            <p:nvPr/>
          </p:nvSpPr>
          <p:spPr>
            <a:xfrm>
              <a:off x="8407776" y="2771075"/>
              <a:ext cx="1600800" cy="525300"/>
            </a:xfrm>
            <a:prstGeom prst="rect">
              <a:avLst/>
            </a:prstGeom>
            <a:solidFill>
              <a:srgbClr val="0B77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File</a:t>
              </a:r>
              <a:endParaRPr sz="2300">
                <a:solidFill>
                  <a:srgbClr val="FFFFFF"/>
                </a:solidFill>
              </a:endParaRPr>
            </a:p>
          </p:txBody>
        </p:sp>
        <p:cxnSp>
          <p:nvCxnSpPr>
            <p:cNvPr id="323" name="Google Shape;323;p39"/>
            <p:cNvCxnSpPr>
              <a:stCxn id="295" idx="2"/>
              <a:endCxn id="322" idx="0"/>
            </p:cNvCxnSpPr>
            <p:nvPr/>
          </p:nvCxnSpPr>
          <p:spPr>
            <a:xfrm rot="-5400000" flipH="1">
              <a:off x="7693675" y="1256825"/>
              <a:ext cx="399000" cy="2629800"/>
            </a:xfrm>
            <a:prstGeom prst="bentConnector3">
              <a:avLst>
                <a:gd name="adj1" fmla="val 49981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4" name="Google Shape;324;p39"/>
            <p:cNvSpPr/>
            <p:nvPr/>
          </p:nvSpPr>
          <p:spPr>
            <a:xfrm>
              <a:off x="8644063" y="2483138"/>
              <a:ext cx="275130" cy="168156"/>
            </a:xfrm>
            <a:prstGeom prst="flowChartDocumen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39"/>
          <p:cNvSpPr/>
          <p:nvPr/>
        </p:nvSpPr>
        <p:spPr>
          <a:xfrm>
            <a:off x="7364475" y="2483138"/>
            <a:ext cx="275130" cy="168156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9"/>
          <p:cNvSpPr/>
          <p:nvPr/>
        </p:nvSpPr>
        <p:spPr>
          <a:xfrm>
            <a:off x="5618650" y="2523163"/>
            <a:ext cx="275130" cy="168156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9"/>
          <p:cNvSpPr txBox="1"/>
          <p:nvPr/>
        </p:nvSpPr>
        <p:spPr>
          <a:xfrm>
            <a:off x="2134725" y="4555025"/>
            <a:ext cx="6880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See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divideAndConquer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Flavours of output</a:t>
            </a:r>
            <a:endParaRPr/>
          </a:p>
        </p:txBody>
      </p:sp>
      <p:sp>
        <p:nvSpPr>
          <p:cNvPr id="333" name="Google Shape;333;p40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Locators: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Unfiltered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Markdown with locators (F16L2931)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Markdown with links to original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Markdown with links to to other summaries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Length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Full 			→ whatever   // produced first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Paragraph 		→ info panel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Sentence 		→ hover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Phrase  		→ listing</a:t>
            </a:r>
            <a:endParaRPr/>
          </a:p>
        </p:txBody>
      </p:sp>
      <p:sp>
        <p:nvSpPr>
          <p:cNvPr id="334" name="Google Shape;334;p40"/>
          <p:cNvSpPr txBox="1"/>
          <p:nvPr/>
        </p:nvSpPr>
        <p:spPr>
          <a:xfrm>
            <a:off x="5907775" y="465437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See shortenSummary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2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3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Study: github/github “app” directory</a:t>
            </a:r>
            <a:br>
              <a:rPr lang="en" sz="11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file granularity: “any change in file” ⇒ “resummarize file”</a:t>
            </a:r>
            <a:br>
              <a:rPr lang="en" sz="11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Size: 96MB of files</a:t>
            </a:r>
            <a:endParaRPr sz="11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6668"/>
              </a:lnSpc>
              <a:spcBef>
                <a:spcPts val="300"/>
              </a:spcBef>
              <a:spcAft>
                <a:spcPts val="0"/>
              </a:spcAft>
              <a:buNone/>
            </a:pPr>
            <a:br>
              <a:rPr lang="en" sz="11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rates:</a:t>
            </a:r>
            <a:endParaRPr sz="11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390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~2% change/day</a:t>
            </a:r>
            <a:endParaRPr sz="11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39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~10% change/week</a:t>
            </a:r>
            <a:endParaRPr sz="11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39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~25% change/month</a:t>
            </a:r>
            <a:endParaRPr sz="11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46668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 weekly basis:</a:t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390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14/2/2023 - 7.9MB</a:t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39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39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30/11/2022 - 13MB</a:t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46668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 monthly basis:</a:t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390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Month starting 21/1/2023 - 38 MB</a:t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39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39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Month starting 21/09/2022 - 23.9MB</a:t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11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Incremental monthly refresh is roughly 2x cost/year of one off</a:t>
            </a:r>
            <a:r>
              <a:rPr lang="en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r>
              <a:rPr lang="en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Remediation : various approximations/skips mentioned above, or if it's done on-demand.</a:t>
            </a:r>
            <a:endParaRPr sz="1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2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Incremental: Does code change?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654"/>
              <a:t>Soon </a:t>
            </a:r>
            <a:r>
              <a:rPr lang="en" sz="1654" b="1"/>
              <a:t>most text associated with code </a:t>
            </a:r>
            <a:r>
              <a:rPr lang="en" sz="1654"/>
              <a:t>will be </a:t>
            </a:r>
            <a:r>
              <a:rPr lang="en" sz="1654" b="1"/>
              <a:t>emergent </a:t>
            </a:r>
            <a:r>
              <a:rPr lang="en" sz="1654"/>
              <a:t>and </a:t>
            </a:r>
            <a:r>
              <a:rPr lang="en" sz="1654" b="1"/>
              <a:t>automatic.  </a:t>
            </a:r>
            <a:endParaRPr sz="1654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654" b="1"/>
              <a:t>						Content  ⇒  Text</a:t>
            </a:r>
            <a:endParaRPr sz="1654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654"/>
              <a:t>Variations:</a:t>
            </a:r>
            <a:endParaRPr sz="1654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4"/>
              <a:t>Abstracts, keywords, descriptions		</a:t>
            </a:r>
            <a:endParaRPr sz="1654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4"/>
              <a:t>Table of contents, documentation, walkthroughs			</a:t>
            </a:r>
            <a:endParaRPr sz="1654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654"/>
              <a:t>Use cases:</a:t>
            </a:r>
            <a:endParaRPr sz="1654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4"/>
              <a:t>Tool-tips							Infopanel content</a:t>
            </a:r>
            <a:endParaRPr sz="1654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4"/>
              <a:t>Human-authoring					Search</a:t>
            </a:r>
            <a:endParaRPr sz="1654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4"/>
              <a:t>Esp. when </a:t>
            </a:r>
            <a:r>
              <a:rPr lang="en" sz="1654" b="1"/>
              <a:t>unfamiliar </a:t>
            </a:r>
            <a:r>
              <a:rPr lang="en" sz="1654"/>
              <a:t>with content, </a:t>
            </a:r>
            <a:r>
              <a:rPr lang="en" sz="1654" b="1"/>
              <a:t>pressed for time</a:t>
            </a:r>
            <a:r>
              <a:rPr lang="en" sz="1654"/>
              <a:t>, or </a:t>
            </a:r>
            <a:r>
              <a:rPr lang="en" sz="1654" b="1"/>
              <a:t>small-factor devices</a:t>
            </a:r>
            <a:endParaRPr sz="1654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54"/>
          </a:p>
        </p:txBody>
      </p:sp>
      <p:sp>
        <p:nvSpPr>
          <p:cNvPr id="93" name="Google Shape;93;p24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Summarization: Rationale</a:t>
            </a:r>
            <a:endParaRPr sz="262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futures</a:t>
            </a:r>
            <a:endParaRPr/>
          </a:p>
        </p:txBody>
      </p:sp>
      <p:sp>
        <p:nvSpPr>
          <p:cNvPr id="352" name="Google Shape;352;p43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4671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adjacent “product” is </a:t>
            </a:r>
            <a:endParaRPr/>
          </a:p>
          <a:p>
            <a:pPr marL="45720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 i="1"/>
              <a:t>pervasive, automatic, fresh summarization throughout github.com </a:t>
            </a:r>
            <a:br>
              <a:rPr lang="en" sz="2000" b="1" i="1"/>
            </a:br>
            <a:r>
              <a:rPr lang="en" sz="1500" i="1"/>
              <a:t>(of snippets, PRs, file, directory, repo, issue, discussions, projects, ….)</a:t>
            </a:r>
            <a:br>
              <a:rPr lang="en" sz="1500" i="1"/>
            </a:br>
            <a:endParaRPr/>
          </a:p>
          <a:p>
            <a:pPr marL="914400" lvl="1" indent="-327025" algn="l" rtl="0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It’s a lot of engineering and compute</a:t>
            </a:r>
            <a:endParaRPr/>
          </a:p>
          <a:p>
            <a:pPr marL="914400" lvl="1" indent="-327025" algn="l" rtl="0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Fear implementation will likely end up scattered and duplicated</a:t>
            </a:r>
            <a:endParaRPr/>
          </a:p>
          <a:p>
            <a:pPr marL="457200" lvl="0" indent="-3467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Possible variations:</a:t>
            </a:r>
            <a:endParaRPr/>
          </a:p>
          <a:p>
            <a:pPr marL="914400" lvl="1" indent="-327025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Summarization as a service (same content to VS, VSCode)</a:t>
            </a:r>
            <a:endParaRPr/>
          </a:p>
          <a:p>
            <a:pPr marL="914400" lvl="1" indent="-327025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Focus on historical PRs and repos for enterprises</a:t>
            </a:r>
            <a:endParaRPr/>
          </a:p>
          <a:p>
            <a:pPr marL="914400" lvl="1" indent="-327025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Focus on change - “what’s happened in last week”</a:t>
            </a:r>
            <a:endParaRPr/>
          </a:p>
          <a:p>
            <a:pPr marL="914400" lvl="1" indent="-327025" algn="l" rtl="0">
              <a:spcBef>
                <a:spcPts val="1000"/>
              </a:spcBef>
              <a:spcAft>
                <a:spcPts val="1200"/>
              </a:spcAft>
              <a:buSzPct val="100000"/>
              <a:buChar char="○"/>
            </a:pPr>
            <a:r>
              <a:rPr lang="en"/>
              <a:t>Focus on specific pivots (e.g. dependencies, or UX, or …)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4"/>
          <p:cNvSpPr/>
          <p:nvPr/>
        </p:nvSpPr>
        <p:spPr>
          <a:xfrm>
            <a:off x="3771675" y="940525"/>
            <a:ext cx="1600800" cy="525300"/>
          </a:xfrm>
          <a:prstGeom prst="rect">
            <a:avLst/>
          </a:prstGeom>
          <a:solidFill>
            <a:srgbClr val="08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Issues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358" name="Google Shape;358;p44"/>
          <p:cNvSpPr/>
          <p:nvPr/>
        </p:nvSpPr>
        <p:spPr>
          <a:xfrm>
            <a:off x="1765288" y="1846925"/>
            <a:ext cx="1600800" cy="525300"/>
          </a:xfrm>
          <a:prstGeom prst="rect">
            <a:avLst/>
          </a:prstGeom>
          <a:solidFill>
            <a:srgbClr val="0B71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Issue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359" name="Google Shape;359;p44"/>
          <p:cNvSpPr/>
          <p:nvPr/>
        </p:nvSpPr>
        <p:spPr>
          <a:xfrm>
            <a:off x="5777875" y="1846925"/>
            <a:ext cx="1600800" cy="525300"/>
          </a:xfrm>
          <a:prstGeom prst="rect">
            <a:avLst/>
          </a:prstGeom>
          <a:solidFill>
            <a:srgbClr val="0B71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Issue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360" name="Google Shape;360;p44"/>
          <p:cNvSpPr/>
          <p:nvPr/>
        </p:nvSpPr>
        <p:spPr>
          <a:xfrm>
            <a:off x="6654526" y="2762300"/>
            <a:ext cx="16008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Comments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361" name="Google Shape;361;p44"/>
          <p:cNvSpPr/>
          <p:nvPr/>
        </p:nvSpPr>
        <p:spPr>
          <a:xfrm>
            <a:off x="4901264" y="2762300"/>
            <a:ext cx="16008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Description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362" name="Google Shape;362;p44"/>
          <p:cNvSpPr/>
          <p:nvPr/>
        </p:nvSpPr>
        <p:spPr>
          <a:xfrm>
            <a:off x="2641939" y="2762300"/>
            <a:ext cx="16008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Comments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363" name="Google Shape;363;p44"/>
          <p:cNvSpPr/>
          <p:nvPr/>
        </p:nvSpPr>
        <p:spPr>
          <a:xfrm>
            <a:off x="888702" y="2762300"/>
            <a:ext cx="16008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Description</a:t>
            </a:r>
            <a:endParaRPr sz="2300">
              <a:solidFill>
                <a:srgbClr val="FFFFFF"/>
              </a:solidFill>
            </a:endParaRPr>
          </a:p>
        </p:txBody>
      </p:sp>
      <p:cxnSp>
        <p:nvCxnSpPr>
          <p:cNvPr id="364" name="Google Shape;364;p44"/>
          <p:cNvCxnSpPr>
            <a:stCxn id="357" idx="2"/>
            <a:endCxn id="359" idx="0"/>
          </p:cNvCxnSpPr>
          <p:nvPr/>
        </p:nvCxnSpPr>
        <p:spPr>
          <a:xfrm rot="-5400000" flipH="1">
            <a:off x="5384625" y="653275"/>
            <a:ext cx="381000" cy="20061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5" name="Google Shape;365;p44"/>
          <p:cNvCxnSpPr>
            <a:stCxn id="358" idx="0"/>
            <a:endCxn id="357" idx="2"/>
          </p:cNvCxnSpPr>
          <p:nvPr/>
        </p:nvCxnSpPr>
        <p:spPr>
          <a:xfrm rot="-5400000">
            <a:off x="3378388" y="653225"/>
            <a:ext cx="381000" cy="20064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6" name="Google Shape;366;p44"/>
          <p:cNvCxnSpPr>
            <a:stCxn id="358" idx="2"/>
            <a:endCxn id="362" idx="0"/>
          </p:cNvCxnSpPr>
          <p:nvPr/>
        </p:nvCxnSpPr>
        <p:spPr>
          <a:xfrm rot="-5400000" flipH="1">
            <a:off x="2808988" y="2128925"/>
            <a:ext cx="390000" cy="8766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7" name="Google Shape;367;p44"/>
          <p:cNvCxnSpPr>
            <a:stCxn id="363" idx="0"/>
            <a:endCxn id="358" idx="2"/>
          </p:cNvCxnSpPr>
          <p:nvPr/>
        </p:nvCxnSpPr>
        <p:spPr>
          <a:xfrm rot="-5400000">
            <a:off x="1932402" y="2129000"/>
            <a:ext cx="390000" cy="8766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8" name="Google Shape;368;p44"/>
          <p:cNvCxnSpPr>
            <a:stCxn id="359" idx="2"/>
            <a:endCxn id="360" idx="0"/>
          </p:cNvCxnSpPr>
          <p:nvPr/>
        </p:nvCxnSpPr>
        <p:spPr>
          <a:xfrm rot="-5400000" flipH="1">
            <a:off x="6821575" y="2128925"/>
            <a:ext cx="390000" cy="8766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9" name="Google Shape;369;p44"/>
          <p:cNvCxnSpPr>
            <a:stCxn id="361" idx="0"/>
            <a:endCxn id="359" idx="2"/>
          </p:cNvCxnSpPr>
          <p:nvPr/>
        </p:nvCxnSpPr>
        <p:spPr>
          <a:xfrm rot="-5400000">
            <a:off x="5944964" y="2129000"/>
            <a:ext cx="390000" cy="8766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0" name="Google Shape;370;p44"/>
          <p:cNvSpPr/>
          <p:nvPr/>
        </p:nvSpPr>
        <p:spPr>
          <a:xfrm>
            <a:off x="5506049" y="3677675"/>
            <a:ext cx="1600800" cy="525300"/>
          </a:xfrm>
          <a:prstGeom prst="rect">
            <a:avLst/>
          </a:prstGeom>
          <a:solidFill>
            <a:srgbClr val="0C8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Comment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371" name="Google Shape;371;p44"/>
          <p:cNvSpPr/>
          <p:nvPr/>
        </p:nvSpPr>
        <p:spPr>
          <a:xfrm>
            <a:off x="3771559" y="3677675"/>
            <a:ext cx="1600800" cy="525300"/>
          </a:xfrm>
          <a:prstGeom prst="rect">
            <a:avLst/>
          </a:prstGeom>
          <a:solidFill>
            <a:srgbClr val="0C8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Comment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372" name="Google Shape;372;p44"/>
          <p:cNvSpPr/>
          <p:nvPr/>
        </p:nvSpPr>
        <p:spPr>
          <a:xfrm>
            <a:off x="2037101" y="3677675"/>
            <a:ext cx="1600800" cy="525300"/>
          </a:xfrm>
          <a:prstGeom prst="rect">
            <a:avLst/>
          </a:prstGeom>
          <a:solidFill>
            <a:srgbClr val="0C8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Chunk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373" name="Google Shape;373;p44"/>
          <p:cNvSpPr/>
          <p:nvPr/>
        </p:nvSpPr>
        <p:spPr>
          <a:xfrm>
            <a:off x="302677" y="3677675"/>
            <a:ext cx="1600800" cy="525300"/>
          </a:xfrm>
          <a:prstGeom prst="rect">
            <a:avLst/>
          </a:prstGeom>
          <a:solidFill>
            <a:srgbClr val="0C8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Chunk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374" name="Google Shape;374;p44"/>
          <p:cNvSpPr/>
          <p:nvPr/>
        </p:nvSpPr>
        <p:spPr>
          <a:xfrm>
            <a:off x="7240552" y="3677675"/>
            <a:ext cx="1600800" cy="525300"/>
          </a:xfrm>
          <a:prstGeom prst="rect">
            <a:avLst/>
          </a:prstGeom>
          <a:solidFill>
            <a:srgbClr val="0C8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Comment</a:t>
            </a:r>
            <a:endParaRPr sz="2300">
              <a:solidFill>
                <a:srgbClr val="FFFFFF"/>
              </a:solidFill>
            </a:endParaRPr>
          </a:p>
        </p:txBody>
      </p:sp>
      <p:cxnSp>
        <p:nvCxnSpPr>
          <p:cNvPr id="375" name="Google Shape;375;p44"/>
          <p:cNvCxnSpPr>
            <a:stCxn id="373" idx="0"/>
            <a:endCxn id="363" idx="2"/>
          </p:cNvCxnSpPr>
          <p:nvPr/>
        </p:nvCxnSpPr>
        <p:spPr>
          <a:xfrm rot="-5400000">
            <a:off x="1201027" y="3189725"/>
            <a:ext cx="390000" cy="5859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6" name="Google Shape;376;p44"/>
          <p:cNvCxnSpPr>
            <a:stCxn id="372" idx="0"/>
            <a:endCxn id="363" idx="2"/>
          </p:cNvCxnSpPr>
          <p:nvPr/>
        </p:nvCxnSpPr>
        <p:spPr>
          <a:xfrm rot="5400000" flipH="1">
            <a:off x="2068301" y="2908475"/>
            <a:ext cx="390000" cy="11484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7" name="Google Shape;377;p44"/>
          <p:cNvCxnSpPr>
            <a:stCxn id="371" idx="0"/>
            <a:endCxn id="360" idx="2"/>
          </p:cNvCxnSpPr>
          <p:nvPr/>
        </p:nvCxnSpPr>
        <p:spPr>
          <a:xfrm rot="-5400000">
            <a:off x="5818459" y="2041175"/>
            <a:ext cx="390000" cy="28830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8" name="Google Shape;378;p44"/>
          <p:cNvCxnSpPr>
            <a:stCxn id="370" idx="0"/>
            <a:endCxn id="360" idx="2"/>
          </p:cNvCxnSpPr>
          <p:nvPr/>
        </p:nvCxnSpPr>
        <p:spPr>
          <a:xfrm rot="-5400000">
            <a:off x="6685649" y="2908475"/>
            <a:ext cx="390000" cy="11484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9" name="Google Shape;379;p44"/>
          <p:cNvCxnSpPr>
            <a:stCxn id="374" idx="0"/>
            <a:endCxn id="360" idx="2"/>
          </p:cNvCxnSpPr>
          <p:nvPr/>
        </p:nvCxnSpPr>
        <p:spPr>
          <a:xfrm rot="5400000" flipH="1">
            <a:off x="7553002" y="3189725"/>
            <a:ext cx="390000" cy="5859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0" name="Google Shape;380;p44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“Summarize all issues in this repo”</a:t>
            </a:r>
            <a:endParaRPr sz="2320"/>
          </a:p>
        </p:txBody>
      </p:sp>
      <p:sp>
        <p:nvSpPr>
          <p:cNvPr id="381" name="Google Shape;381;p44"/>
          <p:cNvSpPr/>
          <p:nvPr/>
        </p:nvSpPr>
        <p:spPr>
          <a:xfrm>
            <a:off x="5539900" y="820975"/>
            <a:ext cx="766500" cy="30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44"/>
          <p:cNvSpPr/>
          <p:nvPr/>
        </p:nvSpPr>
        <p:spPr>
          <a:xfrm>
            <a:off x="6654525" y="712975"/>
            <a:ext cx="1600800" cy="525300"/>
          </a:xfrm>
          <a:prstGeom prst="rect">
            <a:avLst/>
          </a:prstGeom>
          <a:solidFill>
            <a:srgbClr val="08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Final outputs</a:t>
            </a:r>
            <a:endParaRPr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5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“Summarize issue discussions in this repo over last week”</a:t>
            </a:r>
            <a:endParaRPr sz="2120"/>
          </a:p>
        </p:txBody>
      </p:sp>
      <p:sp>
        <p:nvSpPr>
          <p:cNvPr id="388" name="Google Shape;388;p45"/>
          <p:cNvSpPr/>
          <p:nvPr/>
        </p:nvSpPr>
        <p:spPr>
          <a:xfrm>
            <a:off x="3771675" y="940525"/>
            <a:ext cx="1600800" cy="525300"/>
          </a:xfrm>
          <a:prstGeom prst="rect">
            <a:avLst/>
          </a:prstGeom>
          <a:solidFill>
            <a:srgbClr val="08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Δ</a:t>
            </a: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Issues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389" name="Google Shape;389;p45"/>
          <p:cNvSpPr/>
          <p:nvPr/>
        </p:nvSpPr>
        <p:spPr>
          <a:xfrm>
            <a:off x="1765288" y="1846925"/>
            <a:ext cx="1600800" cy="525300"/>
          </a:xfrm>
          <a:prstGeom prst="rect">
            <a:avLst/>
          </a:prstGeom>
          <a:solidFill>
            <a:srgbClr val="0B71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Δ</a:t>
            </a: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Issue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390" name="Google Shape;390;p45"/>
          <p:cNvSpPr/>
          <p:nvPr/>
        </p:nvSpPr>
        <p:spPr>
          <a:xfrm>
            <a:off x="5777875" y="1846925"/>
            <a:ext cx="1600800" cy="525300"/>
          </a:xfrm>
          <a:prstGeom prst="rect">
            <a:avLst/>
          </a:prstGeom>
          <a:solidFill>
            <a:srgbClr val="0B71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ΔIssue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391" name="Google Shape;391;p45"/>
          <p:cNvSpPr/>
          <p:nvPr/>
        </p:nvSpPr>
        <p:spPr>
          <a:xfrm>
            <a:off x="6654526" y="2762300"/>
            <a:ext cx="16008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Δ</a:t>
            </a: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Discussion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392" name="Google Shape;392;p45"/>
          <p:cNvSpPr/>
          <p:nvPr/>
        </p:nvSpPr>
        <p:spPr>
          <a:xfrm>
            <a:off x="4901264" y="2762300"/>
            <a:ext cx="16008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Δ</a:t>
            </a: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Description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393" name="Google Shape;393;p45"/>
          <p:cNvSpPr/>
          <p:nvPr/>
        </p:nvSpPr>
        <p:spPr>
          <a:xfrm>
            <a:off x="2641939" y="2762300"/>
            <a:ext cx="16008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Δ</a:t>
            </a: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Discussion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394" name="Google Shape;394;p45"/>
          <p:cNvSpPr/>
          <p:nvPr/>
        </p:nvSpPr>
        <p:spPr>
          <a:xfrm>
            <a:off x="888702" y="2762300"/>
            <a:ext cx="16008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Δ</a:t>
            </a: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Description</a:t>
            </a:r>
            <a:endParaRPr sz="2300">
              <a:solidFill>
                <a:srgbClr val="FFFFFF"/>
              </a:solidFill>
            </a:endParaRPr>
          </a:p>
        </p:txBody>
      </p:sp>
      <p:cxnSp>
        <p:nvCxnSpPr>
          <p:cNvPr id="395" name="Google Shape;395;p45"/>
          <p:cNvCxnSpPr>
            <a:stCxn id="388" idx="2"/>
            <a:endCxn id="390" idx="0"/>
          </p:cNvCxnSpPr>
          <p:nvPr/>
        </p:nvCxnSpPr>
        <p:spPr>
          <a:xfrm rot="-5400000" flipH="1">
            <a:off x="5384625" y="653275"/>
            <a:ext cx="381000" cy="20061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6" name="Google Shape;396;p45"/>
          <p:cNvCxnSpPr>
            <a:stCxn id="389" idx="0"/>
            <a:endCxn id="388" idx="2"/>
          </p:cNvCxnSpPr>
          <p:nvPr/>
        </p:nvCxnSpPr>
        <p:spPr>
          <a:xfrm rot="-5400000">
            <a:off x="3378388" y="653225"/>
            <a:ext cx="381000" cy="20064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7" name="Google Shape;397;p45"/>
          <p:cNvCxnSpPr>
            <a:stCxn id="389" idx="2"/>
            <a:endCxn id="393" idx="0"/>
          </p:cNvCxnSpPr>
          <p:nvPr/>
        </p:nvCxnSpPr>
        <p:spPr>
          <a:xfrm rot="-5400000" flipH="1">
            <a:off x="2808988" y="2128925"/>
            <a:ext cx="390000" cy="8766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8" name="Google Shape;398;p45"/>
          <p:cNvCxnSpPr>
            <a:stCxn id="394" idx="0"/>
            <a:endCxn id="389" idx="2"/>
          </p:cNvCxnSpPr>
          <p:nvPr/>
        </p:nvCxnSpPr>
        <p:spPr>
          <a:xfrm rot="-5400000">
            <a:off x="1932402" y="2129000"/>
            <a:ext cx="390000" cy="8766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9" name="Google Shape;399;p45"/>
          <p:cNvCxnSpPr>
            <a:stCxn id="390" idx="2"/>
            <a:endCxn id="391" idx="0"/>
          </p:cNvCxnSpPr>
          <p:nvPr/>
        </p:nvCxnSpPr>
        <p:spPr>
          <a:xfrm rot="-5400000" flipH="1">
            <a:off x="6821575" y="2128925"/>
            <a:ext cx="390000" cy="8766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0" name="Google Shape;400;p45"/>
          <p:cNvCxnSpPr>
            <a:stCxn id="392" idx="0"/>
            <a:endCxn id="390" idx="2"/>
          </p:cNvCxnSpPr>
          <p:nvPr/>
        </p:nvCxnSpPr>
        <p:spPr>
          <a:xfrm rot="-5400000">
            <a:off x="5944964" y="2129000"/>
            <a:ext cx="390000" cy="8766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1" name="Google Shape;401;p45"/>
          <p:cNvSpPr/>
          <p:nvPr/>
        </p:nvSpPr>
        <p:spPr>
          <a:xfrm>
            <a:off x="5506049" y="3677675"/>
            <a:ext cx="1600800" cy="525300"/>
          </a:xfrm>
          <a:prstGeom prst="rect">
            <a:avLst/>
          </a:prstGeom>
          <a:solidFill>
            <a:srgbClr val="0C8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ΔComment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402" name="Google Shape;402;p45"/>
          <p:cNvSpPr/>
          <p:nvPr/>
        </p:nvSpPr>
        <p:spPr>
          <a:xfrm>
            <a:off x="3771559" y="3677675"/>
            <a:ext cx="1600800" cy="525300"/>
          </a:xfrm>
          <a:prstGeom prst="rect">
            <a:avLst/>
          </a:prstGeom>
          <a:solidFill>
            <a:srgbClr val="0C8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ΔComment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403" name="Google Shape;403;p45"/>
          <p:cNvSpPr/>
          <p:nvPr/>
        </p:nvSpPr>
        <p:spPr>
          <a:xfrm>
            <a:off x="2037101" y="3677675"/>
            <a:ext cx="1600800" cy="525300"/>
          </a:xfrm>
          <a:prstGeom prst="rect">
            <a:avLst/>
          </a:prstGeom>
          <a:solidFill>
            <a:srgbClr val="0C8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ΔChunk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404" name="Google Shape;404;p45"/>
          <p:cNvSpPr/>
          <p:nvPr/>
        </p:nvSpPr>
        <p:spPr>
          <a:xfrm>
            <a:off x="302677" y="3677675"/>
            <a:ext cx="1600800" cy="525300"/>
          </a:xfrm>
          <a:prstGeom prst="rect">
            <a:avLst/>
          </a:prstGeom>
          <a:solidFill>
            <a:srgbClr val="0C8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ΔChunk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405" name="Google Shape;405;p45"/>
          <p:cNvSpPr/>
          <p:nvPr/>
        </p:nvSpPr>
        <p:spPr>
          <a:xfrm>
            <a:off x="7240552" y="3677675"/>
            <a:ext cx="1600800" cy="525300"/>
          </a:xfrm>
          <a:prstGeom prst="rect">
            <a:avLst/>
          </a:prstGeom>
          <a:solidFill>
            <a:srgbClr val="0C8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ΔComment</a:t>
            </a:r>
            <a:endParaRPr sz="2300">
              <a:solidFill>
                <a:srgbClr val="FFFFFF"/>
              </a:solidFill>
            </a:endParaRPr>
          </a:p>
        </p:txBody>
      </p:sp>
      <p:cxnSp>
        <p:nvCxnSpPr>
          <p:cNvPr id="406" name="Google Shape;406;p45"/>
          <p:cNvCxnSpPr>
            <a:stCxn id="404" idx="0"/>
            <a:endCxn id="394" idx="2"/>
          </p:cNvCxnSpPr>
          <p:nvPr/>
        </p:nvCxnSpPr>
        <p:spPr>
          <a:xfrm rot="-5400000">
            <a:off x="1201027" y="3189725"/>
            <a:ext cx="390000" cy="5859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7" name="Google Shape;407;p45"/>
          <p:cNvCxnSpPr>
            <a:stCxn id="403" idx="0"/>
            <a:endCxn id="394" idx="2"/>
          </p:cNvCxnSpPr>
          <p:nvPr/>
        </p:nvCxnSpPr>
        <p:spPr>
          <a:xfrm rot="5400000" flipH="1">
            <a:off x="2068301" y="2908475"/>
            <a:ext cx="390000" cy="11484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8" name="Google Shape;408;p45"/>
          <p:cNvCxnSpPr>
            <a:stCxn id="402" idx="0"/>
            <a:endCxn id="391" idx="2"/>
          </p:cNvCxnSpPr>
          <p:nvPr/>
        </p:nvCxnSpPr>
        <p:spPr>
          <a:xfrm rot="-5400000">
            <a:off x="5818459" y="2041175"/>
            <a:ext cx="390000" cy="28830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9" name="Google Shape;409;p45"/>
          <p:cNvCxnSpPr>
            <a:stCxn id="401" idx="0"/>
            <a:endCxn id="391" idx="2"/>
          </p:cNvCxnSpPr>
          <p:nvPr/>
        </p:nvCxnSpPr>
        <p:spPr>
          <a:xfrm rot="-5400000">
            <a:off x="6685649" y="2908475"/>
            <a:ext cx="390000" cy="11484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0" name="Google Shape;410;p45"/>
          <p:cNvCxnSpPr>
            <a:stCxn id="405" idx="0"/>
            <a:endCxn id="391" idx="2"/>
          </p:cNvCxnSpPr>
          <p:nvPr/>
        </p:nvCxnSpPr>
        <p:spPr>
          <a:xfrm rot="5400000" flipH="1">
            <a:off x="7553002" y="3189725"/>
            <a:ext cx="390000" cy="5859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1" name="Google Shape;411;p45"/>
          <p:cNvSpPr/>
          <p:nvPr/>
        </p:nvSpPr>
        <p:spPr>
          <a:xfrm>
            <a:off x="5539900" y="820975"/>
            <a:ext cx="766500" cy="30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5"/>
          <p:cNvSpPr/>
          <p:nvPr/>
        </p:nvSpPr>
        <p:spPr>
          <a:xfrm>
            <a:off x="6654525" y="712975"/>
            <a:ext cx="1600800" cy="525300"/>
          </a:xfrm>
          <a:prstGeom prst="rect">
            <a:avLst/>
          </a:prstGeom>
          <a:solidFill>
            <a:srgbClr val="08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Final outputs</a:t>
            </a:r>
            <a:endParaRPr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6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bit of fun - AI Stories for Repos </a:t>
            </a:r>
            <a:endParaRPr/>
          </a:p>
        </p:txBody>
      </p:sp>
      <p:sp>
        <p:nvSpPr>
          <p:cNvPr id="418" name="Google Shape;418;p46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Based on final summary of all 1M LOC code in github/github “app” directory</a:t>
            </a:r>
            <a:endParaRPr sz="1700"/>
          </a:p>
        </p:txBody>
      </p:sp>
      <p:sp>
        <p:nvSpPr>
          <p:cNvPr id="419" name="Google Shape;419;p46"/>
          <p:cNvSpPr txBox="1"/>
          <p:nvPr/>
        </p:nvSpPr>
        <p:spPr>
          <a:xfrm>
            <a:off x="632450" y="1360425"/>
            <a:ext cx="4331400" cy="140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2400" marR="152400" lvl="0" indent="0" algn="l" rtl="0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SAGAN: </a:t>
            </a:r>
            <a:r>
              <a:rPr lang="en" sz="1150" b="1" i="1">
                <a:solidFill>
                  <a:srgbClr val="1D1C1D"/>
                </a:solidFill>
                <a:highlight>
                  <a:srgbClr val="F8F8F8"/>
                </a:highlight>
              </a:rPr>
              <a:t>The `app/` directory is a microcosm of the human condition, a mirror of our strengths and weaknesses, our hopes and fears, our dreams and realities. </a:t>
            </a:r>
            <a:r>
              <a:rPr lang="en" sz="1150" i="1">
                <a:solidFill>
                  <a:srgbClr val="1D1C1D"/>
                </a:solidFill>
                <a:highlight>
                  <a:srgbClr val="F8F8F8"/>
                </a:highlight>
              </a:rPr>
              <a:t>It is a reminder of how far we have come, and how much further we can go.</a:t>
            </a: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...</a:t>
            </a:r>
            <a:endParaRPr sz="1150" i="1">
              <a:solidFill>
                <a:srgbClr val="1D1C1D"/>
              </a:solidFill>
              <a:highlight>
                <a:srgbClr val="FFFFFF"/>
              </a:highlight>
            </a:endParaRPr>
          </a:p>
        </p:txBody>
      </p:sp>
      <p:sp>
        <p:nvSpPr>
          <p:cNvPr id="420" name="Google Shape;420;p46"/>
          <p:cNvSpPr txBox="1"/>
          <p:nvPr/>
        </p:nvSpPr>
        <p:spPr>
          <a:xfrm>
            <a:off x="775675" y="2909175"/>
            <a:ext cx="4331400" cy="217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2400" marR="152400" lvl="0" indent="0" algn="l" rtl="0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ATTENBOROUGH:</a:t>
            </a:r>
            <a:r>
              <a:rPr lang="en" sz="1150" b="1">
                <a:solidFill>
                  <a:srgbClr val="1D1C1D"/>
                </a:solidFill>
                <a:highlight>
                  <a:srgbClr val="F8F8F8"/>
                </a:highlight>
              </a:rPr>
              <a:t> </a:t>
            </a:r>
            <a:r>
              <a:rPr lang="en" sz="1150" b="1" i="1">
                <a:solidFill>
                  <a:srgbClr val="1D1C1D"/>
                </a:solidFill>
                <a:highlight>
                  <a:srgbClr val="F8F8F8"/>
                </a:highlight>
              </a:rPr>
              <a:t>In the vast and diverse ecosystem of GitHub, there is a hidden world of code that powers the web application millions of users rely on every day. </a:t>
            </a:r>
            <a:r>
              <a:rPr lang="en" sz="1150" i="1">
                <a:solidFill>
                  <a:srgbClr val="1D1C1D"/>
                </a:solidFill>
                <a:highlight>
                  <a:srgbClr val="F8F8F8"/>
                </a:highlight>
              </a:rPr>
              <a:t>This world is the app directory, where we can find files and subdirectories for various features and services that GitHub offers.</a:t>
            </a:r>
            <a:r>
              <a:rPr lang="en" sz="1150" b="1" i="1">
                <a:solidFill>
                  <a:srgbClr val="1D1C1D"/>
                </a:solidFill>
                <a:highlight>
                  <a:srgbClr val="F8F8F8"/>
                </a:highlight>
              </a:rPr>
              <a:t> Let's take a closer look at some of the inhabitants of this directory, and see how they interact and evolve.</a:t>
            </a:r>
            <a:endParaRPr sz="1150" i="1">
              <a:solidFill>
                <a:srgbClr val="1D1C1D"/>
              </a:solidFill>
              <a:highlight>
                <a:srgbClr val="FFFFFF"/>
              </a:highlight>
            </a:endParaRPr>
          </a:p>
        </p:txBody>
      </p:sp>
      <p:sp>
        <p:nvSpPr>
          <p:cNvPr id="421" name="Google Shape;421;p46"/>
          <p:cNvSpPr txBox="1"/>
          <p:nvPr/>
        </p:nvSpPr>
        <p:spPr>
          <a:xfrm>
            <a:off x="5568850" y="1451175"/>
            <a:ext cx="3195900" cy="269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2400" marR="152400" lvl="0" indent="0" algn="l" rtl="0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MACHIAVELLI:</a:t>
            </a:r>
            <a:r>
              <a:rPr lang="en" sz="1150" b="1">
                <a:solidFill>
                  <a:srgbClr val="1D1C1D"/>
                </a:solidFill>
                <a:highlight>
                  <a:srgbClr val="F8F8F8"/>
                </a:highlight>
              </a:rPr>
              <a:t> </a:t>
            </a:r>
            <a:r>
              <a:rPr lang="en" sz="1150" b="1" i="1">
                <a:solidFill>
                  <a:srgbClr val="1D1C1D"/>
                </a:solidFill>
                <a:highlight>
                  <a:srgbClr val="F8F8F8"/>
                </a:highlight>
              </a:rPr>
              <a:t>To the magnificent and generous prince, </a:t>
            </a:r>
            <a:r>
              <a:rPr lang="en" sz="1150" i="1">
                <a:solidFill>
                  <a:srgbClr val="1D1C1D"/>
                </a:solidFill>
                <a:highlight>
                  <a:srgbClr val="F8F8F8"/>
                </a:highlight>
              </a:rPr>
              <a:t>who has graciously bestowed upon me the honor of examining the inner workings of his most esteemed and powerful enterprise, </a:t>
            </a:r>
            <a:r>
              <a:rPr lang="en" sz="1150" b="1" i="1">
                <a:solidFill>
                  <a:srgbClr val="1D1C1D"/>
                </a:solidFill>
                <a:highlight>
                  <a:srgbClr val="F8F8F8"/>
                </a:highlight>
              </a:rPr>
              <a:t>I dedicate this humble treatise on the directory `app/` in the repository `github/github`</a:t>
            </a:r>
            <a:r>
              <a:rPr lang="en" sz="1150" i="1">
                <a:solidFill>
                  <a:srgbClr val="1D1C1D"/>
                </a:solidFill>
                <a:highlight>
                  <a:srgbClr val="F8F8F8"/>
                </a:highlight>
              </a:rPr>
              <a:t>.</a:t>
            </a:r>
            <a:r>
              <a:rPr lang="en" sz="1150" b="1" i="1">
                <a:solidFill>
                  <a:srgbClr val="1D1C1D"/>
                </a:solidFill>
                <a:highlight>
                  <a:srgbClr val="F8F8F8"/>
                </a:highlight>
              </a:rPr>
              <a:t> </a:t>
            </a:r>
            <a:r>
              <a:rPr lang="en" sz="1150" i="1">
                <a:solidFill>
                  <a:srgbClr val="1D1C1D"/>
                </a:solidFill>
                <a:highlight>
                  <a:srgbClr val="F8F8F8"/>
                </a:highlight>
              </a:rPr>
              <a:t>...the gateway to the prince's vast dominion of code and collaboration</a:t>
            </a:r>
            <a:r>
              <a:rPr lang="en" sz="1150" b="1" i="1">
                <a:solidFill>
                  <a:srgbClr val="1D1C1D"/>
                </a:solidFill>
                <a:highlight>
                  <a:srgbClr val="F8F8F8"/>
                </a:highlight>
              </a:rPr>
              <a:t>. ..</a:t>
            </a:r>
            <a:endParaRPr sz="1150" i="1">
              <a:solidFill>
                <a:srgbClr val="1D1C1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7"/>
          <p:cNvSpPr/>
          <p:nvPr/>
        </p:nvSpPr>
        <p:spPr>
          <a:xfrm>
            <a:off x="3599698" y="1116375"/>
            <a:ext cx="1944600" cy="1944600"/>
          </a:xfrm>
          <a:prstGeom prst="ellipse">
            <a:avLst/>
          </a:prstGeom>
          <a:noFill/>
          <a:ln w="28575" cap="flat" cmpd="sng">
            <a:solidFill>
              <a:srgbClr val="83E3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7" name="Google Shape;42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503" y="1587657"/>
            <a:ext cx="1418924" cy="10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47"/>
          <p:cNvSpPr txBox="1"/>
          <p:nvPr/>
        </p:nvSpPr>
        <p:spPr>
          <a:xfrm>
            <a:off x="2886000" y="3120975"/>
            <a:ext cx="3372000" cy="1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83E3D9"/>
                </a:solidFill>
                <a:latin typeface="Inter"/>
                <a:ea typeface="Inter"/>
                <a:cs typeface="Inter"/>
                <a:sym typeface="Inter"/>
              </a:rPr>
              <a:t>Thank you!</a:t>
            </a:r>
            <a:endParaRPr sz="3600" b="1">
              <a:solidFill>
                <a:srgbClr val="83E3D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3E3D9"/>
                </a:solidFill>
                <a:latin typeface="Inter"/>
                <a:ea typeface="Inter"/>
                <a:cs typeface="Inter"/>
                <a:sym typeface="Inter"/>
              </a:rPr>
              <a:t>dsyme@github.com</a:t>
            </a:r>
            <a:endParaRPr sz="1800">
              <a:solidFill>
                <a:srgbClr val="83E3D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9" name="Google Shape;429;p47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7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8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summaries of entire repositories</a:t>
            </a:r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Overall summary of 1M+ LOC code in github/github “app” directory. 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Every chunk, file, directory, issue, discussion gets a summary too.</a:t>
            </a:r>
            <a:endParaRPr/>
          </a:p>
        </p:txBody>
      </p:sp>
      <p:pic>
        <p:nvPicPr>
          <p:cNvPr id="437" name="Google Shape;437;p4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4450" y="1749825"/>
            <a:ext cx="4806376" cy="33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Hallucination Rates</a:t>
            </a:r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This is hard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Subject Matter Experts must assess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Ran a “Hallucination Hunter” game internally to incentive experts to find hallucinations in descriptions of their own code</a:t>
            </a:r>
            <a:endParaRPr/>
          </a:p>
          <a:p>
            <a:pPr marL="9144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Very few in final summaries</a:t>
            </a:r>
            <a:endParaRPr/>
          </a:p>
        </p:txBody>
      </p:sp>
      <p:pic>
        <p:nvPicPr>
          <p:cNvPr id="444" name="Google Shape;44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9226" y="0"/>
            <a:ext cx="1234775" cy="11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0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RLA</a:t>
            </a:r>
            <a:endParaRPr/>
          </a:p>
        </p:txBody>
      </p:sp>
      <p:sp>
        <p:nvSpPr>
          <p:cNvPr id="450" name="Google Shape;450;p50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RLA = </a:t>
            </a:r>
            <a:r>
              <a:rPr lang="en" b="1"/>
              <a:t>Required Logical Accuracy</a:t>
            </a:r>
            <a:endParaRPr b="1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Same outputs have different RLA for different tasks!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Code Review = very high RLA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“A Quick Overview” for the Newcomer = medium RLA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Poem = low RLA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UX really matters, can reduce RLA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1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Code ⇒ Summary (“Explain this code” in Copilot VS Code)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PR ⇒ Summary (Copilot for PRs)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File ⇒ Summary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Directory ⇒ Summary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Issue ⇒ Summary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Discussion ⇒ Summary 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Repo =&gt; Summary 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(multiple AI calls needed == hierarchical summarization)</a:t>
            </a:r>
            <a:endParaRPr/>
          </a:p>
        </p:txBody>
      </p:sp>
      <p:sp>
        <p:nvSpPr>
          <p:cNvPr id="456" name="Google Shape;456;p51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Summarize all the things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/>
          <p:nvPr/>
        </p:nvSpPr>
        <p:spPr>
          <a:xfrm>
            <a:off x="3771675" y="940525"/>
            <a:ext cx="1600800" cy="525300"/>
          </a:xfrm>
          <a:prstGeom prst="rect">
            <a:avLst/>
          </a:prstGeom>
          <a:solidFill>
            <a:srgbClr val="08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Δ</a:t>
            </a: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Overall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99" name="Google Shape;99;p25"/>
          <p:cNvSpPr/>
          <p:nvPr/>
        </p:nvSpPr>
        <p:spPr>
          <a:xfrm>
            <a:off x="1765288" y="1846925"/>
            <a:ext cx="1600800" cy="525300"/>
          </a:xfrm>
          <a:prstGeom prst="rect">
            <a:avLst/>
          </a:prstGeom>
          <a:solidFill>
            <a:srgbClr val="0B71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Δ</a:t>
            </a: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Files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100" name="Google Shape;100;p25"/>
          <p:cNvSpPr/>
          <p:nvPr/>
        </p:nvSpPr>
        <p:spPr>
          <a:xfrm>
            <a:off x="5777875" y="1846925"/>
            <a:ext cx="1600800" cy="525300"/>
          </a:xfrm>
          <a:prstGeom prst="rect">
            <a:avLst/>
          </a:prstGeom>
          <a:solidFill>
            <a:srgbClr val="0B71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ΔFiles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101" name="Google Shape;101;p25"/>
          <p:cNvSpPr/>
          <p:nvPr/>
        </p:nvSpPr>
        <p:spPr>
          <a:xfrm>
            <a:off x="6654526" y="2762300"/>
            <a:ext cx="16008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Δ</a:t>
            </a: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File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4901264" y="2762300"/>
            <a:ext cx="16008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Δ</a:t>
            </a: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File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103" name="Google Shape;103;p25"/>
          <p:cNvSpPr/>
          <p:nvPr/>
        </p:nvSpPr>
        <p:spPr>
          <a:xfrm>
            <a:off x="2641939" y="2762300"/>
            <a:ext cx="16008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Δ</a:t>
            </a: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File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104" name="Google Shape;104;p25"/>
          <p:cNvSpPr/>
          <p:nvPr/>
        </p:nvSpPr>
        <p:spPr>
          <a:xfrm>
            <a:off x="888702" y="2762300"/>
            <a:ext cx="16008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Δ</a:t>
            </a: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File</a:t>
            </a:r>
            <a:endParaRPr sz="2300">
              <a:solidFill>
                <a:srgbClr val="FFFFFF"/>
              </a:solidFill>
            </a:endParaRPr>
          </a:p>
        </p:txBody>
      </p:sp>
      <p:cxnSp>
        <p:nvCxnSpPr>
          <p:cNvPr id="105" name="Google Shape;105;p25"/>
          <p:cNvCxnSpPr>
            <a:stCxn id="98" idx="2"/>
            <a:endCxn id="100" idx="0"/>
          </p:cNvCxnSpPr>
          <p:nvPr/>
        </p:nvCxnSpPr>
        <p:spPr>
          <a:xfrm rot="-5400000" flipH="1">
            <a:off x="5384625" y="653275"/>
            <a:ext cx="381000" cy="20061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" name="Google Shape;106;p25"/>
          <p:cNvCxnSpPr>
            <a:stCxn id="99" idx="0"/>
            <a:endCxn id="98" idx="2"/>
          </p:cNvCxnSpPr>
          <p:nvPr/>
        </p:nvCxnSpPr>
        <p:spPr>
          <a:xfrm rot="-5400000">
            <a:off x="3378388" y="653225"/>
            <a:ext cx="381000" cy="20064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7;p25"/>
          <p:cNvCxnSpPr>
            <a:stCxn id="99" idx="2"/>
            <a:endCxn id="103" idx="0"/>
          </p:cNvCxnSpPr>
          <p:nvPr/>
        </p:nvCxnSpPr>
        <p:spPr>
          <a:xfrm rot="-5400000" flipH="1">
            <a:off x="2808988" y="2128925"/>
            <a:ext cx="390000" cy="8766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108;p25"/>
          <p:cNvCxnSpPr>
            <a:stCxn id="104" idx="0"/>
            <a:endCxn id="99" idx="2"/>
          </p:cNvCxnSpPr>
          <p:nvPr/>
        </p:nvCxnSpPr>
        <p:spPr>
          <a:xfrm rot="-5400000">
            <a:off x="1932402" y="2129000"/>
            <a:ext cx="390000" cy="8766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p25"/>
          <p:cNvCxnSpPr>
            <a:stCxn id="100" idx="2"/>
            <a:endCxn id="101" idx="0"/>
          </p:cNvCxnSpPr>
          <p:nvPr/>
        </p:nvCxnSpPr>
        <p:spPr>
          <a:xfrm rot="-5400000" flipH="1">
            <a:off x="6821575" y="2128925"/>
            <a:ext cx="390000" cy="8766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p25"/>
          <p:cNvCxnSpPr>
            <a:stCxn id="102" idx="0"/>
            <a:endCxn id="100" idx="2"/>
          </p:cNvCxnSpPr>
          <p:nvPr/>
        </p:nvCxnSpPr>
        <p:spPr>
          <a:xfrm rot="-5400000">
            <a:off x="5944964" y="2129000"/>
            <a:ext cx="390000" cy="8766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25"/>
          <p:cNvSpPr/>
          <p:nvPr/>
        </p:nvSpPr>
        <p:spPr>
          <a:xfrm>
            <a:off x="5506049" y="3677675"/>
            <a:ext cx="1600800" cy="525300"/>
          </a:xfrm>
          <a:prstGeom prst="rect">
            <a:avLst/>
          </a:prstGeom>
          <a:solidFill>
            <a:srgbClr val="0C8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ΔSnippet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112" name="Google Shape;112;p25"/>
          <p:cNvSpPr/>
          <p:nvPr/>
        </p:nvSpPr>
        <p:spPr>
          <a:xfrm>
            <a:off x="3771559" y="3677675"/>
            <a:ext cx="1600800" cy="525300"/>
          </a:xfrm>
          <a:prstGeom prst="rect">
            <a:avLst/>
          </a:prstGeom>
          <a:solidFill>
            <a:srgbClr val="0C8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ΔSnippet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113" name="Google Shape;113;p25"/>
          <p:cNvSpPr/>
          <p:nvPr/>
        </p:nvSpPr>
        <p:spPr>
          <a:xfrm>
            <a:off x="2037101" y="3677675"/>
            <a:ext cx="1600800" cy="525300"/>
          </a:xfrm>
          <a:prstGeom prst="rect">
            <a:avLst/>
          </a:prstGeom>
          <a:solidFill>
            <a:srgbClr val="0C8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ΔSnippet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114" name="Google Shape;114;p25"/>
          <p:cNvSpPr/>
          <p:nvPr/>
        </p:nvSpPr>
        <p:spPr>
          <a:xfrm>
            <a:off x="302677" y="3677675"/>
            <a:ext cx="1600800" cy="525300"/>
          </a:xfrm>
          <a:prstGeom prst="rect">
            <a:avLst/>
          </a:prstGeom>
          <a:solidFill>
            <a:srgbClr val="0C8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Δ</a:t>
            </a: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Snippet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115" name="Google Shape;115;p25"/>
          <p:cNvSpPr/>
          <p:nvPr/>
        </p:nvSpPr>
        <p:spPr>
          <a:xfrm>
            <a:off x="7240552" y="3677675"/>
            <a:ext cx="1600800" cy="525300"/>
          </a:xfrm>
          <a:prstGeom prst="rect">
            <a:avLst/>
          </a:prstGeom>
          <a:solidFill>
            <a:srgbClr val="0C8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ΔSnippet</a:t>
            </a:r>
            <a:endParaRPr sz="2300">
              <a:solidFill>
                <a:srgbClr val="FFFFFF"/>
              </a:solidFill>
            </a:endParaRPr>
          </a:p>
        </p:txBody>
      </p:sp>
      <p:cxnSp>
        <p:nvCxnSpPr>
          <p:cNvPr id="116" name="Google Shape;116;p25"/>
          <p:cNvCxnSpPr>
            <a:stCxn id="114" idx="0"/>
            <a:endCxn id="104" idx="2"/>
          </p:cNvCxnSpPr>
          <p:nvPr/>
        </p:nvCxnSpPr>
        <p:spPr>
          <a:xfrm rot="-5400000">
            <a:off x="1201027" y="3189725"/>
            <a:ext cx="390000" cy="5859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" name="Google Shape;117;p25"/>
          <p:cNvCxnSpPr>
            <a:stCxn id="113" idx="0"/>
            <a:endCxn id="104" idx="2"/>
          </p:cNvCxnSpPr>
          <p:nvPr/>
        </p:nvCxnSpPr>
        <p:spPr>
          <a:xfrm rot="5400000" flipH="1">
            <a:off x="2068301" y="2908475"/>
            <a:ext cx="390000" cy="11484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118;p25"/>
          <p:cNvCxnSpPr>
            <a:stCxn id="112" idx="0"/>
            <a:endCxn id="102" idx="2"/>
          </p:cNvCxnSpPr>
          <p:nvPr/>
        </p:nvCxnSpPr>
        <p:spPr>
          <a:xfrm rot="-5400000">
            <a:off x="4941859" y="2917775"/>
            <a:ext cx="390000" cy="11298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" name="Google Shape;119;p25"/>
          <p:cNvCxnSpPr>
            <a:stCxn id="111" idx="0"/>
            <a:endCxn id="102" idx="2"/>
          </p:cNvCxnSpPr>
          <p:nvPr/>
        </p:nvCxnSpPr>
        <p:spPr>
          <a:xfrm rot="5400000" flipH="1">
            <a:off x="5809049" y="3180275"/>
            <a:ext cx="390000" cy="6048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" name="Google Shape;120;p25"/>
          <p:cNvCxnSpPr>
            <a:stCxn id="115" idx="0"/>
            <a:endCxn id="102" idx="2"/>
          </p:cNvCxnSpPr>
          <p:nvPr/>
        </p:nvCxnSpPr>
        <p:spPr>
          <a:xfrm rot="5400000" flipH="1">
            <a:off x="6676252" y="2312975"/>
            <a:ext cx="390000" cy="23394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1" name="Google Shape;121;p25"/>
          <p:cNvSpPr/>
          <p:nvPr/>
        </p:nvSpPr>
        <p:spPr>
          <a:xfrm>
            <a:off x="5539900" y="820975"/>
            <a:ext cx="766500" cy="30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5"/>
          <p:cNvSpPr/>
          <p:nvPr/>
        </p:nvSpPr>
        <p:spPr>
          <a:xfrm>
            <a:off x="6654525" y="712975"/>
            <a:ext cx="1600800" cy="525300"/>
          </a:xfrm>
          <a:prstGeom prst="rect">
            <a:avLst/>
          </a:prstGeom>
          <a:solidFill>
            <a:srgbClr val="08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Final outputs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Summarizing PRs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/>
        </p:nvSpPr>
        <p:spPr>
          <a:xfrm>
            <a:off x="3771675" y="940525"/>
            <a:ext cx="1600800" cy="525300"/>
          </a:xfrm>
          <a:prstGeom prst="rect">
            <a:avLst/>
          </a:prstGeom>
          <a:solidFill>
            <a:srgbClr val="08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Repository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129" name="Google Shape;129;p26"/>
          <p:cNvSpPr/>
          <p:nvPr/>
        </p:nvSpPr>
        <p:spPr>
          <a:xfrm>
            <a:off x="1765288" y="1846925"/>
            <a:ext cx="1600800" cy="525300"/>
          </a:xfrm>
          <a:prstGeom prst="rect">
            <a:avLst/>
          </a:prstGeom>
          <a:solidFill>
            <a:srgbClr val="0B71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Directory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130" name="Google Shape;130;p26"/>
          <p:cNvSpPr/>
          <p:nvPr/>
        </p:nvSpPr>
        <p:spPr>
          <a:xfrm>
            <a:off x="5777875" y="1846925"/>
            <a:ext cx="1600800" cy="525300"/>
          </a:xfrm>
          <a:prstGeom prst="rect">
            <a:avLst/>
          </a:prstGeom>
          <a:solidFill>
            <a:srgbClr val="0B71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Directory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131" name="Google Shape;131;p26"/>
          <p:cNvSpPr/>
          <p:nvPr/>
        </p:nvSpPr>
        <p:spPr>
          <a:xfrm>
            <a:off x="6654526" y="2762300"/>
            <a:ext cx="16008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File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132" name="Google Shape;132;p26"/>
          <p:cNvSpPr/>
          <p:nvPr/>
        </p:nvSpPr>
        <p:spPr>
          <a:xfrm>
            <a:off x="4901264" y="2762300"/>
            <a:ext cx="16008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File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133" name="Google Shape;133;p26"/>
          <p:cNvSpPr/>
          <p:nvPr/>
        </p:nvSpPr>
        <p:spPr>
          <a:xfrm>
            <a:off x="2641939" y="2762300"/>
            <a:ext cx="16008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File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134" name="Google Shape;134;p26"/>
          <p:cNvSpPr/>
          <p:nvPr/>
        </p:nvSpPr>
        <p:spPr>
          <a:xfrm>
            <a:off x="888702" y="2762300"/>
            <a:ext cx="16008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File</a:t>
            </a:r>
            <a:endParaRPr sz="2300">
              <a:solidFill>
                <a:srgbClr val="FFFFFF"/>
              </a:solidFill>
            </a:endParaRPr>
          </a:p>
        </p:txBody>
      </p:sp>
      <p:cxnSp>
        <p:nvCxnSpPr>
          <p:cNvPr id="135" name="Google Shape;135;p26"/>
          <p:cNvCxnSpPr>
            <a:stCxn id="128" idx="2"/>
            <a:endCxn id="130" idx="0"/>
          </p:cNvCxnSpPr>
          <p:nvPr/>
        </p:nvCxnSpPr>
        <p:spPr>
          <a:xfrm rot="-5400000" flipH="1">
            <a:off x="5384625" y="653275"/>
            <a:ext cx="381000" cy="20061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" name="Google Shape;136;p26"/>
          <p:cNvCxnSpPr>
            <a:stCxn id="129" idx="0"/>
            <a:endCxn id="128" idx="2"/>
          </p:cNvCxnSpPr>
          <p:nvPr/>
        </p:nvCxnSpPr>
        <p:spPr>
          <a:xfrm rot="-5400000">
            <a:off x="3378388" y="653225"/>
            <a:ext cx="381000" cy="20064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" name="Google Shape;137;p26"/>
          <p:cNvCxnSpPr>
            <a:stCxn id="129" idx="2"/>
            <a:endCxn id="133" idx="0"/>
          </p:cNvCxnSpPr>
          <p:nvPr/>
        </p:nvCxnSpPr>
        <p:spPr>
          <a:xfrm rot="-5400000" flipH="1">
            <a:off x="2808988" y="2128925"/>
            <a:ext cx="390000" cy="8766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26"/>
          <p:cNvCxnSpPr>
            <a:stCxn id="134" idx="0"/>
            <a:endCxn id="129" idx="2"/>
          </p:cNvCxnSpPr>
          <p:nvPr/>
        </p:nvCxnSpPr>
        <p:spPr>
          <a:xfrm rot="-5400000">
            <a:off x="1932402" y="2129000"/>
            <a:ext cx="390000" cy="8766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26"/>
          <p:cNvCxnSpPr>
            <a:stCxn id="130" idx="2"/>
            <a:endCxn id="131" idx="0"/>
          </p:cNvCxnSpPr>
          <p:nvPr/>
        </p:nvCxnSpPr>
        <p:spPr>
          <a:xfrm rot="-5400000" flipH="1">
            <a:off x="6821575" y="2128925"/>
            <a:ext cx="390000" cy="8766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26"/>
          <p:cNvCxnSpPr>
            <a:stCxn id="132" idx="0"/>
            <a:endCxn id="130" idx="2"/>
          </p:cNvCxnSpPr>
          <p:nvPr/>
        </p:nvCxnSpPr>
        <p:spPr>
          <a:xfrm rot="-5400000">
            <a:off x="5944964" y="2129000"/>
            <a:ext cx="390000" cy="8766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p26"/>
          <p:cNvSpPr/>
          <p:nvPr/>
        </p:nvSpPr>
        <p:spPr>
          <a:xfrm>
            <a:off x="5539900" y="820975"/>
            <a:ext cx="766500" cy="30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6"/>
          <p:cNvSpPr/>
          <p:nvPr/>
        </p:nvSpPr>
        <p:spPr>
          <a:xfrm>
            <a:off x="6654525" y="712975"/>
            <a:ext cx="1600800" cy="525300"/>
          </a:xfrm>
          <a:prstGeom prst="rect">
            <a:avLst/>
          </a:prstGeom>
          <a:solidFill>
            <a:srgbClr val="08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Final outputs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Summarizing Repos</a:t>
            </a:r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1607250" y="2519075"/>
            <a:ext cx="275130" cy="168156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/>
          <p:nvPr/>
        </p:nvSpPr>
        <p:spPr>
          <a:xfrm>
            <a:off x="3304788" y="2483188"/>
            <a:ext cx="275130" cy="168156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6"/>
          <p:cNvSpPr/>
          <p:nvPr/>
        </p:nvSpPr>
        <p:spPr>
          <a:xfrm>
            <a:off x="2489488" y="1572337"/>
            <a:ext cx="275130" cy="168156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6"/>
          <p:cNvSpPr/>
          <p:nvPr/>
        </p:nvSpPr>
        <p:spPr>
          <a:xfrm>
            <a:off x="4434500" y="712963"/>
            <a:ext cx="275130" cy="168156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6"/>
          <p:cNvSpPr/>
          <p:nvPr/>
        </p:nvSpPr>
        <p:spPr>
          <a:xfrm>
            <a:off x="5564113" y="2483175"/>
            <a:ext cx="275130" cy="168156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6"/>
          <p:cNvSpPr/>
          <p:nvPr/>
        </p:nvSpPr>
        <p:spPr>
          <a:xfrm>
            <a:off x="7240538" y="2483188"/>
            <a:ext cx="275130" cy="168156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6"/>
          <p:cNvSpPr/>
          <p:nvPr/>
        </p:nvSpPr>
        <p:spPr>
          <a:xfrm>
            <a:off x="6379388" y="1572237"/>
            <a:ext cx="275130" cy="168156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6"/>
          <p:cNvSpPr/>
          <p:nvPr/>
        </p:nvSpPr>
        <p:spPr>
          <a:xfrm>
            <a:off x="8373663" y="593538"/>
            <a:ext cx="275130" cy="168156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6"/>
          <p:cNvSpPr/>
          <p:nvPr/>
        </p:nvSpPr>
        <p:spPr>
          <a:xfrm>
            <a:off x="8373663" y="881113"/>
            <a:ext cx="275130" cy="168156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6"/>
          <p:cNvSpPr/>
          <p:nvPr/>
        </p:nvSpPr>
        <p:spPr>
          <a:xfrm>
            <a:off x="8373663" y="1168688"/>
            <a:ext cx="275130" cy="168156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/>
          <p:nvPr/>
        </p:nvSpPr>
        <p:spPr>
          <a:xfrm>
            <a:off x="3771675" y="940525"/>
            <a:ext cx="1600800" cy="525300"/>
          </a:xfrm>
          <a:prstGeom prst="rect">
            <a:avLst/>
          </a:prstGeom>
          <a:solidFill>
            <a:srgbClr val="08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Issues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159" name="Google Shape;159;p27"/>
          <p:cNvSpPr/>
          <p:nvPr/>
        </p:nvSpPr>
        <p:spPr>
          <a:xfrm>
            <a:off x="1765288" y="1846925"/>
            <a:ext cx="1600800" cy="525300"/>
          </a:xfrm>
          <a:prstGeom prst="rect">
            <a:avLst/>
          </a:prstGeom>
          <a:solidFill>
            <a:srgbClr val="0B71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Issue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5777875" y="1846925"/>
            <a:ext cx="1600800" cy="525300"/>
          </a:xfrm>
          <a:prstGeom prst="rect">
            <a:avLst/>
          </a:prstGeom>
          <a:solidFill>
            <a:srgbClr val="0B71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Issue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6654526" y="2762300"/>
            <a:ext cx="16008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Comments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162" name="Google Shape;162;p27"/>
          <p:cNvSpPr/>
          <p:nvPr/>
        </p:nvSpPr>
        <p:spPr>
          <a:xfrm>
            <a:off x="4901264" y="2762300"/>
            <a:ext cx="16008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Description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163" name="Google Shape;163;p27"/>
          <p:cNvSpPr/>
          <p:nvPr/>
        </p:nvSpPr>
        <p:spPr>
          <a:xfrm>
            <a:off x="2641939" y="2762300"/>
            <a:ext cx="16008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Comments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164" name="Google Shape;164;p27"/>
          <p:cNvSpPr/>
          <p:nvPr/>
        </p:nvSpPr>
        <p:spPr>
          <a:xfrm>
            <a:off x="888702" y="2762300"/>
            <a:ext cx="16008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Description</a:t>
            </a:r>
            <a:endParaRPr sz="2300">
              <a:solidFill>
                <a:srgbClr val="FFFFFF"/>
              </a:solidFill>
            </a:endParaRPr>
          </a:p>
        </p:txBody>
      </p:sp>
      <p:cxnSp>
        <p:nvCxnSpPr>
          <p:cNvPr id="165" name="Google Shape;165;p27"/>
          <p:cNvCxnSpPr>
            <a:stCxn id="158" idx="2"/>
            <a:endCxn id="160" idx="0"/>
          </p:cNvCxnSpPr>
          <p:nvPr/>
        </p:nvCxnSpPr>
        <p:spPr>
          <a:xfrm rot="-5400000" flipH="1">
            <a:off x="5384625" y="653275"/>
            <a:ext cx="381000" cy="20061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" name="Google Shape;166;p27"/>
          <p:cNvCxnSpPr>
            <a:stCxn id="159" idx="0"/>
            <a:endCxn id="158" idx="2"/>
          </p:cNvCxnSpPr>
          <p:nvPr/>
        </p:nvCxnSpPr>
        <p:spPr>
          <a:xfrm rot="-5400000">
            <a:off x="3378388" y="653225"/>
            <a:ext cx="381000" cy="20064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" name="Google Shape;167;p27"/>
          <p:cNvCxnSpPr>
            <a:stCxn id="159" idx="2"/>
            <a:endCxn id="163" idx="0"/>
          </p:cNvCxnSpPr>
          <p:nvPr/>
        </p:nvCxnSpPr>
        <p:spPr>
          <a:xfrm rot="-5400000" flipH="1">
            <a:off x="2808988" y="2128925"/>
            <a:ext cx="390000" cy="8766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" name="Google Shape;168;p27"/>
          <p:cNvCxnSpPr>
            <a:stCxn id="164" idx="0"/>
            <a:endCxn id="159" idx="2"/>
          </p:cNvCxnSpPr>
          <p:nvPr/>
        </p:nvCxnSpPr>
        <p:spPr>
          <a:xfrm rot="-5400000">
            <a:off x="1932402" y="2129000"/>
            <a:ext cx="390000" cy="8766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169;p27"/>
          <p:cNvCxnSpPr>
            <a:stCxn id="160" idx="2"/>
            <a:endCxn id="161" idx="0"/>
          </p:cNvCxnSpPr>
          <p:nvPr/>
        </p:nvCxnSpPr>
        <p:spPr>
          <a:xfrm rot="-5400000" flipH="1">
            <a:off x="6821575" y="2128925"/>
            <a:ext cx="390000" cy="8766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" name="Google Shape;170;p27"/>
          <p:cNvCxnSpPr>
            <a:stCxn id="162" idx="0"/>
            <a:endCxn id="160" idx="2"/>
          </p:cNvCxnSpPr>
          <p:nvPr/>
        </p:nvCxnSpPr>
        <p:spPr>
          <a:xfrm rot="-5400000">
            <a:off x="5944964" y="2129000"/>
            <a:ext cx="390000" cy="8766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1" name="Google Shape;171;p27"/>
          <p:cNvSpPr/>
          <p:nvPr/>
        </p:nvSpPr>
        <p:spPr>
          <a:xfrm>
            <a:off x="5506049" y="3677675"/>
            <a:ext cx="1600800" cy="525300"/>
          </a:xfrm>
          <a:prstGeom prst="rect">
            <a:avLst/>
          </a:prstGeom>
          <a:solidFill>
            <a:srgbClr val="0C8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Comment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172" name="Google Shape;172;p27"/>
          <p:cNvSpPr/>
          <p:nvPr/>
        </p:nvSpPr>
        <p:spPr>
          <a:xfrm>
            <a:off x="3771559" y="3677675"/>
            <a:ext cx="1600800" cy="525300"/>
          </a:xfrm>
          <a:prstGeom prst="rect">
            <a:avLst/>
          </a:prstGeom>
          <a:solidFill>
            <a:srgbClr val="0C8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Comment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173" name="Google Shape;173;p27"/>
          <p:cNvSpPr/>
          <p:nvPr/>
        </p:nvSpPr>
        <p:spPr>
          <a:xfrm>
            <a:off x="2037101" y="3677675"/>
            <a:ext cx="1600800" cy="525300"/>
          </a:xfrm>
          <a:prstGeom prst="rect">
            <a:avLst/>
          </a:prstGeom>
          <a:solidFill>
            <a:srgbClr val="0C8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Chunk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174" name="Google Shape;174;p27"/>
          <p:cNvSpPr/>
          <p:nvPr/>
        </p:nvSpPr>
        <p:spPr>
          <a:xfrm>
            <a:off x="302677" y="3677675"/>
            <a:ext cx="1600800" cy="525300"/>
          </a:xfrm>
          <a:prstGeom prst="rect">
            <a:avLst/>
          </a:prstGeom>
          <a:solidFill>
            <a:srgbClr val="0C8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Chunk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7240552" y="3677675"/>
            <a:ext cx="1600800" cy="525300"/>
          </a:xfrm>
          <a:prstGeom prst="rect">
            <a:avLst/>
          </a:prstGeom>
          <a:solidFill>
            <a:srgbClr val="0C8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Comment</a:t>
            </a:r>
            <a:endParaRPr sz="2300">
              <a:solidFill>
                <a:srgbClr val="FFFFFF"/>
              </a:solidFill>
            </a:endParaRPr>
          </a:p>
        </p:txBody>
      </p:sp>
      <p:cxnSp>
        <p:nvCxnSpPr>
          <p:cNvPr id="176" name="Google Shape;176;p27"/>
          <p:cNvCxnSpPr>
            <a:stCxn id="174" idx="0"/>
            <a:endCxn id="164" idx="2"/>
          </p:cNvCxnSpPr>
          <p:nvPr/>
        </p:nvCxnSpPr>
        <p:spPr>
          <a:xfrm rot="-5400000">
            <a:off x="1201027" y="3189725"/>
            <a:ext cx="390000" cy="5859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7" name="Google Shape;177;p27"/>
          <p:cNvCxnSpPr>
            <a:stCxn id="173" idx="0"/>
            <a:endCxn id="164" idx="2"/>
          </p:cNvCxnSpPr>
          <p:nvPr/>
        </p:nvCxnSpPr>
        <p:spPr>
          <a:xfrm rot="5400000" flipH="1">
            <a:off x="2068301" y="2908475"/>
            <a:ext cx="390000" cy="11484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8" name="Google Shape;178;p27"/>
          <p:cNvCxnSpPr>
            <a:stCxn id="172" idx="0"/>
            <a:endCxn id="161" idx="2"/>
          </p:cNvCxnSpPr>
          <p:nvPr/>
        </p:nvCxnSpPr>
        <p:spPr>
          <a:xfrm rot="-5400000">
            <a:off x="5818459" y="2041175"/>
            <a:ext cx="390000" cy="28830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9" name="Google Shape;179;p27"/>
          <p:cNvCxnSpPr>
            <a:stCxn id="171" idx="0"/>
            <a:endCxn id="161" idx="2"/>
          </p:cNvCxnSpPr>
          <p:nvPr/>
        </p:nvCxnSpPr>
        <p:spPr>
          <a:xfrm rot="-5400000">
            <a:off x="6685649" y="2908475"/>
            <a:ext cx="390000" cy="11484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0" name="Google Shape;180;p27"/>
          <p:cNvCxnSpPr>
            <a:stCxn id="175" idx="0"/>
            <a:endCxn id="161" idx="2"/>
          </p:cNvCxnSpPr>
          <p:nvPr/>
        </p:nvCxnSpPr>
        <p:spPr>
          <a:xfrm rot="5400000" flipH="1">
            <a:off x="7553002" y="3189725"/>
            <a:ext cx="390000" cy="5859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Summarizing Issues</a:t>
            </a:r>
            <a:endParaRPr sz="2320"/>
          </a:p>
        </p:txBody>
      </p:sp>
      <p:sp>
        <p:nvSpPr>
          <p:cNvPr id="182" name="Google Shape;182;p27"/>
          <p:cNvSpPr/>
          <p:nvPr/>
        </p:nvSpPr>
        <p:spPr>
          <a:xfrm>
            <a:off x="5539900" y="820975"/>
            <a:ext cx="766500" cy="30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7"/>
          <p:cNvSpPr/>
          <p:nvPr/>
        </p:nvSpPr>
        <p:spPr>
          <a:xfrm>
            <a:off x="6654525" y="712975"/>
            <a:ext cx="1600800" cy="525300"/>
          </a:xfrm>
          <a:prstGeom prst="rect">
            <a:avLst/>
          </a:prstGeom>
          <a:solidFill>
            <a:srgbClr val="08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Final outputs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184" name="Google Shape;184;p27"/>
          <p:cNvSpPr/>
          <p:nvPr/>
        </p:nvSpPr>
        <p:spPr>
          <a:xfrm>
            <a:off x="1607250" y="2519075"/>
            <a:ext cx="275130" cy="168156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7"/>
          <p:cNvSpPr/>
          <p:nvPr/>
        </p:nvSpPr>
        <p:spPr>
          <a:xfrm>
            <a:off x="2489488" y="1572337"/>
            <a:ext cx="275130" cy="168156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7"/>
          <p:cNvSpPr/>
          <p:nvPr/>
        </p:nvSpPr>
        <p:spPr>
          <a:xfrm>
            <a:off x="4434500" y="712963"/>
            <a:ext cx="275130" cy="168156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7"/>
          <p:cNvSpPr/>
          <p:nvPr/>
        </p:nvSpPr>
        <p:spPr>
          <a:xfrm>
            <a:off x="5564113" y="2483175"/>
            <a:ext cx="275130" cy="168156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7"/>
          <p:cNvSpPr/>
          <p:nvPr/>
        </p:nvSpPr>
        <p:spPr>
          <a:xfrm>
            <a:off x="6379388" y="1572237"/>
            <a:ext cx="275130" cy="168156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7"/>
          <p:cNvSpPr/>
          <p:nvPr/>
        </p:nvSpPr>
        <p:spPr>
          <a:xfrm>
            <a:off x="8373663" y="593538"/>
            <a:ext cx="275130" cy="168156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7"/>
          <p:cNvSpPr/>
          <p:nvPr/>
        </p:nvSpPr>
        <p:spPr>
          <a:xfrm>
            <a:off x="8373663" y="881113"/>
            <a:ext cx="275130" cy="168156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7"/>
          <p:cNvSpPr/>
          <p:nvPr/>
        </p:nvSpPr>
        <p:spPr>
          <a:xfrm>
            <a:off x="8373663" y="1168688"/>
            <a:ext cx="275130" cy="168156"/>
          </a:xfrm>
          <a:prstGeom prst="flowChart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5814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Ideally all managed by a “</a:t>
            </a:r>
            <a:r>
              <a:rPr lang="en" b="1"/>
              <a:t>summarization service</a:t>
            </a:r>
            <a:r>
              <a:rPr lang="en"/>
              <a:t>”</a:t>
            </a:r>
            <a:endParaRPr/>
          </a:p>
          <a:p>
            <a:pPr marL="914400" lvl="1" indent="-336550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Akin to a “search service” (managing indexes and queries)</a:t>
            </a:r>
            <a:endParaRPr/>
          </a:p>
          <a:p>
            <a:pPr marL="914400" lvl="1" indent="-336550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Akin to “thumbnail service” (managing thumbs across client/server)</a:t>
            </a:r>
            <a:endParaRPr/>
          </a:p>
          <a:p>
            <a:pPr marL="914400" lvl="1" indent="-336550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This should be owned by GitHub, and aligns with our mission</a:t>
            </a:r>
            <a:endParaRPr/>
          </a:p>
          <a:p>
            <a:pPr marL="457200" lvl="0" indent="-35814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Faked in prototype</a:t>
            </a:r>
            <a:endParaRPr/>
          </a:p>
          <a:p>
            <a:pPr marL="914400" lvl="1" indent="-336550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push summaries to a github branch in .thumbs directories</a:t>
            </a:r>
            <a:endParaRPr/>
          </a:p>
          <a:p>
            <a:pPr marL="914400" lvl="1" indent="-336550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Stable naming convention for branch and thumb files</a:t>
            </a:r>
            <a:endParaRPr/>
          </a:p>
          <a:p>
            <a:pPr marL="914400" lvl="1" indent="-336550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Thumbs can be picked up </a:t>
            </a:r>
            <a:endParaRPr/>
          </a:p>
          <a:p>
            <a:pPr marL="1371600" lvl="2" indent="-336550" algn="l" rtl="0">
              <a:spcBef>
                <a:spcPts val="100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by prototype tooling </a:t>
            </a:r>
            <a:endParaRPr/>
          </a:p>
          <a:p>
            <a:pPr marL="1371600" lvl="2" indent="-336550" algn="l" rtl="0">
              <a:spcBef>
                <a:spcPts val="1000"/>
              </a:spcBef>
              <a:spcAft>
                <a:spcPts val="1000"/>
              </a:spcAft>
              <a:buSzPct val="100000"/>
              <a:buChar char="■"/>
            </a:pPr>
            <a:r>
              <a:rPr lang="en"/>
              <a:t>flowed into other tooling</a:t>
            </a:r>
            <a:endParaRPr/>
          </a:p>
        </p:txBody>
      </p:sp>
      <p:sp>
        <p:nvSpPr>
          <p:cNvPr id="197" name="Google Shape;197;p28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do with outputs?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203" name="Google Shape;203;p29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SzPts val="1750"/>
              <a:buFont typeface="Arial"/>
              <a:buChar char="●"/>
            </a:pPr>
            <a:r>
              <a:rPr lang="en" sz="17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code-retrieval</a:t>
            </a:r>
            <a:endParaRPr sz="3000"/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SzPts val="1750"/>
              <a:buFont typeface="Arial"/>
              <a:buChar char="●"/>
            </a:pPr>
            <a:r>
              <a:rPr lang="en" sz="175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HeyGitHub</a:t>
            </a:r>
            <a:endParaRPr sz="3000"/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SzPts val="1750"/>
              <a:buFont typeface="Arial"/>
              <a:buChar char="●"/>
            </a:pPr>
            <a:r>
              <a:rPr lang="en" sz="175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prosehub</a:t>
            </a:r>
            <a:endParaRPr sz="3000"/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SzPts val="1750"/>
              <a:buFont typeface="Arial"/>
              <a:buChar char="●"/>
            </a:pPr>
            <a:r>
              <a:rPr lang="en" sz="175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prbot</a:t>
            </a:r>
            <a:endParaRPr sz="3000"/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SzPts val="1750"/>
              <a:buFont typeface="Arial"/>
              <a:buChar char="●"/>
            </a:pPr>
            <a:r>
              <a:rPr lang="en" sz="175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docpilot</a:t>
            </a:r>
            <a:endParaRPr sz="3000"/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SzPts val="1750"/>
              <a:buFont typeface="Arial"/>
              <a:buChar char="●"/>
            </a:pPr>
            <a:r>
              <a:rPr lang="en" sz="175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/>
              </a:rPr>
              <a:t>copilot</a:t>
            </a:r>
            <a:endParaRPr sz="3000"/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SzPts val="1750"/>
              <a:buFont typeface="Arial"/>
              <a:buChar char="●"/>
            </a:pPr>
            <a:r>
              <a:rPr lang="en" sz="175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/>
              </a:rPr>
              <a:t>testpilot</a:t>
            </a:r>
            <a:endParaRPr sz="3000"/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SzPts val="1750"/>
              <a:buFont typeface="Arial"/>
              <a:buChar char="●"/>
            </a:pPr>
            <a:r>
              <a:rPr lang="en" sz="175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0"/>
              </a:rPr>
              <a:t>ghost-text-prototype</a:t>
            </a:r>
            <a:endParaRPr sz="3000"/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SzPts val="1750"/>
              <a:buFont typeface="Arial"/>
              <a:buChar char="●"/>
            </a:pPr>
            <a:r>
              <a:rPr lang="en" sz="175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1"/>
              </a:rPr>
              <a:t>incremental-codeql</a:t>
            </a:r>
            <a:endParaRPr sz="3000"/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SzPts val="1750"/>
              <a:buFont typeface="Arial"/>
              <a:buChar char="●"/>
            </a:pPr>
            <a:r>
              <a:rPr lang="en" sz="175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2"/>
              </a:rPr>
              <a:t>fsharp</a:t>
            </a:r>
            <a:endParaRPr/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SzPts val="1750"/>
              <a:buFont typeface="Arial"/>
              <a:buChar char="●"/>
            </a:pPr>
            <a:r>
              <a:rPr lang="en" sz="175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3"/>
              </a:rPr>
              <a:t>error-prone</a:t>
            </a:r>
            <a:endParaRPr sz="1750">
              <a:solidFill>
                <a:srgbClr val="1D1C1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9725" algn="l" rtl="0">
              <a:spcBef>
                <a:spcPts val="0"/>
              </a:spcBef>
              <a:spcAft>
                <a:spcPts val="0"/>
              </a:spcAft>
              <a:buSzPts val="1750"/>
              <a:buFont typeface="Arial"/>
              <a:buChar char="●"/>
            </a:pPr>
            <a:r>
              <a:rPr lang="en" sz="1750">
                <a:solidFill>
                  <a:schemeClr val="accent5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github/github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Surfacing in the UX (monolith spike)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75" y="2292075"/>
            <a:ext cx="6837301" cy="200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 rotWithShape="1">
          <a:blip r:embed="rId4">
            <a:alphaModFix/>
          </a:blip>
          <a:srcRect l="1031" t="42621" r="43805" b="18462"/>
          <a:stretch/>
        </p:blipFill>
        <p:spPr>
          <a:xfrm>
            <a:off x="3831250" y="837651"/>
            <a:ext cx="5044151" cy="140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0"/>
          <p:cNvSpPr/>
          <p:nvPr/>
        </p:nvSpPr>
        <p:spPr>
          <a:xfrm>
            <a:off x="2605825" y="2091250"/>
            <a:ext cx="3372000" cy="4125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4641375" y="1128125"/>
            <a:ext cx="3806100" cy="3354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 txBox="1"/>
          <p:nvPr/>
        </p:nvSpPr>
        <p:spPr>
          <a:xfrm>
            <a:off x="2552525" y="4295150"/>
            <a:ext cx="639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SPIKE: https://github.com/github/github/compare/users/dsyme/thumb-hacks</a:t>
            </a:r>
            <a:endParaRPr sz="7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Surfacing in the UX (EPD prototypes)</a:t>
            </a:r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31" y="854100"/>
            <a:ext cx="4479379" cy="398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1"/>
          <p:cNvSpPr/>
          <p:nvPr/>
        </p:nvSpPr>
        <p:spPr>
          <a:xfrm>
            <a:off x="613700" y="2121450"/>
            <a:ext cx="2843100" cy="14598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1"/>
          <p:cNvSpPr txBox="1"/>
          <p:nvPr/>
        </p:nvSpPr>
        <p:spPr>
          <a:xfrm>
            <a:off x="5968925" y="43465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Full Figma Dump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7425" y="854088"/>
            <a:ext cx="321945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2500" y="1825825"/>
            <a:ext cx="2032350" cy="239910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1"/>
          <p:cNvSpPr/>
          <p:nvPr/>
        </p:nvSpPr>
        <p:spPr>
          <a:xfrm>
            <a:off x="6544400" y="945175"/>
            <a:ext cx="1169400" cy="4926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1"/>
          <p:cNvSpPr/>
          <p:nvPr/>
        </p:nvSpPr>
        <p:spPr>
          <a:xfrm>
            <a:off x="5879500" y="2274525"/>
            <a:ext cx="1872300" cy="8559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1194</Words>
  <Application>Microsoft Office PowerPoint</Application>
  <PresentationFormat>On-screen Show (16:9)</PresentationFormat>
  <Paragraphs>225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Roboto</vt:lpstr>
      <vt:lpstr>Inter Light</vt:lpstr>
      <vt:lpstr>Inter</vt:lpstr>
      <vt:lpstr>Inter Black</vt:lpstr>
      <vt:lpstr>Simple Dark</vt:lpstr>
      <vt:lpstr>Simple Dark</vt:lpstr>
      <vt:lpstr>Summarize All The Things</vt:lpstr>
      <vt:lpstr>Summarization: Rationale</vt:lpstr>
      <vt:lpstr>Summarizing PRs</vt:lpstr>
      <vt:lpstr>Summarizing Repos</vt:lpstr>
      <vt:lpstr>Summarizing Issues</vt:lpstr>
      <vt:lpstr>What to do with outputs?</vt:lpstr>
      <vt:lpstr>Examples</vt:lpstr>
      <vt:lpstr>Surfacing in the UX (monolith spike) </vt:lpstr>
      <vt:lpstr>Surfacing in the UX (EPD prototypes)</vt:lpstr>
      <vt:lpstr>Sample prompts</vt:lpstr>
      <vt:lpstr>Sample prompts</vt:lpstr>
      <vt:lpstr>Sample prompts</vt:lpstr>
      <vt:lpstr>Hallucination Reduction </vt:lpstr>
      <vt:lpstr>Hallucination Estimation</vt:lpstr>
      <vt:lpstr>Generic Summarization</vt:lpstr>
      <vt:lpstr>Generic Summarization</vt:lpstr>
      <vt:lpstr>Divide and conquer</vt:lpstr>
      <vt:lpstr>Flavours of output</vt:lpstr>
      <vt:lpstr>Incremental: Does code change?</vt:lpstr>
      <vt:lpstr>Possible futures</vt:lpstr>
      <vt:lpstr>“Summarize all issues in this repo”</vt:lpstr>
      <vt:lpstr>“Summarize issue discussions in this repo over last week”</vt:lpstr>
      <vt:lpstr>A bit of fun - AI Stories for Repos </vt:lpstr>
      <vt:lpstr>PowerPoint Presentation</vt:lpstr>
      <vt:lpstr>Hierarchical summaries of entire repositories</vt:lpstr>
      <vt:lpstr>Determining Hallucination Rates</vt:lpstr>
      <vt:lpstr>RLA</vt:lpstr>
      <vt:lpstr>Summarize all the things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Don Syme</cp:lastModifiedBy>
  <cp:revision>2</cp:revision>
  <dcterms:modified xsi:type="dcterms:W3CDTF">2024-06-18T12:48:12Z</dcterms:modified>
</cp:coreProperties>
</file>