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5143500" type="screen16x9"/>
  <p:notesSz cx="6858000" cy="9144000"/>
  <p:embeddedFontLst>
    <p:embeddedFont>
      <p:font typeface="Inter" panose="020B0604020202020204" charset="0"/>
      <p:regular r:id="rId26"/>
      <p:bold r:id="rId27"/>
    </p:embeddedFont>
    <p:embeddedFont>
      <p:font typeface="Inter Black" panose="020B0604020202020204" charset="0"/>
      <p:bold r:id="rId28"/>
    </p:embeddedFont>
    <p:embeddedFont>
      <p:font typeface="Inter Light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0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b01c3ef42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7b01c3ef42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99cd2fd2d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f99cd2fd2d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210f36a6d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22210f36a6d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210f36a6d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2210f36a6d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210f36a6d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2210f36a6d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3401678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23401678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f99cd2fd2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f99cd2fd2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f99cd2fd2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1f99cd2fd2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f99cd2fd2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" name="Google Shape;185;g1f99cd2fd2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f99cd2fd2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1f99cd2fd2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f99cd2fd2d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1f99cd2fd2d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b01c3ef42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b01c3ef42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f99cd2fd2d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1f99cd2fd2d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f99cd2fd2d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1f99cd2fd2d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7b01c3ef42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7b01c3ef42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7b01c3ef42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7b01c3ef42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210f36a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210f36a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210f36a6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210f36a6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99cd2fd2d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1f99cd2fd2d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210f36a6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22210f36a6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210f36a6d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22210f36a6d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99cd2fd2d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f99cd2fd2d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42400" y="2444875"/>
            <a:ext cx="6594300" cy="65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 b="1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42400" y="3101275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800"/>
              <a:buFont typeface="Inter Light"/>
              <a:buNone/>
              <a:defRPr>
                <a:solidFill>
                  <a:srgbClr val="B0CCC7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9377" y="728025"/>
            <a:ext cx="1932700" cy="19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_2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ctrTitle"/>
          </p:nvPr>
        </p:nvSpPr>
        <p:spPr>
          <a:xfrm>
            <a:off x="756750" y="2256050"/>
            <a:ext cx="6594300" cy="65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 b="1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subTitle" idx="1"/>
          </p:nvPr>
        </p:nvSpPr>
        <p:spPr>
          <a:xfrm>
            <a:off x="756750" y="2912450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800"/>
              <a:buFont typeface="Inter Light"/>
              <a:buNone/>
              <a:defRPr>
                <a:solidFill>
                  <a:srgbClr val="B0CCC7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47" name="Google Shape;4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906200" y="44502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906200" y="1152475"/>
            <a:ext cx="792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800"/>
              <a:buChar char="●"/>
              <a:defRPr>
                <a:solidFill>
                  <a:srgbClr val="B0CCC7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○"/>
              <a:defRPr>
                <a:solidFill>
                  <a:srgbClr val="B0CCC7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■"/>
              <a:defRPr>
                <a:solidFill>
                  <a:srgbClr val="B0CCC7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●"/>
              <a:defRPr>
                <a:solidFill>
                  <a:srgbClr val="B0CCC7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○"/>
              <a:defRPr>
                <a:solidFill>
                  <a:srgbClr val="B0CCC7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■"/>
              <a:defRPr>
                <a:solidFill>
                  <a:srgbClr val="B0CCC7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●"/>
              <a:defRPr>
                <a:solidFill>
                  <a:srgbClr val="B0CCC7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○"/>
              <a:defRPr>
                <a:solidFill>
                  <a:srgbClr val="B0CCC7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■"/>
              <a:defRPr>
                <a:solidFill>
                  <a:srgbClr val="B0CCC7"/>
                </a:solidFill>
              </a:defRPr>
            </a:lvl9pPr>
          </a:lstStyle>
          <a:p>
            <a:endParaRPr/>
          </a:p>
        </p:txBody>
      </p:sp>
      <p:pic>
        <p:nvPicPr>
          <p:cNvPr id="51" name="Google Shape;5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56" name="Google Shape;5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738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59" name="Google Shape;5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100"/>
              <a:buNone/>
              <a:defRPr sz="2100">
                <a:solidFill>
                  <a:srgbClr val="B0CCC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800"/>
              <a:buChar char="●"/>
              <a:defRPr>
                <a:solidFill>
                  <a:srgbClr val="1B1F24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○"/>
              <a:defRPr>
                <a:solidFill>
                  <a:srgbClr val="1B1F24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■"/>
              <a:defRPr>
                <a:solidFill>
                  <a:srgbClr val="1B1F24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●"/>
              <a:defRPr>
                <a:solidFill>
                  <a:srgbClr val="1B1F24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○"/>
              <a:defRPr>
                <a:solidFill>
                  <a:srgbClr val="1B1F24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■"/>
              <a:defRPr>
                <a:solidFill>
                  <a:srgbClr val="1B1F24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●"/>
              <a:defRPr>
                <a:solidFill>
                  <a:srgbClr val="1B1F24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○"/>
              <a:defRPr>
                <a:solidFill>
                  <a:srgbClr val="1B1F24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■"/>
              <a:defRPr>
                <a:solidFill>
                  <a:srgbClr val="1B1F24"/>
                </a:solidFill>
              </a:defRPr>
            </a:lvl9pPr>
          </a:lstStyle>
          <a:p>
            <a:endParaRPr/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Font typeface="Inter Black"/>
              <a:buNone/>
              <a:defRPr sz="12000">
                <a:latin typeface="Inter Black"/>
                <a:ea typeface="Inter Black"/>
                <a:cs typeface="Inter Black"/>
                <a:sym typeface="Inter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17"/>
          <p:cNvSpPr txBox="1">
            <a:spLocks noGrp="1"/>
          </p:cNvSpPr>
          <p:nvPr>
            <p:ph type="subTitle" idx="1"/>
          </p:nvPr>
        </p:nvSpPr>
        <p:spPr>
          <a:xfrm>
            <a:off x="1325700" y="2922700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800"/>
              <a:buFont typeface="Inter Light"/>
              <a:buNone/>
              <a:defRPr>
                <a:solidFill>
                  <a:srgbClr val="B0CCC7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69" name="Google Shape;6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_1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2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 1">
  <p:cSld name="BLANK_1_1">
    <p:bg>
      <p:bgPr>
        <a:solidFill>
          <a:schemeClr val="dk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_2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756750" y="2256050"/>
            <a:ext cx="6594300" cy="65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 b="1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56750" y="2912450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800"/>
              <a:buFont typeface="Inter Light"/>
              <a:buNone/>
              <a:defRPr>
                <a:solidFill>
                  <a:srgbClr val="B0CCC7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628651" y="194846"/>
            <a:ext cx="7886700" cy="8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body" idx="1"/>
          </p:nvPr>
        </p:nvSpPr>
        <p:spPr>
          <a:xfrm>
            <a:off x="628650" y="1278082"/>
            <a:ext cx="7886700" cy="3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100"/>
            </a:lvl1pPr>
            <a:lvl2pPr marL="0" lvl="1" indent="0" algn="r" rtl="0">
              <a:spcBef>
                <a:spcPts val="0"/>
              </a:spcBef>
              <a:buNone/>
              <a:defRPr sz="1100"/>
            </a:lvl2pPr>
            <a:lvl3pPr marL="0" lvl="2" indent="0" algn="r" rtl="0">
              <a:spcBef>
                <a:spcPts val="0"/>
              </a:spcBef>
              <a:buNone/>
              <a:defRPr sz="1100"/>
            </a:lvl3pPr>
            <a:lvl4pPr marL="0" lvl="3" indent="0" algn="r" rtl="0">
              <a:spcBef>
                <a:spcPts val="0"/>
              </a:spcBef>
              <a:buNone/>
              <a:defRPr sz="1100"/>
            </a:lvl4pPr>
            <a:lvl5pPr marL="0" lvl="4" indent="0" algn="r" rtl="0">
              <a:spcBef>
                <a:spcPts val="0"/>
              </a:spcBef>
              <a:buNone/>
              <a:defRPr sz="1100"/>
            </a:lvl5pPr>
            <a:lvl6pPr marL="0" lvl="5" indent="0" algn="r" rtl="0">
              <a:spcBef>
                <a:spcPts val="0"/>
              </a:spcBef>
              <a:buNone/>
              <a:defRPr sz="1100"/>
            </a:lvl6pPr>
            <a:lvl7pPr marL="0" lvl="6" indent="0" algn="r" rtl="0">
              <a:spcBef>
                <a:spcPts val="0"/>
              </a:spcBef>
              <a:buNone/>
              <a:defRPr sz="1100"/>
            </a:lvl7pPr>
            <a:lvl8pPr marL="0" lvl="7" indent="0" algn="r" rtl="0">
              <a:spcBef>
                <a:spcPts val="0"/>
              </a:spcBef>
              <a:buNone/>
              <a:defRPr sz="1100"/>
            </a:lvl8pPr>
            <a:lvl9pPr marL="0" lvl="8" indent="0" algn="r" rtl="0">
              <a:spcBef>
                <a:spcPts val="0"/>
              </a:spcBef>
              <a:buNone/>
              <a:defRPr sz="11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06200" y="44502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06200" y="1152475"/>
            <a:ext cx="792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800"/>
              <a:buChar char="●"/>
              <a:defRPr>
                <a:solidFill>
                  <a:srgbClr val="B0CCC7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○"/>
              <a:defRPr>
                <a:solidFill>
                  <a:srgbClr val="B0CCC7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■"/>
              <a:defRPr>
                <a:solidFill>
                  <a:srgbClr val="B0CCC7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●"/>
              <a:defRPr>
                <a:solidFill>
                  <a:srgbClr val="B0CCC7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○"/>
              <a:defRPr>
                <a:solidFill>
                  <a:srgbClr val="B0CCC7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■"/>
              <a:defRPr>
                <a:solidFill>
                  <a:srgbClr val="B0CCC7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●"/>
              <a:defRPr>
                <a:solidFill>
                  <a:srgbClr val="B0CCC7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○"/>
              <a:defRPr>
                <a:solidFill>
                  <a:srgbClr val="B0CCC7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■"/>
              <a:defRPr>
                <a:solidFill>
                  <a:srgbClr val="B0CCC7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738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100"/>
              <a:buNone/>
              <a:defRPr sz="2100">
                <a:solidFill>
                  <a:srgbClr val="B0CCC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800"/>
              <a:buChar char="●"/>
              <a:defRPr>
                <a:solidFill>
                  <a:srgbClr val="1B1F24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○"/>
              <a:defRPr>
                <a:solidFill>
                  <a:srgbClr val="1B1F24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■"/>
              <a:defRPr>
                <a:solidFill>
                  <a:srgbClr val="1B1F24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●"/>
              <a:defRPr>
                <a:solidFill>
                  <a:srgbClr val="1B1F24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○"/>
              <a:defRPr>
                <a:solidFill>
                  <a:srgbClr val="1B1F24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■"/>
              <a:defRPr>
                <a:solidFill>
                  <a:srgbClr val="1B1F24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●"/>
              <a:defRPr>
                <a:solidFill>
                  <a:srgbClr val="1B1F24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○"/>
              <a:defRPr>
                <a:solidFill>
                  <a:srgbClr val="1B1F24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■"/>
              <a:defRPr>
                <a:solidFill>
                  <a:srgbClr val="1B1F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Inter Black"/>
              <a:buNone/>
              <a:defRPr sz="12000">
                <a:latin typeface="Inter Black"/>
                <a:ea typeface="Inter Black"/>
                <a:cs typeface="Inter Black"/>
                <a:sym typeface="Inter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1325700" y="2922700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800"/>
              <a:buFont typeface="Inter Light"/>
              <a:buNone/>
              <a:defRPr>
                <a:solidFill>
                  <a:srgbClr val="B0CCC7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ctrTitle"/>
          </p:nvPr>
        </p:nvSpPr>
        <p:spPr>
          <a:xfrm>
            <a:off x="710225" y="2476500"/>
            <a:ext cx="6594300" cy="65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 b="1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subTitle" idx="1"/>
          </p:nvPr>
        </p:nvSpPr>
        <p:spPr>
          <a:xfrm>
            <a:off x="710225" y="3056700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E3D9"/>
              </a:buClr>
              <a:buSzPts val="1800"/>
              <a:buFont typeface="Inter Light"/>
              <a:buNone/>
              <a:defRPr>
                <a:solidFill>
                  <a:srgbClr val="83E3D9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43" name="Google Shape;4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7202" y="759650"/>
            <a:ext cx="1932700" cy="19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1B1F2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Char char="●"/>
              <a:defRPr sz="18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●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●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-35839" y="4427100"/>
            <a:ext cx="792600" cy="792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1B1F24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Char char="●"/>
              <a:defRPr sz="18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●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●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syme@github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next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next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hubnext/prbot/blob/thumbs/main/.thumbs/thumb.m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>
            <a:spLocks noGrp="1"/>
          </p:cNvSpPr>
          <p:nvPr>
            <p:ph type="ctrTitle"/>
          </p:nvPr>
        </p:nvSpPr>
        <p:spPr>
          <a:xfrm>
            <a:off x="1142400" y="2444875"/>
            <a:ext cx="7857300" cy="65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for GitHub: A View from Next</a:t>
            </a:r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subTitle" idx="1"/>
          </p:nvPr>
        </p:nvSpPr>
        <p:spPr>
          <a:xfrm>
            <a:off x="1142400" y="3101275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 Syme (</a:t>
            </a:r>
            <a:r>
              <a:rPr lang="en" u="sng">
                <a:solidFill>
                  <a:schemeClr val="hlink"/>
                </a:solidFill>
                <a:hlinkClick r:id="rId3"/>
              </a:rPr>
              <a:t>dsyme@github.com</a:t>
            </a:r>
            <a:r>
              <a:rPr lang="en"/>
              <a:t>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Researcher, GitHub Next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>
            <a:spLocks noGrp="1"/>
          </p:cNvSpPr>
          <p:nvPr>
            <p:ph type="title"/>
          </p:nvPr>
        </p:nvSpPr>
        <p:spPr>
          <a:xfrm>
            <a:off x="906200" y="44502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Summarization: Understand the Business Case</a:t>
            </a:r>
            <a:endParaRPr/>
          </a:p>
        </p:txBody>
      </p:sp>
      <p:sp>
        <p:nvSpPr>
          <p:cNvPr id="143" name="Google Shape;143;p32"/>
          <p:cNvSpPr txBox="1">
            <a:spLocks noGrp="1"/>
          </p:cNvSpPr>
          <p:nvPr>
            <p:ph type="body" idx="1"/>
          </p:nvPr>
        </p:nvSpPr>
        <p:spPr>
          <a:xfrm>
            <a:off x="906200" y="1152475"/>
            <a:ext cx="792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Possibilities for $$$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Direct use in UX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Descriptions available everywhere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Monolith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Editor (VSCode, …)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Files, directories, changes, issues, PRs, projects, …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Supporting human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Editable descriptions and documentation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Explaining the swamp of legacy code </a:t>
            </a:r>
            <a:r>
              <a:rPr lang="en" b="1"/>
              <a:t>- </a:t>
            </a:r>
            <a:r>
              <a:rPr lang="en"/>
              <a:t>“Undocumented PR from dev 8yr ago”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 into other tools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 txBox="1">
            <a:spLocks noGrp="1"/>
          </p:cNvSpPr>
          <p:nvPr>
            <p:ph type="title"/>
          </p:nvPr>
        </p:nvSpPr>
        <p:spPr>
          <a:xfrm>
            <a:off x="628650" y="27832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AI Summarization – Example – PR  Summary</a:t>
            </a:r>
            <a:endParaRPr/>
          </a:p>
        </p:txBody>
      </p:sp>
      <p:sp>
        <p:nvSpPr>
          <p:cNvPr id="149" name="Google Shape;149;p33"/>
          <p:cNvSpPr txBox="1">
            <a:spLocks noGrp="1"/>
          </p:cNvSpPr>
          <p:nvPr>
            <p:ph type="body" idx="1"/>
          </p:nvPr>
        </p:nvSpPr>
        <p:spPr>
          <a:xfrm>
            <a:off x="633132" y="1355773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200" b="1"/>
              <a:t>./prbot describe https://github.com/githubnext/prbot/pull/565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</a:pPr>
            <a:endParaRPr sz="1200" b="1"/>
          </a:p>
        </p:txBody>
      </p:sp>
      <p:pic>
        <p:nvPicPr>
          <p:cNvPr id="150" name="Google Shape;150;p33"/>
          <p:cNvPicPr preferRelativeResize="0"/>
          <p:nvPr/>
        </p:nvPicPr>
        <p:blipFill rotWithShape="1">
          <a:blip r:embed="rId3">
            <a:alphaModFix/>
          </a:blip>
          <a:srcRect t="7460" b="61086"/>
          <a:stretch/>
        </p:blipFill>
        <p:spPr>
          <a:xfrm>
            <a:off x="388500" y="2571750"/>
            <a:ext cx="8610450" cy="151867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>
            <a:spLocks noGrp="1"/>
          </p:cNvSpPr>
          <p:nvPr>
            <p:ph type="title"/>
          </p:nvPr>
        </p:nvSpPr>
        <p:spPr>
          <a:xfrm>
            <a:off x="628650" y="27832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AI Summarization – UX Mockups (EPD Core)</a:t>
            </a:r>
            <a:endParaRPr/>
          </a:p>
        </p:txBody>
      </p:sp>
      <p:pic>
        <p:nvPicPr>
          <p:cNvPr id="156" name="Google Shape;15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1251"/>
            <a:ext cx="8839202" cy="2797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>
            <a:spLocks noGrp="1"/>
          </p:cNvSpPr>
          <p:nvPr>
            <p:ph type="title"/>
          </p:nvPr>
        </p:nvSpPr>
        <p:spPr>
          <a:xfrm>
            <a:off x="628650" y="27832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AI Summarization – UX Mockups (EPD Core)</a:t>
            </a:r>
            <a:endParaRPr/>
          </a:p>
        </p:txBody>
      </p:sp>
      <p:pic>
        <p:nvPicPr>
          <p:cNvPr id="162" name="Google Shape;16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513" y="1166476"/>
            <a:ext cx="7594985" cy="3566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>
            <a:spLocks noGrp="1"/>
          </p:cNvSpPr>
          <p:nvPr>
            <p:ph type="title"/>
          </p:nvPr>
        </p:nvSpPr>
        <p:spPr>
          <a:xfrm>
            <a:off x="628651" y="194846"/>
            <a:ext cx="7886700" cy="887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Summarization - Sample Short Content</a:t>
            </a:r>
            <a:endParaRPr/>
          </a:p>
        </p:txBody>
      </p:sp>
      <p:sp>
        <p:nvSpPr>
          <p:cNvPr id="168" name="Google Shape;168;p36"/>
          <p:cNvSpPr txBox="1">
            <a:spLocks noGrp="1"/>
          </p:cNvSpPr>
          <p:nvPr>
            <p:ph type="body" idx="1"/>
          </p:nvPr>
        </p:nvSpPr>
        <p:spPr>
          <a:xfrm>
            <a:off x="628650" y="1278082"/>
            <a:ext cx="7886700" cy="335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9" name="Google Shape;16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500" y="1660777"/>
            <a:ext cx="7819149" cy="22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>
            <a:spLocks noGrp="1"/>
          </p:cNvSpPr>
          <p:nvPr>
            <p:ph type="title"/>
          </p:nvPr>
        </p:nvSpPr>
        <p:spPr>
          <a:xfrm>
            <a:off x="628651" y="194846"/>
            <a:ext cx="7886700" cy="887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7"/>
          <p:cNvSpPr txBox="1">
            <a:spLocks noGrp="1"/>
          </p:cNvSpPr>
          <p:nvPr>
            <p:ph type="body" idx="1"/>
          </p:nvPr>
        </p:nvSpPr>
        <p:spPr>
          <a:xfrm>
            <a:off x="628650" y="1278082"/>
            <a:ext cx="7886700" cy="335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6" name="Google Shape;17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894" y="474850"/>
            <a:ext cx="4479379" cy="39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8"/>
          <p:cNvSpPr txBox="1">
            <a:spLocks noGrp="1"/>
          </p:cNvSpPr>
          <p:nvPr>
            <p:ph type="title"/>
          </p:nvPr>
        </p:nvSpPr>
        <p:spPr>
          <a:xfrm>
            <a:off x="906200" y="445025"/>
            <a:ext cx="792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Some Principles of AI Features in GitHub</a:t>
            </a:r>
            <a:endParaRPr/>
          </a:p>
        </p:txBody>
      </p:sp>
      <p:sp>
        <p:nvSpPr>
          <p:cNvPr id="182" name="Google Shape;182;p38"/>
          <p:cNvSpPr txBox="1">
            <a:spLocks noGrp="1"/>
          </p:cNvSpPr>
          <p:nvPr>
            <p:ph type="body" idx="1"/>
          </p:nvPr>
        </p:nvSpPr>
        <p:spPr>
          <a:xfrm>
            <a:off x="906200" y="1152475"/>
            <a:ext cx="7926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260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 b="1"/>
              <a:t>Utility</a:t>
            </a:r>
            <a:endParaRPr sz="3400"/>
          </a:p>
          <a:p>
            <a:pPr marL="177800" lvl="0" indent="-2603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 b="1"/>
              <a:t>Quality</a:t>
            </a:r>
            <a:endParaRPr sz="3400"/>
          </a:p>
          <a:p>
            <a:pPr marL="177800" lvl="0" indent="-2603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 b="1"/>
              <a:t>Trust</a:t>
            </a:r>
            <a:endParaRPr sz="3400"/>
          </a:p>
          <a:p>
            <a:pPr marL="177800" lvl="0" indent="-2603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 b="1"/>
              <a:t>Handling Change</a:t>
            </a:r>
            <a:endParaRPr sz="3400"/>
          </a:p>
          <a:p>
            <a:pPr marL="177800" lvl="0" indent="-2603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 b="1"/>
              <a:t>User Promotion</a:t>
            </a:r>
            <a:endParaRPr sz="3400"/>
          </a:p>
          <a:p>
            <a:pPr marL="520700" lvl="0" indent="0" algn="l" rtl="0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None/>
            </a:pPr>
            <a:endParaRPr sz="3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9"/>
          <p:cNvSpPr txBox="1">
            <a:spLocks noGrp="1"/>
          </p:cNvSpPr>
          <p:nvPr>
            <p:ph type="title"/>
          </p:nvPr>
        </p:nvSpPr>
        <p:spPr>
          <a:xfrm>
            <a:off x="906200" y="445025"/>
            <a:ext cx="792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Principles of AI Features</a:t>
            </a:r>
            <a:endParaRPr/>
          </a:p>
        </p:txBody>
      </p:sp>
      <p:sp>
        <p:nvSpPr>
          <p:cNvPr id="188" name="Google Shape;188;p39"/>
          <p:cNvSpPr txBox="1">
            <a:spLocks noGrp="1"/>
          </p:cNvSpPr>
          <p:nvPr>
            <p:ph type="body" idx="1"/>
          </p:nvPr>
        </p:nvSpPr>
        <p:spPr>
          <a:xfrm>
            <a:off x="906200" y="1152475"/>
            <a:ext cx="7926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indent="-457200">
              <a:lnSpc>
                <a:spcPct val="70000"/>
              </a:lnSpc>
              <a:buClr>
                <a:schemeClr val="dk1"/>
              </a:buClr>
              <a:buSzPts val="2600"/>
            </a:pPr>
            <a:r>
              <a:rPr lang="en" sz="3200" b="1" dirty="0"/>
              <a:t>Utility</a:t>
            </a:r>
            <a:endParaRPr sz="4000" b="1" dirty="0"/>
          </a:p>
          <a:p>
            <a:pPr marL="806450" lvl="1" indent="-285750">
              <a:lnSpc>
                <a:spcPct val="70000"/>
              </a:lnSpc>
              <a:buClr>
                <a:schemeClr val="dk1"/>
              </a:buClr>
              <a:buSzPts val="2600"/>
            </a:pPr>
            <a:endParaRPr lang="en" sz="1800" b="1" dirty="0"/>
          </a:p>
          <a:p>
            <a:pPr marL="806450" lvl="1" indent="-285750">
              <a:lnSpc>
                <a:spcPct val="70000"/>
              </a:lnSpc>
              <a:buClr>
                <a:schemeClr val="dk1"/>
              </a:buClr>
              <a:buSzPts val="2600"/>
            </a:pPr>
            <a:r>
              <a:rPr lang="en" sz="1800" b="1" dirty="0"/>
              <a:t>The AI outputs must make some human task faster, or better</a:t>
            </a:r>
            <a:endParaRPr sz="1800" b="1" dirty="0"/>
          </a:p>
          <a:p>
            <a:pPr marL="806450" lvl="1" indent="-285750">
              <a:lnSpc>
                <a:spcPct val="70000"/>
              </a:lnSpc>
              <a:buClr>
                <a:schemeClr val="dk1"/>
              </a:buClr>
              <a:buSzPts val="2600"/>
            </a:pPr>
            <a:endParaRPr lang="en" sz="1800" b="1" dirty="0"/>
          </a:p>
          <a:p>
            <a:pPr marL="806450" lvl="1" indent="-285750">
              <a:lnSpc>
                <a:spcPct val="70000"/>
              </a:lnSpc>
              <a:buClr>
                <a:schemeClr val="dk1"/>
              </a:buClr>
              <a:buSzPts val="2600"/>
            </a:pPr>
            <a:r>
              <a:rPr lang="en" sz="1800" b="1" dirty="0"/>
              <a:t>All new outputs take user attention. They aren’t free.</a:t>
            </a:r>
            <a:endParaRPr sz="1800" b="1" dirty="0"/>
          </a:p>
          <a:p>
            <a:pPr indent="0">
              <a:lnSpc>
                <a:spcPct val="70000"/>
              </a:lnSpc>
              <a:spcBef>
                <a:spcPts val="800"/>
              </a:spcBef>
              <a:buNone/>
            </a:pPr>
            <a:endParaRPr sz="3200" b="1" dirty="0"/>
          </a:p>
          <a:p>
            <a:pPr indent="-457200">
              <a:lnSpc>
                <a:spcPct val="70000"/>
              </a:lnSpc>
              <a:spcBef>
                <a:spcPts val="800"/>
              </a:spcBef>
              <a:buClr>
                <a:schemeClr val="dk1"/>
              </a:buClr>
              <a:buSzPts val="2600"/>
            </a:pPr>
            <a:r>
              <a:rPr lang="en" sz="3200" b="1" dirty="0"/>
              <a:t>Quality</a:t>
            </a:r>
            <a:endParaRPr sz="4000" dirty="0"/>
          </a:p>
          <a:p>
            <a:pPr indent="-457200">
              <a:lnSpc>
                <a:spcPct val="70000"/>
              </a:lnSpc>
              <a:spcBef>
                <a:spcPts val="800"/>
              </a:spcBef>
              <a:buClr>
                <a:schemeClr val="dk1"/>
              </a:buClr>
              <a:buSzPts val="2600"/>
            </a:pPr>
            <a:r>
              <a:rPr lang="en" sz="3200" b="1" dirty="0"/>
              <a:t>Trust</a:t>
            </a:r>
            <a:endParaRPr sz="4000" dirty="0"/>
          </a:p>
          <a:p>
            <a:pPr indent="-457200">
              <a:lnSpc>
                <a:spcPct val="70000"/>
              </a:lnSpc>
              <a:spcBef>
                <a:spcPts val="800"/>
              </a:spcBef>
              <a:buClr>
                <a:schemeClr val="dk1"/>
              </a:buClr>
              <a:buSzPts val="2600"/>
            </a:pPr>
            <a:r>
              <a:rPr lang="en" sz="3200" b="1" dirty="0"/>
              <a:t>Handling Change</a:t>
            </a:r>
            <a:endParaRPr sz="4000" dirty="0"/>
          </a:p>
          <a:p>
            <a:pPr indent="-457200">
              <a:lnSpc>
                <a:spcPct val="70000"/>
              </a:lnSpc>
              <a:spcBef>
                <a:spcPts val="800"/>
              </a:spcBef>
              <a:buClr>
                <a:schemeClr val="dk1"/>
              </a:buClr>
              <a:buSzPts val="2600"/>
            </a:pPr>
            <a:r>
              <a:rPr lang="en" sz="3200" b="1" dirty="0"/>
              <a:t>User Promotion</a:t>
            </a:r>
            <a:endParaRPr sz="4000" dirty="0"/>
          </a:p>
          <a:p>
            <a:pPr marL="977900" indent="-457200">
              <a:lnSpc>
                <a:spcPct val="70000"/>
              </a:lnSpc>
              <a:spcBef>
                <a:spcPts val="400"/>
              </a:spcBef>
              <a:spcAft>
                <a:spcPts val="1200"/>
              </a:spcAft>
            </a:pPr>
            <a:endParaRPr sz="4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0"/>
          <p:cNvSpPr txBox="1">
            <a:spLocks noGrp="1"/>
          </p:cNvSpPr>
          <p:nvPr>
            <p:ph type="title"/>
          </p:nvPr>
        </p:nvSpPr>
        <p:spPr>
          <a:xfrm>
            <a:off x="906200" y="445025"/>
            <a:ext cx="792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Principles of AI Features</a:t>
            </a:r>
            <a:endParaRPr/>
          </a:p>
        </p:txBody>
      </p:sp>
      <p:sp>
        <p:nvSpPr>
          <p:cNvPr id="194" name="Google Shape;194;p40"/>
          <p:cNvSpPr txBox="1">
            <a:spLocks noGrp="1"/>
          </p:cNvSpPr>
          <p:nvPr>
            <p:ph type="body" idx="1"/>
          </p:nvPr>
        </p:nvSpPr>
        <p:spPr>
          <a:xfrm>
            <a:off x="906200" y="1152475"/>
            <a:ext cx="7926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20000"/>
          </a:bodyPr>
          <a:lstStyle/>
          <a:p>
            <a:pPr marL="177800" lvl="0" indent="-2667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 b="1"/>
              <a:t>Utility</a:t>
            </a:r>
            <a:endParaRPr sz="3400" b="1"/>
          </a:p>
          <a:p>
            <a:pPr marL="177800" lvl="0" indent="-2667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 b="1"/>
              <a:t>Quality</a:t>
            </a:r>
            <a:endParaRPr sz="2600" b="1"/>
          </a:p>
          <a:p>
            <a:pPr marL="914400" lvl="1" indent="-393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600"/>
              <a:buChar char="○"/>
            </a:pPr>
            <a:r>
              <a:rPr lang="en" b="1"/>
              <a:t>The AI makes mistakes, these must be minimized, but still happen</a:t>
            </a:r>
            <a:endParaRPr b="1"/>
          </a:p>
          <a:p>
            <a:pPr marL="914400" lvl="1" indent="-393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600"/>
              <a:buChar char="○"/>
            </a:pPr>
            <a:r>
              <a:rPr lang="en" b="1"/>
              <a:t>Longer outputs → More mistakes (non-linear?)</a:t>
            </a:r>
            <a:endParaRPr b="1"/>
          </a:p>
          <a:p>
            <a:pPr marL="914400" lvl="1" indent="-393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600"/>
              <a:buChar char="○"/>
            </a:pPr>
            <a:r>
              <a:rPr lang="en" b="1"/>
              <a:t>The user must either </a:t>
            </a:r>
            <a:r>
              <a:rPr lang="en" b="1" u="sng"/>
              <a:t>approve/reject</a:t>
            </a:r>
            <a:r>
              <a:rPr lang="en" b="1"/>
              <a:t> or </a:t>
            </a:r>
            <a:r>
              <a:rPr lang="en" b="1" u="sng"/>
              <a:t>tolerate </a:t>
            </a:r>
            <a:r>
              <a:rPr lang="en" b="1"/>
              <a:t>or </a:t>
            </a:r>
            <a:r>
              <a:rPr lang="en" b="1" u="sng"/>
              <a:t>not care</a:t>
            </a:r>
            <a:endParaRPr b="1" u="sng"/>
          </a:p>
          <a:p>
            <a:pPr marL="914400" lvl="1" indent="-393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600"/>
              <a:buChar char="○"/>
            </a:pPr>
            <a:r>
              <a:rPr lang="en" b="1"/>
              <a:t>Users are more tolerant of mistakes in ephemeral outputs</a:t>
            </a:r>
            <a:endParaRPr b="1"/>
          </a:p>
          <a:p>
            <a:pPr marL="457200" lvl="0" indent="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600" b="1"/>
          </a:p>
          <a:p>
            <a:pPr marL="177800" lvl="0" indent="-2667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 b="1"/>
              <a:t>Trust</a:t>
            </a:r>
            <a:endParaRPr sz="3500"/>
          </a:p>
          <a:p>
            <a:pPr marL="177800" lvl="0" indent="-2667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 b="1"/>
              <a:t>Handling Change</a:t>
            </a:r>
            <a:endParaRPr sz="3500"/>
          </a:p>
          <a:p>
            <a:pPr marL="177800" lvl="0" indent="-2667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 b="1"/>
              <a:t>User Promotion</a:t>
            </a:r>
            <a:endParaRPr sz="3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"/>
          <p:cNvSpPr txBox="1">
            <a:spLocks noGrp="1"/>
          </p:cNvSpPr>
          <p:nvPr>
            <p:ph type="title"/>
          </p:nvPr>
        </p:nvSpPr>
        <p:spPr>
          <a:xfrm>
            <a:off x="906200" y="445025"/>
            <a:ext cx="792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Principles of AI Features</a:t>
            </a:r>
            <a:endParaRPr/>
          </a:p>
        </p:txBody>
      </p:sp>
      <p:sp>
        <p:nvSpPr>
          <p:cNvPr id="200" name="Google Shape;200;p41"/>
          <p:cNvSpPr txBox="1">
            <a:spLocks noGrp="1"/>
          </p:cNvSpPr>
          <p:nvPr>
            <p:ph type="body" idx="1"/>
          </p:nvPr>
        </p:nvSpPr>
        <p:spPr>
          <a:xfrm>
            <a:off x="906200" y="1152475"/>
            <a:ext cx="7926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20000"/>
          </a:bodyPr>
          <a:lstStyle/>
          <a:p>
            <a:pPr marL="177800" lvl="0" indent="-2667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 b="1"/>
              <a:t>Utility</a:t>
            </a:r>
            <a:endParaRPr sz="3400" b="1"/>
          </a:p>
          <a:p>
            <a:pPr marL="177800" lvl="0" indent="-2667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 b="1"/>
              <a:t>Quality</a:t>
            </a:r>
            <a:endParaRPr sz="2600" b="1"/>
          </a:p>
          <a:p>
            <a:pPr marL="177800" lvl="0" indent="-2667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 b="1"/>
              <a:t>Trust</a:t>
            </a:r>
            <a:endParaRPr sz="2600" b="1"/>
          </a:p>
          <a:p>
            <a:pPr marL="914400" lvl="1" indent="-3937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" b="1"/>
              <a:t>Mistakes are highly corrosive to trust</a:t>
            </a:r>
            <a:endParaRPr b="1"/>
          </a:p>
          <a:p>
            <a:pPr marL="914400" lvl="1" indent="-3937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" b="1"/>
              <a:t>Authorship must be understood</a:t>
            </a:r>
            <a:endParaRPr b="1"/>
          </a:p>
          <a:p>
            <a:pPr marL="914400" lvl="1" indent="-3937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" b="1"/>
              <a:t>The user must understand that they are reading AI outputs</a:t>
            </a:r>
            <a:endParaRPr sz="2600" b="1"/>
          </a:p>
          <a:p>
            <a:pPr marL="914400" lvl="1" indent="-3937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" b="1"/>
              <a:t>A human can explicitly take ownership after checking (cf. TAB in Copilot)</a:t>
            </a:r>
            <a:endParaRPr sz="2600" b="1"/>
          </a:p>
          <a:p>
            <a:pPr marL="0" lvl="0" indent="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600" b="1"/>
          </a:p>
          <a:p>
            <a:pPr marL="177800" lvl="0" indent="-2667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 b="1"/>
              <a:t>Handling Change</a:t>
            </a:r>
            <a:endParaRPr sz="3500"/>
          </a:p>
          <a:p>
            <a:pPr marL="177800" lvl="0" indent="-2667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 b="1"/>
              <a:t>User Promotion</a:t>
            </a:r>
            <a:endParaRPr sz="3500"/>
          </a:p>
          <a:p>
            <a:pPr marL="520700" lvl="0" indent="0" algn="l" rtl="0">
              <a:lnSpc>
                <a:spcPct val="70000"/>
              </a:lnSpc>
              <a:spcBef>
                <a:spcPts val="400"/>
              </a:spcBef>
              <a:spcAft>
                <a:spcPts val="1200"/>
              </a:spcAft>
              <a:buNone/>
            </a:pPr>
            <a:endParaRPr sz="3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/>
        </p:nvSpPr>
        <p:spPr>
          <a:xfrm>
            <a:off x="3599698" y="1116375"/>
            <a:ext cx="1944600" cy="1944600"/>
          </a:xfrm>
          <a:prstGeom prst="ellipse">
            <a:avLst/>
          </a:prstGeom>
          <a:noFill/>
          <a:ln w="28575" cap="flat" cmpd="sng">
            <a:solidFill>
              <a:srgbClr val="83E3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2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7503" y="1587657"/>
            <a:ext cx="1418924" cy="100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4"/>
          <p:cNvSpPr txBox="1"/>
          <p:nvPr/>
        </p:nvSpPr>
        <p:spPr>
          <a:xfrm>
            <a:off x="3593550" y="3120970"/>
            <a:ext cx="19569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83E3D9"/>
                </a:solidFill>
                <a:latin typeface="Inter"/>
                <a:ea typeface="Inter"/>
                <a:cs typeface="Inter"/>
                <a:sym typeface="Inter"/>
              </a:rPr>
              <a:t>GitHub Next</a:t>
            </a:r>
            <a:endParaRPr sz="2000" b="1">
              <a:solidFill>
                <a:srgbClr val="83E3D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5" name="Google Shape;95;p24"/>
          <p:cNvSpPr txBox="1"/>
          <p:nvPr/>
        </p:nvSpPr>
        <p:spPr>
          <a:xfrm>
            <a:off x="3528299" y="3564300"/>
            <a:ext cx="20874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Researching the future of software development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8B939E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githubnext.com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2"/>
          <p:cNvSpPr txBox="1">
            <a:spLocks noGrp="1"/>
          </p:cNvSpPr>
          <p:nvPr>
            <p:ph type="title"/>
          </p:nvPr>
        </p:nvSpPr>
        <p:spPr>
          <a:xfrm>
            <a:off x="906200" y="445025"/>
            <a:ext cx="792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Principles of AI Features</a:t>
            </a:r>
            <a:endParaRPr/>
          </a:p>
        </p:txBody>
      </p:sp>
      <p:sp>
        <p:nvSpPr>
          <p:cNvPr id="206" name="Google Shape;206;p42"/>
          <p:cNvSpPr txBox="1">
            <a:spLocks noGrp="1"/>
          </p:cNvSpPr>
          <p:nvPr>
            <p:ph type="body" idx="1"/>
          </p:nvPr>
        </p:nvSpPr>
        <p:spPr>
          <a:xfrm>
            <a:off x="906200" y="1152475"/>
            <a:ext cx="7926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177800" lvl="0" indent="-2667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 b="1"/>
              <a:t>Utility</a:t>
            </a:r>
            <a:endParaRPr sz="3400" b="1"/>
          </a:p>
          <a:p>
            <a:pPr marL="177800" lvl="0" indent="-2667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 b="1"/>
              <a:t>Quality</a:t>
            </a:r>
            <a:endParaRPr sz="2600" b="1"/>
          </a:p>
          <a:p>
            <a:pPr marL="177800" lvl="0" indent="-2667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 b="1"/>
              <a:t>Trust</a:t>
            </a:r>
            <a:endParaRPr sz="2600" b="1"/>
          </a:p>
          <a:p>
            <a:pPr marL="177800" lvl="0" indent="-2667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 b="1"/>
              <a:t>Handling Change</a:t>
            </a:r>
            <a:endParaRPr sz="2600" b="1"/>
          </a:p>
          <a:p>
            <a:pPr marL="914400" lvl="1" indent="-3937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" b="1"/>
              <a:t>Like search, AI outputs should be </a:t>
            </a:r>
            <a:r>
              <a:rPr lang="en" b="1" u="sng"/>
              <a:t>time-labelled</a:t>
            </a:r>
            <a:r>
              <a:rPr lang="en" b="1"/>
              <a:t>, </a:t>
            </a:r>
            <a:r>
              <a:rPr lang="en" b="1" u="sng"/>
              <a:t>fresh </a:t>
            </a:r>
            <a:r>
              <a:rPr lang="en" b="1"/>
              <a:t>and </a:t>
            </a:r>
            <a:r>
              <a:rPr lang="en" b="1" u="sng"/>
              <a:t>up-to-date</a:t>
            </a:r>
            <a:endParaRPr b="1" u="sng"/>
          </a:p>
          <a:p>
            <a:pPr marL="914400" lvl="1" indent="-393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" b="1" u="sng"/>
              <a:t>User-editing of outputs</a:t>
            </a:r>
            <a:r>
              <a:rPr lang="en" b="1"/>
              <a:t> is often requested but conflicts with </a:t>
            </a:r>
            <a:r>
              <a:rPr lang="en" b="1" u="sng"/>
              <a:t>change</a:t>
            </a:r>
            <a:endParaRPr b="1" u="sng"/>
          </a:p>
          <a:p>
            <a:pPr marL="457200" lvl="0" indent="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600" b="1"/>
          </a:p>
          <a:p>
            <a:pPr marL="177800" lvl="0" indent="-2667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 b="1"/>
              <a:t>User Promotion</a:t>
            </a:r>
            <a:endParaRPr sz="3500"/>
          </a:p>
          <a:p>
            <a:pPr marL="520700" lvl="0" indent="0" algn="l" rtl="0">
              <a:lnSpc>
                <a:spcPct val="70000"/>
              </a:lnSpc>
              <a:spcBef>
                <a:spcPts val="400"/>
              </a:spcBef>
              <a:spcAft>
                <a:spcPts val="1200"/>
              </a:spcAft>
              <a:buNone/>
            </a:pPr>
            <a:endParaRPr sz="3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3"/>
          <p:cNvSpPr txBox="1">
            <a:spLocks noGrp="1"/>
          </p:cNvSpPr>
          <p:nvPr>
            <p:ph type="title"/>
          </p:nvPr>
        </p:nvSpPr>
        <p:spPr>
          <a:xfrm>
            <a:off x="906200" y="445025"/>
            <a:ext cx="792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Principles of AI Features</a:t>
            </a:r>
            <a:endParaRPr/>
          </a:p>
        </p:txBody>
      </p:sp>
      <p:sp>
        <p:nvSpPr>
          <p:cNvPr id="212" name="Google Shape;212;p43"/>
          <p:cNvSpPr txBox="1">
            <a:spLocks noGrp="1"/>
          </p:cNvSpPr>
          <p:nvPr>
            <p:ph type="body" idx="1"/>
          </p:nvPr>
        </p:nvSpPr>
        <p:spPr>
          <a:xfrm>
            <a:off x="906200" y="1152475"/>
            <a:ext cx="7926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2667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 b="1"/>
              <a:t>Utility</a:t>
            </a:r>
            <a:endParaRPr sz="3400" b="1"/>
          </a:p>
          <a:p>
            <a:pPr marL="177800" lvl="0" indent="-2667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 b="1"/>
              <a:t>Quality</a:t>
            </a:r>
            <a:endParaRPr sz="2600" b="1"/>
          </a:p>
          <a:p>
            <a:pPr marL="177800" lvl="0" indent="-2667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 b="1"/>
              <a:t>Trust</a:t>
            </a:r>
            <a:endParaRPr sz="2600" b="1"/>
          </a:p>
          <a:p>
            <a:pPr marL="177800" lvl="0" indent="-2667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 b="1"/>
              <a:t>Handling Change</a:t>
            </a:r>
            <a:endParaRPr sz="2600" b="1"/>
          </a:p>
          <a:p>
            <a:pPr marL="177800" lvl="0" indent="-2667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 b="1"/>
              <a:t>User Promotion</a:t>
            </a:r>
            <a:endParaRPr sz="2600" b="1"/>
          </a:p>
          <a:p>
            <a:pPr marL="914400" lvl="1" indent="-3937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" b="1"/>
              <a:t>AI outputs labelled until explicitly promoted</a:t>
            </a:r>
            <a:endParaRPr sz="2600" b="1"/>
          </a:p>
          <a:p>
            <a:pPr marL="914400" lvl="1" indent="-3937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" b="1"/>
              <a:t>In editor: ghost suggestions, gesture (e.g. TAB) to accept</a:t>
            </a:r>
            <a:endParaRPr sz="2600" b="1"/>
          </a:p>
          <a:p>
            <a:pPr marL="914400" lvl="1" indent="-3937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" b="1"/>
              <a:t>Out of editor: thumbs-up/down, edit, approve</a:t>
            </a:r>
            <a:endParaRPr sz="3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4"/>
          <p:cNvSpPr/>
          <p:nvPr/>
        </p:nvSpPr>
        <p:spPr>
          <a:xfrm>
            <a:off x="3599698" y="1116375"/>
            <a:ext cx="1944600" cy="1944600"/>
          </a:xfrm>
          <a:prstGeom prst="ellipse">
            <a:avLst/>
          </a:prstGeom>
          <a:noFill/>
          <a:ln w="28575" cap="flat" cmpd="sng">
            <a:solidFill>
              <a:srgbClr val="83E3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8" name="Google Shape;21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7503" y="1587657"/>
            <a:ext cx="1418924" cy="100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4"/>
          <p:cNvSpPr txBox="1"/>
          <p:nvPr/>
        </p:nvSpPr>
        <p:spPr>
          <a:xfrm>
            <a:off x="2886000" y="3120975"/>
            <a:ext cx="3372000" cy="1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83E3D9"/>
                </a:solidFill>
                <a:latin typeface="Inter"/>
                <a:ea typeface="Inter"/>
                <a:cs typeface="Inter"/>
                <a:sym typeface="Inter"/>
              </a:rPr>
              <a:t>Thank you!</a:t>
            </a:r>
            <a:endParaRPr sz="3600" b="1">
              <a:solidFill>
                <a:srgbClr val="83E3D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3E3D9"/>
                </a:solidFill>
                <a:latin typeface="Inter"/>
                <a:ea typeface="Inter"/>
                <a:cs typeface="Inter"/>
                <a:sym typeface="Inter"/>
              </a:rPr>
              <a:t>dsyme@github.com</a:t>
            </a:r>
            <a:endParaRPr sz="1800">
              <a:solidFill>
                <a:srgbClr val="83E3D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>
            <a:spLocks noGrp="1"/>
          </p:cNvSpPr>
          <p:nvPr>
            <p:ph type="title"/>
          </p:nvPr>
        </p:nvSpPr>
        <p:spPr>
          <a:xfrm>
            <a:off x="906200" y="44502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TLDR</a:t>
            </a:r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body" idx="1"/>
          </p:nvPr>
        </p:nvSpPr>
        <p:spPr>
          <a:xfrm>
            <a:off x="906200" y="1152475"/>
            <a:ext cx="8077500" cy="3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big game is using </a:t>
            </a:r>
            <a:r>
              <a:rPr lang="en" b="1"/>
              <a:t>LLMs</a:t>
            </a:r>
            <a:r>
              <a:rPr lang="en"/>
              <a:t> to bring </a:t>
            </a:r>
            <a:r>
              <a:rPr lang="en" b="1"/>
              <a:t>assists </a:t>
            </a:r>
            <a:r>
              <a:rPr lang="en"/>
              <a:t>to </a:t>
            </a:r>
            <a:r>
              <a:rPr lang="en" b="1"/>
              <a:t>dev activities</a:t>
            </a:r>
            <a:r>
              <a:rPr lang="en"/>
              <a:t>.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70"/>
              <a:t>Many possible </a:t>
            </a:r>
            <a:r>
              <a:rPr lang="en" sz="1670" b="1"/>
              <a:t>assists </a:t>
            </a:r>
            <a:endParaRPr sz="167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70"/>
              <a:t>Many different </a:t>
            </a:r>
            <a:r>
              <a:rPr lang="en" sz="1670" b="1"/>
              <a:t>activities</a:t>
            </a:r>
            <a:endParaRPr sz="167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70"/>
              <a:t>Delivery in </a:t>
            </a:r>
            <a:r>
              <a:rPr lang="en" sz="1670" b="1"/>
              <a:t>editor</a:t>
            </a:r>
            <a:r>
              <a:rPr lang="en" sz="1670"/>
              <a:t>, </a:t>
            </a:r>
            <a:r>
              <a:rPr lang="en" sz="1670" b="1"/>
              <a:t>monolith, application </a:t>
            </a:r>
            <a:r>
              <a:rPr lang="en" sz="1670"/>
              <a:t>and </a:t>
            </a:r>
            <a:r>
              <a:rPr lang="en" sz="1670" b="1"/>
              <a:t>command line</a:t>
            </a:r>
            <a:endParaRPr sz="167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LLMs </a:t>
            </a:r>
            <a:r>
              <a:rPr lang="en"/>
              <a:t>are </a:t>
            </a:r>
            <a:r>
              <a:rPr lang="en" b="1"/>
              <a:t>probabilistic text calculators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70"/>
              <a:t>Text in, text out.</a:t>
            </a:r>
            <a:endParaRPr sz="167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70"/>
              <a:t>Key topics: prompts, context, control, quality, divide-and-conquer, hallucination.</a:t>
            </a:r>
            <a:endParaRPr sz="167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LLMs are </a:t>
            </a:r>
            <a:r>
              <a:rPr lang="en" b="1"/>
              <a:t>magical </a:t>
            </a:r>
            <a:r>
              <a:rPr lang="en"/>
              <a:t>but </a:t>
            </a:r>
            <a:r>
              <a:rPr lang="en" b="1"/>
              <a:t>difficult </a:t>
            </a:r>
            <a:r>
              <a:rPr lang="en"/>
              <a:t>functions to integrate in </a:t>
            </a:r>
            <a:r>
              <a:rPr lang="en" b="1"/>
              <a:t>high-trust scenarios</a:t>
            </a:r>
            <a:r>
              <a:rPr lang="en"/>
              <a:t>.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70"/>
              <a:t>Scepticism is healthy. Almost nothing but search in github.com today is probabilistic.</a:t>
            </a:r>
            <a:endParaRPr sz="167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70"/>
              <a:t>The human is almost certainly in-the-loop.</a:t>
            </a:r>
            <a:endParaRPr sz="167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>
            <a:spLocks noGrp="1"/>
          </p:cNvSpPr>
          <p:nvPr>
            <p:ph type="title"/>
          </p:nvPr>
        </p:nvSpPr>
        <p:spPr>
          <a:xfrm>
            <a:off x="609000" y="4814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Announced yesterday!</a:t>
            </a:r>
            <a:endParaRPr/>
          </a:p>
        </p:txBody>
      </p:sp>
      <p:pic>
        <p:nvPicPr>
          <p:cNvPr id="107" name="Google Shape;107;p2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7425" y="963400"/>
            <a:ext cx="6138575" cy="406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906200" y="44502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needed to contribute?</a:t>
            </a:r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1"/>
          </p:nvPr>
        </p:nvSpPr>
        <p:spPr>
          <a:xfrm>
            <a:off x="906200" y="1152475"/>
            <a:ext cx="792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 the </a:t>
            </a:r>
            <a:r>
              <a:rPr lang="en" b="1" u="sng"/>
              <a:t>rationale</a:t>
            </a:r>
            <a:r>
              <a:rPr lang="en"/>
              <a:t> and </a:t>
            </a:r>
            <a:r>
              <a:rPr lang="en" b="1" u="sng"/>
              <a:t>business case</a:t>
            </a:r>
            <a:r>
              <a:rPr lang="en"/>
              <a:t>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Get some </a:t>
            </a:r>
            <a:r>
              <a:rPr lang="en" b="1" u="sng"/>
              <a:t>hands-on experience</a:t>
            </a:r>
            <a:r>
              <a:rPr lang="en" b="1"/>
              <a:t> </a:t>
            </a:r>
            <a:r>
              <a:rPr lang="en"/>
              <a:t>with LLMs, esp GPT-3/4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75"/>
              <a:t>Get in a playground and try things out. Be sceptical, push the limits. </a:t>
            </a:r>
            <a:br>
              <a:rPr lang="en" sz="1275"/>
            </a:br>
            <a:r>
              <a:rPr lang="en" sz="1275"/>
              <a:t>Put some code in as input and output. Invoke from APIs and build an understanding of latencies, costs, reliability.</a:t>
            </a:r>
            <a:endParaRPr sz="127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Understand the </a:t>
            </a:r>
            <a:r>
              <a:rPr lang="en" b="1" u="sng"/>
              <a:t>design principles</a:t>
            </a:r>
            <a:r>
              <a:rPr lang="en"/>
              <a:t>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83"/>
              <a:t>I’ll outline my view of some of these. There are other excellent resources. Develop your own point of view. </a:t>
            </a:r>
            <a:endParaRPr sz="1283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Get familiar with an </a:t>
            </a:r>
            <a:r>
              <a:rPr lang="en" b="1" u="sng"/>
              <a:t>end-to-end AI codebase </a:t>
            </a:r>
            <a:r>
              <a:rPr lang="en"/>
              <a:t>for </a:t>
            </a:r>
            <a:r>
              <a:rPr lang="en" b="1"/>
              <a:t>service</a:t>
            </a:r>
            <a:r>
              <a:rPr lang="en"/>
              <a:t> and </a:t>
            </a:r>
            <a:r>
              <a:rPr lang="en" b="1"/>
              <a:t>UX</a:t>
            </a:r>
            <a:r>
              <a:rPr lang="en"/>
              <a:t> 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67"/>
              <a:t>Several available.</a:t>
            </a:r>
            <a:br>
              <a:rPr lang="en" sz="1367"/>
            </a:br>
            <a:r>
              <a:rPr lang="en" sz="1367"/>
              <a:t>	QA, telemetry, nature of workloads etc.</a:t>
            </a:r>
            <a:endParaRPr sz="1367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Learn about </a:t>
            </a:r>
            <a:r>
              <a:rPr lang="en" b="1" u="sng"/>
              <a:t>Responsible AI</a:t>
            </a:r>
            <a:r>
              <a:rPr lang="en" b="1"/>
              <a:t> </a:t>
            </a:r>
            <a:r>
              <a:rPr lang="en"/>
              <a:t>and other training topics.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>
            <a:spLocks noGrp="1"/>
          </p:cNvSpPr>
          <p:nvPr>
            <p:ph type="title"/>
          </p:nvPr>
        </p:nvSpPr>
        <p:spPr>
          <a:xfrm>
            <a:off x="906200" y="445025"/>
            <a:ext cx="792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Sample Repo (Copilot4PRs)</a:t>
            </a:r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body" idx="1"/>
          </p:nvPr>
        </p:nvSpPr>
        <p:spPr>
          <a:xfrm>
            <a:off x="906200" y="1152475"/>
            <a:ext cx="7926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177800" lvl="0" indent="-16144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Char char="●"/>
            </a:pPr>
            <a:r>
              <a:rPr lang="en" b="1"/>
              <a:t>Learn about it from the AI generated summaries!</a:t>
            </a:r>
            <a:endParaRPr b="1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>
                <a:solidFill>
                  <a:schemeClr val="hlink"/>
                </a:solidFill>
                <a:hlinkClick r:id="rId3"/>
              </a:rPr>
              <a:t>github.com/githubnext/prbot</a:t>
            </a:r>
            <a:endParaRPr sz="1400" b="1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 b="1"/>
            </a:br>
            <a:r>
              <a:rPr lang="en" sz="1400" b="1" u="sng">
                <a:solidFill>
                  <a:schemeClr val="hlink"/>
                </a:solidFill>
                <a:hlinkClick r:id="rId3"/>
              </a:rPr>
              <a:t>github.com/githubnext/prbot/blob/thumbs/main/.thumbs/thumb.md</a:t>
            </a:r>
            <a:endParaRPr sz="1400" b="1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  <a:p>
            <a:pPr marL="177800" lvl="0" indent="-16144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●"/>
            </a:pPr>
            <a:r>
              <a:rPr lang="en" b="1"/>
              <a:t>Topics of interest</a:t>
            </a:r>
            <a:endParaRPr b="1"/>
          </a:p>
          <a:p>
            <a:pPr marL="914400" lvl="1" indent="-31083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00000"/>
              <a:buChar char="○"/>
            </a:pPr>
            <a:r>
              <a:rPr lang="en" b="1"/>
              <a:t>Prompts (e.g. see tests)</a:t>
            </a:r>
            <a:endParaRPr b="1"/>
          </a:p>
          <a:p>
            <a:pPr marL="914400" lvl="1" indent="-31083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00000"/>
              <a:buChar char="○"/>
            </a:pPr>
            <a:r>
              <a:rPr lang="en" b="1"/>
              <a:t>Prompt-building for many items</a:t>
            </a:r>
            <a:endParaRPr b="1"/>
          </a:p>
          <a:p>
            <a:pPr marL="914400" lvl="1" indent="-31083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00000"/>
              <a:buChar char="○"/>
            </a:pPr>
            <a:r>
              <a:rPr lang="en" b="1"/>
              <a:t>Hierarchical summarization</a:t>
            </a:r>
            <a:endParaRPr b="1"/>
          </a:p>
          <a:p>
            <a:pPr marL="914400" lvl="1" indent="-31083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00000"/>
              <a:buChar char="○"/>
            </a:pPr>
            <a:r>
              <a:rPr lang="en" b="1"/>
              <a:t>Test generation</a:t>
            </a:r>
            <a:endParaRPr b="1"/>
          </a:p>
          <a:p>
            <a:pPr marL="914400" lvl="1" indent="-31083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00000"/>
              <a:buChar char="○"/>
            </a:pPr>
            <a:r>
              <a:rPr lang="en" b="1"/>
              <a:t>Multi-modal: cmdline, bot, service, vscode</a:t>
            </a:r>
            <a:endParaRPr b="1"/>
          </a:p>
          <a:p>
            <a:pPr marL="914400" lvl="1" indent="-31083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00000"/>
              <a:buChar char="○"/>
            </a:pPr>
            <a:r>
              <a:rPr lang="en" b="1"/>
              <a:t>Lots of utilities</a:t>
            </a:r>
            <a:endParaRPr b="1"/>
          </a:p>
          <a:p>
            <a:pPr marL="914400" lvl="1" indent="-31083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00000"/>
              <a:buChar char="○"/>
            </a:pPr>
            <a:r>
              <a:rPr lang="en" b="1"/>
              <a:t>QA: telemetry, baselines, scoring, deltas, rapid iteration (local caching of requests)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>
            <a:spLocks noGrp="1"/>
          </p:cNvSpPr>
          <p:nvPr>
            <p:ph type="title"/>
          </p:nvPr>
        </p:nvSpPr>
        <p:spPr>
          <a:xfrm>
            <a:off x="906200" y="445025"/>
            <a:ext cx="792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AI Outputs Overview</a:t>
            </a:r>
            <a:endParaRPr/>
          </a:p>
        </p:txBody>
      </p:sp>
      <p:sp>
        <p:nvSpPr>
          <p:cNvPr id="125" name="Google Shape;125;p29"/>
          <p:cNvSpPr txBox="1">
            <a:spLocks noGrp="1"/>
          </p:cNvSpPr>
          <p:nvPr>
            <p:ph type="body" idx="1"/>
          </p:nvPr>
        </p:nvSpPr>
        <p:spPr>
          <a:xfrm>
            <a:off x="906200" y="1152475"/>
            <a:ext cx="7926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b="1"/>
              <a:t>Summarization			</a:t>
            </a:r>
            <a:endParaRPr b="1"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Indexing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Chat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Generative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Critique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>
            <a:spLocks noGrp="1"/>
          </p:cNvSpPr>
          <p:nvPr>
            <p:ph type="title"/>
          </p:nvPr>
        </p:nvSpPr>
        <p:spPr>
          <a:xfrm>
            <a:off x="906200" y="445025"/>
            <a:ext cx="792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AI Outputs Overview</a:t>
            </a:r>
            <a:endParaRPr/>
          </a:p>
        </p:txBody>
      </p:sp>
      <p:sp>
        <p:nvSpPr>
          <p:cNvPr id="131" name="Google Shape;131;p30"/>
          <p:cNvSpPr txBox="1">
            <a:spLocks noGrp="1"/>
          </p:cNvSpPr>
          <p:nvPr>
            <p:ph type="body" idx="1"/>
          </p:nvPr>
        </p:nvSpPr>
        <p:spPr>
          <a:xfrm>
            <a:off x="906200" y="1152475"/>
            <a:ext cx="7926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20000"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b="1"/>
              <a:t>Summarization			</a:t>
            </a:r>
            <a:endParaRPr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b="1"/>
              <a:t>Keywords</a:t>
            </a:r>
            <a:endParaRPr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b="1"/>
              <a:t>Title</a:t>
            </a:r>
            <a:endParaRPr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b="1"/>
              <a:t>Summary</a:t>
            </a:r>
            <a:endParaRPr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b="1"/>
              <a:t>Abstract</a:t>
            </a:r>
            <a:endParaRPr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b="1"/>
              <a:t>Walkthrough</a:t>
            </a:r>
            <a:endParaRPr b="1"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b="1"/>
              <a:t>Documentation</a:t>
            </a:r>
            <a:endParaRPr b="1"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Indexing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Chat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Generative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Critique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>
            <a:spLocks noGrp="1"/>
          </p:cNvSpPr>
          <p:nvPr>
            <p:ph type="title"/>
          </p:nvPr>
        </p:nvSpPr>
        <p:spPr>
          <a:xfrm>
            <a:off x="906200" y="44502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Summarization: Understand the Rationale</a:t>
            </a:r>
            <a:endParaRPr sz="2620"/>
          </a:p>
        </p:txBody>
      </p:sp>
      <p:sp>
        <p:nvSpPr>
          <p:cNvPr id="137" name="Google Shape;137;p31"/>
          <p:cNvSpPr txBox="1">
            <a:spLocks noGrp="1"/>
          </p:cNvSpPr>
          <p:nvPr>
            <p:ph type="body" idx="1"/>
          </p:nvPr>
        </p:nvSpPr>
        <p:spPr>
          <a:xfrm>
            <a:off x="906200" y="1152475"/>
            <a:ext cx="8105700" cy="3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155"/>
              <a:t>We are headed to a world where much </a:t>
            </a:r>
            <a:r>
              <a:rPr lang="en" sz="1155" b="1"/>
              <a:t>text associated with code/repos </a:t>
            </a:r>
            <a:r>
              <a:rPr lang="en" sz="1155"/>
              <a:t>is </a:t>
            </a:r>
            <a:r>
              <a:rPr lang="en" sz="1155" b="1"/>
              <a:t>emergent </a:t>
            </a:r>
            <a:r>
              <a:rPr lang="en" sz="1155"/>
              <a:t>and </a:t>
            </a:r>
            <a:r>
              <a:rPr lang="en" sz="1155" b="1"/>
              <a:t>automatic.  </a:t>
            </a:r>
            <a:endParaRPr sz="1155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155" b="1"/>
              <a:t>		Content  ⇒  Search 			Content  ⇒  Text</a:t>
            </a:r>
            <a:endParaRPr sz="1155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155"/>
              <a:t>LLM AI is now able to </a:t>
            </a:r>
            <a:r>
              <a:rPr lang="en" sz="1155" b="1"/>
              <a:t>summarize</a:t>
            </a:r>
            <a:r>
              <a:rPr lang="en" sz="1155"/>
              <a:t> and </a:t>
            </a:r>
            <a:r>
              <a:rPr lang="en" sz="1155" b="1"/>
              <a:t>explain </a:t>
            </a:r>
            <a:r>
              <a:rPr lang="en" sz="1155"/>
              <a:t>code and changes pretty well. Analogies:</a:t>
            </a:r>
            <a:endParaRPr sz="1155"/>
          </a:p>
          <a:p>
            <a:pPr marL="457200" lvl="0" indent="-30194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55"/>
              <a:buChar char="●"/>
            </a:pPr>
            <a:r>
              <a:rPr lang="en" sz="1155"/>
              <a:t>Abstracts, keywords, summaries, descriptions		= for comprehension</a:t>
            </a:r>
            <a:endParaRPr sz="1155"/>
          </a:p>
          <a:p>
            <a:pPr marL="457200" lvl="0" indent="-30194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55"/>
              <a:buChar char="●"/>
            </a:pPr>
            <a:r>
              <a:rPr lang="en" sz="1155"/>
              <a:t>Table of contents 						= for navigation</a:t>
            </a:r>
            <a:endParaRPr sz="1155"/>
          </a:p>
          <a:p>
            <a:pPr marL="457200" lvl="0" indent="-30194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55"/>
              <a:buChar char="●"/>
            </a:pPr>
            <a:r>
              <a:rPr lang="en" sz="1155"/>
              <a:t>Documentation, walkthroughs				= for explanation</a:t>
            </a:r>
            <a:endParaRPr sz="115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155"/>
              <a:t>Use cases:</a:t>
            </a:r>
            <a:endParaRPr sz="1155"/>
          </a:p>
          <a:p>
            <a:pPr marL="457200" lvl="0" indent="-30194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55"/>
              <a:buChar char="●"/>
            </a:pPr>
            <a:r>
              <a:rPr lang="en" sz="1155"/>
              <a:t>Tool-tips						Infopanel content</a:t>
            </a:r>
            <a:endParaRPr sz="1155"/>
          </a:p>
          <a:p>
            <a:pPr marL="457200" lvl="0" indent="-30194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55"/>
              <a:buChar char="●"/>
            </a:pPr>
            <a:r>
              <a:rPr lang="en" sz="1155"/>
              <a:t>Seeding human-authored descriptions		Search</a:t>
            </a:r>
            <a:endParaRPr sz="1155"/>
          </a:p>
          <a:p>
            <a:pPr marL="457200" lvl="0" indent="-30194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55"/>
              <a:buChar char="●"/>
            </a:pPr>
            <a:r>
              <a:rPr lang="en" sz="1155"/>
              <a:t>Most useful for those </a:t>
            </a:r>
            <a:r>
              <a:rPr lang="en" sz="1155" b="1"/>
              <a:t>unfamiliar </a:t>
            </a:r>
            <a:r>
              <a:rPr lang="en" sz="1155"/>
              <a:t>with the content, or </a:t>
            </a:r>
            <a:r>
              <a:rPr lang="en" sz="1155" b="1"/>
              <a:t>pressed for time</a:t>
            </a:r>
            <a:r>
              <a:rPr lang="en" sz="1155"/>
              <a:t>, or </a:t>
            </a:r>
            <a:r>
              <a:rPr lang="en" sz="1155" b="1"/>
              <a:t>small-factor devices</a:t>
            </a:r>
            <a:r>
              <a:rPr lang="en" sz="1155"/>
              <a:t>.</a:t>
            </a:r>
            <a:endParaRPr sz="115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155"/>
              <a:t>Risks:</a:t>
            </a:r>
            <a:endParaRPr sz="1155"/>
          </a:p>
          <a:p>
            <a:pPr marL="457200" lvl="0" indent="-30194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55"/>
              <a:buChar char="●"/>
            </a:pPr>
            <a:r>
              <a:rPr lang="en" sz="1155"/>
              <a:t>Bad UX, Too Much Information, Distracting</a:t>
            </a:r>
            <a:endParaRPr sz="1155"/>
          </a:p>
          <a:p>
            <a:pPr marL="457200" lvl="0" indent="-30194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55"/>
              <a:buChar char="●"/>
            </a:pPr>
            <a:r>
              <a:rPr lang="en" sz="1155"/>
              <a:t>Inaccurate, misleading</a:t>
            </a:r>
            <a:endParaRPr sz="1155"/>
          </a:p>
          <a:p>
            <a:pPr marL="457200" lvl="0" indent="-30194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55"/>
              <a:buChar char="●"/>
            </a:pPr>
            <a:r>
              <a:rPr lang="en" sz="1155"/>
              <a:t>Too Much Text for non-native speakers</a:t>
            </a:r>
            <a:endParaRPr sz="115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848</Words>
  <Application>Microsoft Office PowerPoint</Application>
  <PresentationFormat>On-screen Show (16:9)</PresentationFormat>
  <Paragraphs>152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Inter Black</vt:lpstr>
      <vt:lpstr>Inter Light</vt:lpstr>
      <vt:lpstr>Arial</vt:lpstr>
      <vt:lpstr>Inter</vt:lpstr>
      <vt:lpstr>Simple Dark</vt:lpstr>
      <vt:lpstr>Simple Dark</vt:lpstr>
      <vt:lpstr>AI for GitHub: A View from Next</vt:lpstr>
      <vt:lpstr>PowerPoint Presentation</vt:lpstr>
      <vt:lpstr>TLDR</vt:lpstr>
      <vt:lpstr>Announced yesterday!</vt:lpstr>
      <vt:lpstr>What is needed to contribute?</vt:lpstr>
      <vt:lpstr>Sample Repo (Copilot4PRs)</vt:lpstr>
      <vt:lpstr>AI Outputs Overview</vt:lpstr>
      <vt:lpstr>AI Outputs Overview</vt:lpstr>
      <vt:lpstr>Summarization: Understand the Rationale</vt:lpstr>
      <vt:lpstr>Summarization: Understand the Business Case</vt:lpstr>
      <vt:lpstr>AI Summarization – Example – PR  Summary</vt:lpstr>
      <vt:lpstr>AI Summarization – UX Mockups (EPD Core)</vt:lpstr>
      <vt:lpstr>AI Summarization – UX Mockups (EPD Core)</vt:lpstr>
      <vt:lpstr>AI Summarization - Sample Short Content</vt:lpstr>
      <vt:lpstr>PowerPoint Presentation</vt:lpstr>
      <vt:lpstr>Some Principles of AI Features in GitHub</vt:lpstr>
      <vt:lpstr>Principles of AI Features</vt:lpstr>
      <vt:lpstr>Principles of AI Features</vt:lpstr>
      <vt:lpstr>Principles of AI Features</vt:lpstr>
      <vt:lpstr>Principles of AI Features</vt:lpstr>
      <vt:lpstr>Principles of AI 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Don Syme</cp:lastModifiedBy>
  <cp:revision>2</cp:revision>
  <dcterms:modified xsi:type="dcterms:W3CDTF">2024-06-18T12:48:34Z</dcterms:modified>
</cp:coreProperties>
</file>