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fHmJcg9YShNGwDwS2xw01Bruz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20e45b9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220e45b9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20e45b9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220e45b9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0e45b9e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220e45b9e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20e45b9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220e45b9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20e45b9e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220e45b9e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11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704109"/>
            <a:ext cx="10515600" cy="447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PRBot - Exploring AI Summarization Outputs for Issues, PRs and Repos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Don Syme – my opinions but based on work of all of GitHub Next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20e45b9e2_0_0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The Principles</a:t>
            </a:r>
            <a:endParaRPr/>
          </a:p>
        </p:txBody>
      </p:sp>
      <p:sp>
        <p:nvSpPr>
          <p:cNvPr id="148" name="Google Shape;148;g2220e45b9e2_0_0"/>
          <p:cNvSpPr txBox="1">
            <a:spLocks noGrp="1"/>
          </p:cNvSpPr>
          <p:nvPr>
            <p:ph type="body" idx="1"/>
          </p:nvPr>
        </p:nvSpPr>
        <p:spPr>
          <a:xfrm>
            <a:off x="838200" y="1126835"/>
            <a:ext cx="10515600" cy="50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 b="1"/>
              <a:t>Utility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The AI outputs must make some human task faster, or better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All new outputs take user attention. They aren’t free.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 b="1"/>
              <a:t>Quality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The AI makes mistakes, the user must either </a:t>
            </a:r>
            <a:r>
              <a:rPr lang="en-GB" sz="1400" b="1"/>
              <a:t>approve/reject </a:t>
            </a:r>
            <a:r>
              <a:rPr lang="en-GB" sz="1400"/>
              <a:t>or </a:t>
            </a:r>
            <a:r>
              <a:rPr lang="en-GB" sz="1400" b="1"/>
              <a:t>tolerate</a:t>
            </a:r>
            <a:r>
              <a:rPr lang="en-GB" sz="1400"/>
              <a:t> or </a:t>
            </a:r>
            <a:r>
              <a:rPr lang="en-GB" sz="1400" b="1"/>
              <a:t>not care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Users seem more tolerant of mistakes in </a:t>
            </a:r>
            <a:r>
              <a:rPr lang="en-GB" sz="1400" b="1"/>
              <a:t>ephemeral </a:t>
            </a:r>
            <a:r>
              <a:rPr lang="en-GB" sz="1400"/>
              <a:t>outputs</a:t>
            </a:r>
            <a:endParaRPr sz="1400"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The longer the AI outputs, the </a:t>
            </a:r>
            <a:r>
              <a:rPr lang="en-GB" sz="1400" b="1"/>
              <a:t>greater the chance of mistakes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 b="1"/>
              <a:t>Change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AI outputs should be </a:t>
            </a:r>
            <a:r>
              <a:rPr lang="en-GB" sz="1400" b="1"/>
              <a:t>fresh </a:t>
            </a:r>
            <a:r>
              <a:rPr lang="en-GB" sz="1400"/>
              <a:t>and </a:t>
            </a:r>
            <a:r>
              <a:rPr lang="en-GB" sz="1400" b="1"/>
              <a:t>up-to-date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 b="1"/>
              <a:t>User-editing of outputs</a:t>
            </a:r>
            <a:r>
              <a:rPr lang="en-GB" sz="1400"/>
              <a:t> is often requested, but beware it’s a quagmire in a changing context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 b="1"/>
              <a:t>Trust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 b="1"/>
              <a:t>Authorship </a:t>
            </a:r>
            <a:r>
              <a:rPr lang="en-GB" sz="1400"/>
              <a:t>must be understood - the user must understand that they are reading AI outputs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A human must </a:t>
            </a:r>
            <a:r>
              <a:rPr lang="en-GB" sz="1400" b="1"/>
              <a:t>explicitly </a:t>
            </a:r>
            <a:r>
              <a:rPr lang="en-GB" sz="1400"/>
              <a:t>take </a:t>
            </a:r>
            <a:r>
              <a:rPr lang="en-GB" sz="1400" b="1"/>
              <a:t>ownership </a:t>
            </a:r>
            <a:r>
              <a:rPr lang="en-GB" sz="1400"/>
              <a:t>after </a:t>
            </a:r>
            <a:r>
              <a:rPr lang="en-GB" sz="1400" b="1"/>
              <a:t>checking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 b="1"/>
              <a:t>User Promotion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AI outputs should be labelled until explicitly </a:t>
            </a:r>
            <a:r>
              <a:rPr lang="en-GB" sz="1400" b="1"/>
              <a:t>promoted (=</a:t>
            </a:r>
            <a:r>
              <a:rPr lang="en-GB" sz="1400"/>
              <a:t> </a:t>
            </a:r>
            <a:r>
              <a:rPr lang="en-GB" sz="1400" b="1"/>
              <a:t>integrated(edited) </a:t>
            </a:r>
            <a:r>
              <a:rPr lang="en-GB" sz="1400"/>
              <a:t>or </a:t>
            </a:r>
            <a:r>
              <a:rPr lang="en-GB" sz="1400" b="1"/>
              <a:t>accepted </a:t>
            </a:r>
            <a:r>
              <a:rPr lang="en-GB" sz="1400"/>
              <a:t>or </a:t>
            </a:r>
            <a:r>
              <a:rPr lang="en-GB" sz="1400" b="1"/>
              <a:t>ticked </a:t>
            </a:r>
            <a:r>
              <a:rPr lang="en-GB" sz="1400"/>
              <a:t>or </a:t>
            </a:r>
            <a:r>
              <a:rPr lang="en-GB" sz="1400" b="1"/>
              <a:t>reported) </a:t>
            </a:r>
            <a:r>
              <a:rPr lang="en-GB" sz="1400"/>
              <a:t>by user.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In editing contexts this is best done via </a:t>
            </a:r>
            <a:r>
              <a:rPr lang="en-GB" sz="1400" b="1"/>
              <a:t>ghost suggestions</a:t>
            </a:r>
            <a:r>
              <a:rPr lang="en-GB" sz="1400"/>
              <a:t>, in non-editing contexts this is harder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There is a </a:t>
            </a:r>
            <a:r>
              <a:rPr lang="en-GB" sz="1400" b="1"/>
              <a:t>spectrum of promotion UX possible</a:t>
            </a:r>
            <a:r>
              <a:rPr lang="en-GB" sz="1400"/>
              <a:t>. </a:t>
            </a:r>
            <a:r>
              <a:rPr lang="en-GB" sz="1400" b="1"/>
              <a:t>User editing</a:t>
            </a:r>
            <a:r>
              <a:rPr lang="en-GB" sz="1400"/>
              <a:t> of outputs is at one end. </a:t>
            </a:r>
            <a:r>
              <a:rPr lang="en-GB" sz="1400" b="1"/>
              <a:t>Mark as misleading</a:t>
            </a:r>
            <a:r>
              <a:rPr lang="en-GB" sz="1400"/>
              <a:t> is at the other.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GB" sz="1400"/>
              <a:t>The </a:t>
            </a:r>
            <a:r>
              <a:rPr lang="en-GB" sz="1400" b="1"/>
              <a:t>longer </a:t>
            </a:r>
            <a:r>
              <a:rPr lang="en-GB" sz="1400"/>
              <a:t>and more </a:t>
            </a:r>
            <a:r>
              <a:rPr lang="en-GB" sz="1400" b="1"/>
              <a:t>permanent </a:t>
            </a:r>
            <a:r>
              <a:rPr lang="en-GB" sz="1400"/>
              <a:t>the AI outputs, the </a:t>
            </a:r>
            <a:r>
              <a:rPr lang="en-GB" sz="1400" b="1"/>
              <a:t>more chance </a:t>
            </a:r>
            <a:r>
              <a:rPr lang="en-GB" sz="1400"/>
              <a:t>the user will want to edit them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11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- Techniques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838200" y="1704109"/>
            <a:ext cx="10515600" cy="447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/>
              <a:t>Techniques: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Process all inputs, chunk by chunk, snippet by snippet, file by file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Combine summaries hierarchically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Divide-and-conquer outputs to stay within prompt limits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Attempt to give appropriate context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Operate within a budget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Make it all incremental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0947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– Example – PR  Walkthrough</a:t>
            </a:r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 b="1"/>
              <a:t>./prbot describe https://github.com/githubnext/prbot/pull/565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</p:txBody>
      </p: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t="36578"/>
          <a:stretch/>
        </p:blipFill>
        <p:spPr>
          <a:xfrm>
            <a:off x="1852576" y="2545975"/>
            <a:ext cx="7759639" cy="27596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8"/>
          <p:cNvSpPr/>
          <p:nvPr/>
        </p:nvSpPr>
        <p:spPr>
          <a:xfrm>
            <a:off x="2922279" y="4270838"/>
            <a:ext cx="825027" cy="295186"/>
          </a:xfrm>
          <a:custGeom>
            <a:avLst/>
            <a:gdLst/>
            <a:ahLst/>
            <a:cxnLst/>
            <a:rect l="l" t="t" r="r" b="b"/>
            <a:pathLst>
              <a:path w="825027" h="295186" extrusionOk="0">
                <a:moveTo>
                  <a:pt x="645674" y="32221"/>
                </a:moveTo>
                <a:cubicBezTo>
                  <a:pt x="562003" y="28237"/>
                  <a:pt x="478423" y="21150"/>
                  <a:pt x="394662" y="20268"/>
                </a:cubicBezTo>
                <a:cubicBezTo>
                  <a:pt x="-167491" y="14350"/>
                  <a:pt x="181978" y="-31517"/>
                  <a:pt x="59980" y="38197"/>
                </a:cubicBezTo>
                <a:cubicBezTo>
                  <a:pt x="52245" y="42617"/>
                  <a:pt x="44043" y="46166"/>
                  <a:pt x="36074" y="50150"/>
                </a:cubicBezTo>
                <a:cubicBezTo>
                  <a:pt x="24121" y="70072"/>
                  <a:pt x="-2667" y="86862"/>
                  <a:pt x="215" y="109915"/>
                </a:cubicBezTo>
                <a:cubicBezTo>
                  <a:pt x="4199" y="141789"/>
                  <a:pt x="733" y="175520"/>
                  <a:pt x="12168" y="205538"/>
                </a:cubicBezTo>
                <a:cubicBezTo>
                  <a:pt x="20683" y="227890"/>
                  <a:pt x="71753" y="246106"/>
                  <a:pt x="89862" y="253350"/>
                </a:cubicBezTo>
                <a:cubicBezTo>
                  <a:pt x="95711" y="255690"/>
                  <a:pt x="102035" y="256768"/>
                  <a:pt x="107792" y="259327"/>
                </a:cubicBezTo>
                <a:cubicBezTo>
                  <a:pt x="120004" y="264754"/>
                  <a:pt x="131065" y="272761"/>
                  <a:pt x="143650" y="277256"/>
                </a:cubicBezTo>
                <a:cubicBezTo>
                  <a:pt x="184976" y="292015"/>
                  <a:pt x="212382" y="291111"/>
                  <a:pt x="257203" y="295186"/>
                </a:cubicBezTo>
                <a:lnTo>
                  <a:pt x="502239" y="283233"/>
                </a:lnTo>
                <a:cubicBezTo>
                  <a:pt x="514332" y="282461"/>
                  <a:pt x="526268" y="279885"/>
                  <a:pt x="538097" y="277256"/>
                </a:cubicBezTo>
                <a:cubicBezTo>
                  <a:pt x="544247" y="275889"/>
                  <a:pt x="549750" y="271818"/>
                  <a:pt x="556027" y="271280"/>
                </a:cubicBezTo>
                <a:cubicBezTo>
                  <a:pt x="619667" y="265825"/>
                  <a:pt x="683525" y="263311"/>
                  <a:pt x="747274" y="259327"/>
                </a:cubicBezTo>
                <a:cubicBezTo>
                  <a:pt x="753250" y="257335"/>
                  <a:pt x="759568" y="256167"/>
                  <a:pt x="765203" y="253350"/>
                </a:cubicBezTo>
                <a:cubicBezTo>
                  <a:pt x="779037" y="246433"/>
                  <a:pt x="791147" y="235035"/>
                  <a:pt x="801062" y="223468"/>
                </a:cubicBezTo>
                <a:cubicBezTo>
                  <a:pt x="807545" y="215905"/>
                  <a:pt x="813015" y="207531"/>
                  <a:pt x="818992" y="199562"/>
                </a:cubicBezTo>
                <a:cubicBezTo>
                  <a:pt x="820984" y="189601"/>
                  <a:pt x="825602" y="179818"/>
                  <a:pt x="824968" y="169680"/>
                </a:cubicBezTo>
                <a:cubicBezTo>
                  <a:pt x="822263" y="126396"/>
                  <a:pt x="818568" y="105365"/>
                  <a:pt x="795086" y="74056"/>
                </a:cubicBezTo>
                <a:cubicBezTo>
                  <a:pt x="790015" y="67294"/>
                  <a:pt x="782567" y="62620"/>
                  <a:pt x="777156" y="56127"/>
                </a:cubicBezTo>
                <a:cubicBezTo>
                  <a:pt x="772558" y="50609"/>
                  <a:pt x="770657" y="42872"/>
                  <a:pt x="765203" y="38197"/>
                </a:cubicBezTo>
                <a:cubicBezTo>
                  <a:pt x="750249" y="25379"/>
                  <a:pt x="735315" y="19412"/>
                  <a:pt x="717392" y="14291"/>
                </a:cubicBezTo>
                <a:cubicBezTo>
                  <a:pt x="709494" y="12034"/>
                  <a:pt x="701691" y="8706"/>
                  <a:pt x="693486" y="8315"/>
                </a:cubicBezTo>
                <a:cubicBezTo>
                  <a:pt x="659658" y="6704"/>
                  <a:pt x="625753" y="8315"/>
                  <a:pt x="591886" y="831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2480235" y="5617882"/>
            <a:ext cx="69508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Grouping is implemented here, no titles for groups (no “sections”)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2480234" y="6065150"/>
            <a:ext cx="90098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Small Inaccuracies are common.  May be possible to remove ~90% of these over time but some will remain.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Latencies</a:t>
            </a:r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None/>
            </a:pPr>
            <a:r>
              <a:rPr lang="en-GB" sz="1600" b="0" i="0" u="none" strike="noStrike" cap="non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Using latest models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None/>
            </a:pPr>
            <a:r>
              <a:rPr lang="en-GB" sz="1600" b="1" i="0" u="none" strike="noStrike" cap="non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Any PR/Issue discussion summarization:</a:t>
            </a:r>
            <a:endParaRPr sz="1600" b="1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•"/>
            </a:pPr>
            <a:r>
              <a:rPr lang="en-GB" sz="16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~15sec?</a:t>
            </a:r>
            <a:endParaRPr sz="1600" b="0" i="0" u="none" strike="noStrike" cap="none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Lato"/>
              <a:buNone/>
            </a:pPr>
            <a:br>
              <a:rPr lang="en-GB" sz="1600" b="0" i="0" u="none" strike="noStrike" cap="non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600" b="1" i="0" u="none" strike="noStrike" cap="non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Any PR Summarization: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•"/>
            </a:pPr>
            <a:r>
              <a:rPr lang="en-GB" sz="16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~2 Minutes?</a:t>
            </a:r>
            <a:endParaRPr sz="1600" b="0" i="0" u="none" strike="noStrike" cap="none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Font typeface="Lato"/>
              <a:buNone/>
            </a:pPr>
            <a:r>
              <a:rPr lang="en-GB" sz="1600" b="1" i="0" u="none" strike="noStrike" cap="none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Any Repo Summarization: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•"/>
            </a:pPr>
            <a:r>
              <a:rPr lang="en-GB" sz="16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  <a:t>10+ Minutes if from scratch?</a:t>
            </a:r>
            <a:br>
              <a:rPr lang="en-GB" sz="160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11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Testing (PR summarization)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1"/>
          </p:nvPr>
        </p:nvSpPr>
        <p:spPr>
          <a:xfrm>
            <a:off x="838200" y="1704109"/>
            <a:ext cx="10515600" cy="447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200 PRs, fairly randomly chosen, range of sizes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Capture baselines, allow precise reply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Score changes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Flesch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ROUGE (precision, recall), BLEU v. Human summary in PR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Adhoc statistics (length, grouping)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Eyeball </a:t>
            </a:r>
            <a:r>
              <a:rPr lang="en-GB"/>
              <a:t>stats and differences to </a:t>
            </a:r>
            <a:r>
              <a:rPr lang="en-GB" b="1"/>
              <a:t>shape </a:t>
            </a:r>
            <a:r>
              <a:rPr lang="en-GB"/>
              <a:t>outputs based on </a:t>
            </a:r>
            <a:r>
              <a:rPr lang="en-GB" b="1"/>
              <a:t>user feedback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11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Some Lessons</a:t>
            </a:r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838200" y="1704109"/>
            <a:ext cx="10515600" cy="447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Quality is critical – users notice all mistakes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Utility is subtle – many different participants in a PR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Size matters – large AI outputs are hard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Change matters – freshness is critical, but users also want control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Trust matters – label all outputs!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Shaping the outputs reliably is hard but possible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Successful UX is hard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Ghost text is </a:t>
            </a:r>
            <a:r>
              <a:rPr lang="en-GB" b="1"/>
              <a:t>amazing</a:t>
            </a:r>
            <a:r>
              <a:rPr lang="en-GB"/>
              <a:t>: </a:t>
            </a:r>
            <a:r>
              <a:rPr lang="en-GB" b="1"/>
              <a:t>small</a:t>
            </a:r>
            <a:r>
              <a:rPr lang="en-GB"/>
              <a:t>,</a:t>
            </a:r>
            <a:r>
              <a:rPr lang="en-GB" b="1"/>
              <a:t> non-intrusive</a:t>
            </a:r>
            <a:r>
              <a:rPr lang="en-GB"/>
              <a:t>, </a:t>
            </a:r>
            <a:r>
              <a:rPr lang="en-GB" b="1"/>
              <a:t>generative</a:t>
            </a:r>
            <a:r>
              <a:rPr lang="en-GB"/>
              <a:t> AI outputs in a </a:t>
            </a:r>
            <a:r>
              <a:rPr lang="en-GB" b="1"/>
              <a:t>changing context </a:t>
            </a:r>
            <a:r>
              <a:rPr lang="en-GB"/>
              <a:t>with never-ending </a:t>
            </a:r>
            <a:r>
              <a:rPr lang="en-GB" b="1"/>
              <a:t>user review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Immutable “AI Opinion” seems plausible for </a:t>
            </a:r>
            <a:r>
              <a:rPr lang="en-GB" b="1"/>
              <a:t>small </a:t>
            </a:r>
            <a:r>
              <a:rPr lang="en-GB"/>
              <a:t>summarization outputs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Struggling with </a:t>
            </a:r>
            <a:r>
              <a:rPr lang="en-GB" b="1"/>
              <a:t>large </a:t>
            </a:r>
            <a:r>
              <a:rPr lang="en-GB"/>
              <a:t>summarization outputs, with too many mistakes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11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Outputs Overview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704109"/>
            <a:ext cx="10515600" cy="447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Summarization			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Chat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Generative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Critique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Indexing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118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Outputs Overview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704109"/>
            <a:ext cx="10515600" cy="447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Summarization			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Keywords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Title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Summary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Abstract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Walkthrough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Chat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Generative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Critique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Indexing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– Example – PR  Summary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 b="1"/>
              <a:t>./prbot describe https://github.com/githubnext/prbot/pull/565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t="7460" b="61087"/>
          <a:stretch/>
        </p:blipFill>
        <p:spPr>
          <a:xfrm>
            <a:off x="1948199" y="2611718"/>
            <a:ext cx="7759639" cy="136861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20e45b9e2_0_5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0947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– Example – PR  Walkthrough</a:t>
            </a:r>
            <a:endParaRPr/>
          </a:p>
        </p:txBody>
      </p:sp>
      <p:sp>
        <p:nvSpPr>
          <p:cNvPr id="110" name="Google Shape;110;g2220e45b9e2_0_5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 b="1"/>
              <a:t>./prbot describe https://github.com/githubnext/prbot/pull/565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</p:txBody>
      </p:sp>
      <p:pic>
        <p:nvPicPr>
          <p:cNvPr id="111" name="Google Shape;111;g2220e45b9e2_0_5"/>
          <p:cNvPicPr preferRelativeResize="0"/>
          <p:nvPr/>
        </p:nvPicPr>
        <p:blipFill rotWithShape="1">
          <a:blip r:embed="rId3">
            <a:alphaModFix/>
          </a:blip>
          <a:srcRect t="36576"/>
          <a:stretch/>
        </p:blipFill>
        <p:spPr>
          <a:xfrm>
            <a:off x="1852576" y="2545975"/>
            <a:ext cx="7759640" cy="27596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g2220e45b9e2_0_5"/>
          <p:cNvSpPr/>
          <p:nvPr/>
        </p:nvSpPr>
        <p:spPr>
          <a:xfrm>
            <a:off x="2922279" y="4270838"/>
            <a:ext cx="825027" cy="295186"/>
          </a:xfrm>
          <a:custGeom>
            <a:avLst/>
            <a:gdLst/>
            <a:ahLst/>
            <a:cxnLst/>
            <a:rect l="l" t="t" r="r" b="b"/>
            <a:pathLst>
              <a:path w="825027" h="295186" extrusionOk="0">
                <a:moveTo>
                  <a:pt x="645674" y="32221"/>
                </a:moveTo>
                <a:cubicBezTo>
                  <a:pt x="562003" y="28237"/>
                  <a:pt x="478423" y="21150"/>
                  <a:pt x="394662" y="20268"/>
                </a:cubicBezTo>
                <a:cubicBezTo>
                  <a:pt x="-167491" y="14350"/>
                  <a:pt x="181978" y="-31517"/>
                  <a:pt x="59980" y="38197"/>
                </a:cubicBezTo>
                <a:cubicBezTo>
                  <a:pt x="52245" y="42617"/>
                  <a:pt x="44043" y="46166"/>
                  <a:pt x="36074" y="50150"/>
                </a:cubicBezTo>
                <a:cubicBezTo>
                  <a:pt x="24121" y="70072"/>
                  <a:pt x="-2667" y="86862"/>
                  <a:pt x="215" y="109915"/>
                </a:cubicBezTo>
                <a:cubicBezTo>
                  <a:pt x="4199" y="141789"/>
                  <a:pt x="733" y="175520"/>
                  <a:pt x="12168" y="205538"/>
                </a:cubicBezTo>
                <a:cubicBezTo>
                  <a:pt x="20683" y="227890"/>
                  <a:pt x="71753" y="246106"/>
                  <a:pt x="89862" y="253350"/>
                </a:cubicBezTo>
                <a:cubicBezTo>
                  <a:pt x="95711" y="255690"/>
                  <a:pt x="102035" y="256768"/>
                  <a:pt x="107792" y="259327"/>
                </a:cubicBezTo>
                <a:cubicBezTo>
                  <a:pt x="120004" y="264754"/>
                  <a:pt x="131065" y="272761"/>
                  <a:pt x="143650" y="277256"/>
                </a:cubicBezTo>
                <a:cubicBezTo>
                  <a:pt x="184976" y="292015"/>
                  <a:pt x="212382" y="291111"/>
                  <a:pt x="257203" y="295186"/>
                </a:cubicBezTo>
                <a:lnTo>
                  <a:pt x="502239" y="283233"/>
                </a:lnTo>
                <a:cubicBezTo>
                  <a:pt x="514332" y="282461"/>
                  <a:pt x="526268" y="279885"/>
                  <a:pt x="538097" y="277256"/>
                </a:cubicBezTo>
                <a:cubicBezTo>
                  <a:pt x="544247" y="275889"/>
                  <a:pt x="549750" y="271818"/>
                  <a:pt x="556027" y="271280"/>
                </a:cubicBezTo>
                <a:cubicBezTo>
                  <a:pt x="619667" y="265825"/>
                  <a:pt x="683525" y="263311"/>
                  <a:pt x="747274" y="259327"/>
                </a:cubicBezTo>
                <a:cubicBezTo>
                  <a:pt x="753250" y="257335"/>
                  <a:pt x="759568" y="256167"/>
                  <a:pt x="765203" y="253350"/>
                </a:cubicBezTo>
                <a:cubicBezTo>
                  <a:pt x="779037" y="246433"/>
                  <a:pt x="791147" y="235035"/>
                  <a:pt x="801062" y="223468"/>
                </a:cubicBezTo>
                <a:cubicBezTo>
                  <a:pt x="807545" y="215905"/>
                  <a:pt x="813015" y="207531"/>
                  <a:pt x="818992" y="199562"/>
                </a:cubicBezTo>
                <a:cubicBezTo>
                  <a:pt x="820984" y="189601"/>
                  <a:pt x="825602" y="179818"/>
                  <a:pt x="824968" y="169680"/>
                </a:cubicBezTo>
                <a:cubicBezTo>
                  <a:pt x="822263" y="126396"/>
                  <a:pt x="818568" y="105365"/>
                  <a:pt x="795086" y="74056"/>
                </a:cubicBezTo>
                <a:cubicBezTo>
                  <a:pt x="790015" y="67294"/>
                  <a:pt x="782567" y="62620"/>
                  <a:pt x="777156" y="56127"/>
                </a:cubicBezTo>
                <a:cubicBezTo>
                  <a:pt x="772558" y="50609"/>
                  <a:pt x="770657" y="42872"/>
                  <a:pt x="765203" y="38197"/>
                </a:cubicBezTo>
                <a:cubicBezTo>
                  <a:pt x="750249" y="25379"/>
                  <a:pt x="735315" y="19412"/>
                  <a:pt x="717392" y="14291"/>
                </a:cubicBezTo>
                <a:cubicBezTo>
                  <a:pt x="709494" y="12034"/>
                  <a:pt x="701691" y="8706"/>
                  <a:pt x="693486" y="8315"/>
                </a:cubicBezTo>
                <a:cubicBezTo>
                  <a:pt x="659658" y="6704"/>
                  <a:pt x="625753" y="8315"/>
                  <a:pt x="591886" y="831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220e45b9e2_0_5"/>
          <p:cNvSpPr txBox="1"/>
          <p:nvPr/>
        </p:nvSpPr>
        <p:spPr>
          <a:xfrm>
            <a:off x="2480235" y="5617882"/>
            <a:ext cx="695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Grouping is implemented here, no titles for groups (no “sections”)</a:t>
            </a:r>
            <a:endParaRPr/>
          </a:p>
        </p:txBody>
      </p:sp>
      <p:sp>
        <p:nvSpPr>
          <p:cNvPr id="114" name="Google Shape;114;g2220e45b9e2_0_5"/>
          <p:cNvSpPr txBox="1"/>
          <p:nvPr/>
        </p:nvSpPr>
        <p:spPr>
          <a:xfrm>
            <a:off x="2480234" y="6065150"/>
            <a:ext cx="900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Small Inaccuracies are common.  May be possible to remove ~90% of these over time but some will remain.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20e45b9e2_0_14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0947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– Example – PR  Poem</a:t>
            </a:r>
            <a:endParaRPr/>
          </a:p>
        </p:txBody>
      </p:sp>
      <p:sp>
        <p:nvSpPr>
          <p:cNvPr id="120" name="Google Shape;120;g2220e45b9e2_0_14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 b="1"/>
              <a:t>./prbot describe https://github.com/githubnext/prbot/pull/565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</p:txBody>
      </p:sp>
      <p:pic>
        <p:nvPicPr>
          <p:cNvPr id="121" name="Google Shape;121;g2220e45b9e2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8587" y="2667000"/>
            <a:ext cx="43148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220e45b9e2_0_14"/>
          <p:cNvSpPr txBox="1"/>
          <p:nvPr/>
        </p:nvSpPr>
        <p:spPr>
          <a:xfrm>
            <a:off x="4739341" y="4865637"/>
            <a:ext cx="63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humorous but seems well-received, good for team cohesion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0e45b9e2_0_21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– Example – Repo Summary</a:t>
            </a:r>
            <a:endParaRPr/>
          </a:p>
        </p:txBody>
      </p:sp>
      <p:sp>
        <p:nvSpPr>
          <p:cNvPr id="128" name="Google Shape;128;g2220e45b9e2_0_21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 b="1"/>
              <a:t>./prbot summarize https://github.com/githubnext/HeyGitHub --include "src/*/*.ts"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</p:txBody>
      </p:sp>
      <p:pic>
        <p:nvPicPr>
          <p:cNvPr id="129" name="Google Shape;129;g2220e45b9e2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547937"/>
            <a:ext cx="98869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20e45b9e2_0_27"/>
          <p:cNvSpPr txBox="1">
            <a:spLocks noGrp="1"/>
          </p:cNvSpPr>
          <p:nvPr>
            <p:ph type="title"/>
          </p:nvPr>
        </p:nvSpPr>
        <p:spPr>
          <a:xfrm>
            <a:off x="838200" y="371101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AI Summarization – Example – Repo Walkthrough</a:t>
            </a:r>
            <a:endParaRPr/>
          </a:p>
        </p:txBody>
      </p:sp>
      <p:sp>
        <p:nvSpPr>
          <p:cNvPr id="135" name="Google Shape;135;g2220e45b9e2_0_27"/>
          <p:cNvSpPr txBox="1">
            <a:spLocks noGrp="1"/>
          </p:cNvSpPr>
          <p:nvPr>
            <p:ph type="body" idx="1"/>
          </p:nvPr>
        </p:nvSpPr>
        <p:spPr>
          <a:xfrm>
            <a:off x="844176" y="180769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sz="1600" b="1"/>
              <a:t>./prbot summarize https://github.com/githubnext/HeyGitHub --include "src/*/*.ts”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</p:txBody>
      </p:sp>
      <p:pic>
        <p:nvPicPr>
          <p:cNvPr id="136" name="Google Shape;136;g2220e45b9e2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878" y="2321553"/>
            <a:ext cx="8282194" cy="40854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838201" y="259794"/>
            <a:ext cx="10515600" cy="66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The Principles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838200" y="1126835"/>
            <a:ext cx="10515600" cy="502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b="1"/>
              <a:t>Utility</a:t>
            </a:r>
            <a:endParaRPr sz="3900"/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b="1"/>
              <a:t>Quality</a:t>
            </a:r>
            <a:endParaRPr sz="3900"/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b="1"/>
              <a:t>Handling Change</a:t>
            </a:r>
            <a:endParaRPr sz="3900"/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b="1"/>
              <a:t>Trust</a:t>
            </a:r>
            <a:endParaRPr sz="3900"/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b="1"/>
              <a:t>User Promotion</a:t>
            </a:r>
            <a:endParaRPr sz="3900"/>
          </a:p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Widescreen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Lato</vt:lpstr>
      <vt:lpstr>Office Theme</vt:lpstr>
      <vt:lpstr>PRBot - Exploring AI Summarization Outputs for Issues, PRs and Repos</vt:lpstr>
      <vt:lpstr>AI Outputs Overview</vt:lpstr>
      <vt:lpstr>AI Outputs Overview</vt:lpstr>
      <vt:lpstr>AI Summarization – Example – PR  Summary</vt:lpstr>
      <vt:lpstr>AI Summarization – Example – PR  Walkthrough</vt:lpstr>
      <vt:lpstr>AI Summarization – Example – PR  Poem</vt:lpstr>
      <vt:lpstr>AI Summarization – Example – Repo Summary</vt:lpstr>
      <vt:lpstr>AI Summarization – Example – Repo Walkthrough</vt:lpstr>
      <vt:lpstr>The Principles</vt:lpstr>
      <vt:lpstr>The Principles</vt:lpstr>
      <vt:lpstr>AI Summarization - Techniques</vt:lpstr>
      <vt:lpstr>AI Summarization – Example – PR  Walkthrough</vt:lpstr>
      <vt:lpstr>AI Summarization Latencies</vt:lpstr>
      <vt:lpstr>Testing (PR summarization)</vt:lpstr>
      <vt:lpstr>Some 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 Syme</dc:creator>
  <cp:lastModifiedBy>Don Syme</cp:lastModifiedBy>
  <cp:revision>2</cp:revision>
  <dcterms:created xsi:type="dcterms:W3CDTF">2023-02-07T13:07:29Z</dcterms:created>
  <dcterms:modified xsi:type="dcterms:W3CDTF">2024-06-18T12:48:53Z</dcterms:modified>
</cp:coreProperties>
</file>