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5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5143500" type="screen16x9"/>
  <p:notesSz cx="6858000" cy="9144000"/>
  <p:embeddedFontLst>
    <p:embeddedFont>
      <p:font typeface="Inter" panose="020B0604020202020204" charset="0"/>
      <p:regular r:id="rId53"/>
      <p:bold r:id="rId54"/>
    </p:embeddedFont>
    <p:embeddedFont>
      <p:font typeface="Inter Black" panose="020B0604020202020204" charset="0"/>
      <p:bold r:id="rId55"/>
    </p:embeddedFont>
    <p:embeddedFont>
      <p:font typeface="Inter Light" panose="020B060402020202020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qeel Siddiqui" initials="" lastIdx="1" clrIdx="0"/>
  <p:cmAuthor id="1" name="Don Syme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0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5-10T16:02:48.440" idx="1">
    <p:pos x="207" y="136"/>
    <p:text>22</p:text>
  </p:cm>
  <p:cm authorId="1" dt="2023-05-10T16:02:48.440" idx="1">
    <p:pos x="207" y="136"/>
    <p:text>Thanks!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b01c3ef42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b01c3ef42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19e73564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19e735641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19e735641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19e735641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19e73564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19e73564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19e73564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19e735641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19e735641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19e735641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19e735641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19e735641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19e735641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19e735641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19e735641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419e735641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19e735641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19e735641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19e735641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19e735641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b01c3ef42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b01c3ef42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19e735641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19e735641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19e735641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19e735641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19e735641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19e735641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19e735641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19e735641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19e735641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19e735641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19e735641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19e735641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19e735641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19e735641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19e735641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19e735641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19e735641_0_9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19e735641_0_9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19e735641_0_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419e735641_0_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19e7356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19e7356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419e735641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419e735641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419e735641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419e735641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210f36a6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2210f36a6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3401678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3401678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19e735641_0_1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19e735641_0_1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99cd2fd2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99cd2fd2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419e735641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419e735641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419e735641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419e735641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7b01c3ef42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7b01c3ef42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7b01c3ef42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7b01c3ef42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210f36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210f36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419e735641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419e735641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19e73564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19e73564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f99cd2fd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f99cd2fd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19e735641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419e735641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19e73564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419e73564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419e73564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419e73564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419e73564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419e735641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419e73564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419e735641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19e73564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419e73564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419e73564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419e73564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19e735641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19e735641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19e73564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19e735641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19e735641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19e735641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19e735641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19e735641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19e735641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19e735641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77" y="728025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400"/>
              <a:buChar char="●"/>
              <a:defRPr sz="2400">
                <a:solidFill>
                  <a:srgbClr val="B0CCC7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2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_1_1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Char char="●"/>
              <a:defRPr>
                <a:solidFill>
                  <a:srgbClr val="B0CCC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710225" y="247650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710225" y="3056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E3D9"/>
              </a:buClr>
              <a:buSzPts val="1800"/>
              <a:buFont typeface="Inter Light"/>
              <a:buNone/>
              <a:defRPr>
                <a:solidFill>
                  <a:srgbClr val="83E3D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2" y="759650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5839" y="44271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syme@github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kb.blog/p/bing-ai-cant-be-trusted#%C2%A7gap-financial-statement-summar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example-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new-approach-step-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a-sample-equipping-promp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new-approach-step-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new-approach-step-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report.md#new-approach-step-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nex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/blob/main/docs/eval.md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hyperlink" Target="https://twitter.com/emollick/status/1653451648826757121" TargetMode="Externa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hub/blob/dsyme/thumbs/app/.thumbs/thumb.m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nex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next/gpt4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next.com/projects/copilot-for-pull-requests" TargetMode="External"/><Relationship Id="rId4" Type="http://schemas.openxmlformats.org/officeDocument/2006/relationships/hyperlink" Target="https://devdiv.visualstudio.com/DefaultCollection/Personal/_git/dsym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7857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and Code: Two Projects from Next</a:t>
            </a:r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Syme (</a:t>
            </a:r>
            <a:r>
              <a:rPr lang="en" u="sng">
                <a:solidFill>
                  <a:schemeClr val="hlink"/>
                </a:solidFill>
                <a:hlinkClick r:id="rId3"/>
              </a:rPr>
              <a:t>dsyme@github.com</a:t>
            </a:r>
            <a:r>
              <a:rPr lang="en"/>
              <a:t>) + all of GitHub Next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Researcher, GitHub Next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/>
              <a:t>How bad is this?</a:t>
            </a:r>
            <a:endParaRPr sz="6300"/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Very very bad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fails</a:t>
            </a:r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Bing AI can’t be trusted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 garbage: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r>
              <a:rPr lang="en"/>
              <a:t>More example garbage: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153" name="Google Shape;15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25" y="1789575"/>
            <a:ext cx="7992724" cy="9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2775" y="3266400"/>
            <a:ext cx="6038975" cy="17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3"/>
          <p:cNvSpPr txBox="1"/>
          <p:nvPr/>
        </p:nvSpPr>
        <p:spPr>
          <a:xfrm>
            <a:off x="4157325" y="441425"/>
            <a:ext cx="3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56" name="Google Shape;156;p33"/>
          <p:cNvGrpSpPr/>
          <p:nvPr/>
        </p:nvGrpSpPr>
        <p:grpSpPr>
          <a:xfrm>
            <a:off x="3802224" y="2008388"/>
            <a:ext cx="670989" cy="611562"/>
            <a:chOff x="3802224" y="2008388"/>
            <a:chExt cx="670989" cy="611562"/>
          </a:xfrm>
        </p:grpSpPr>
        <p:sp>
          <p:nvSpPr>
            <p:cNvPr id="157" name="Google Shape;157;p33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58" name="Google Shape;158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33"/>
          <p:cNvGrpSpPr/>
          <p:nvPr/>
        </p:nvGrpSpPr>
        <p:grpSpPr>
          <a:xfrm>
            <a:off x="2003249" y="3999363"/>
            <a:ext cx="670989" cy="611562"/>
            <a:chOff x="3802224" y="2008388"/>
            <a:chExt cx="670989" cy="611562"/>
          </a:xfrm>
        </p:grpSpPr>
        <p:sp>
          <p:nvSpPr>
            <p:cNvPr id="160" name="Google Shape;160;p33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1" name="Google Shape;161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observation: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👎GPT-4 is </a:t>
            </a:r>
            <a:r>
              <a:rPr lang="en" b="1"/>
              <a:t>terrible </a:t>
            </a:r>
            <a:r>
              <a:rPr lang="en"/>
              <a:t>at </a:t>
            </a:r>
            <a:r>
              <a:rPr lang="en" b="1"/>
              <a:t>numeric calculations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👍GPT-4 is </a:t>
            </a:r>
            <a:r>
              <a:rPr lang="en" b="1"/>
              <a:t>good </a:t>
            </a:r>
            <a:r>
              <a:rPr lang="en"/>
              <a:t>at writing </a:t>
            </a:r>
            <a:r>
              <a:rPr lang="en" b="1"/>
              <a:t>numeric calculation code </a:t>
            </a:r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Hope made Real</a:t>
            </a:r>
            <a:endParaRPr/>
          </a:p>
        </p:txBody>
      </p:sp>
      <p:pic>
        <p:nvPicPr>
          <p:cNvPr id="173" name="Google Shape;1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0" y="1200175"/>
            <a:ext cx="8639900" cy="2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/>
        </p:nvSpPr>
        <p:spPr>
          <a:xfrm>
            <a:off x="1534825" y="4203175"/>
            <a:ext cx="6090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My opinion: this two-phase technique should be incorporated into </a:t>
            </a: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every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GPT-4 request that involves numbers unless explicitly known to be calculation-free. Anything else is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question</a:t>
            </a:r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1" name="Google Shape;1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25" y="1158425"/>
            <a:ext cx="8133676" cy="2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fail</a:t>
            </a:r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700" y="1953024"/>
            <a:ext cx="8551024" cy="76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37"/>
          <p:cNvGrpSpPr/>
          <p:nvPr/>
        </p:nvGrpSpPr>
        <p:grpSpPr>
          <a:xfrm>
            <a:off x="8009499" y="2030700"/>
            <a:ext cx="670989" cy="611562"/>
            <a:chOff x="3802224" y="2008388"/>
            <a:chExt cx="670989" cy="611562"/>
          </a:xfrm>
        </p:grpSpPr>
        <p:sp>
          <p:nvSpPr>
            <p:cNvPr id="190" name="Google Shape;190;p37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1" name="Google Shape;191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37"/>
          <p:cNvGrpSpPr/>
          <p:nvPr/>
        </p:nvGrpSpPr>
        <p:grpSpPr>
          <a:xfrm>
            <a:off x="1422349" y="2448175"/>
            <a:ext cx="670989" cy="611562"/>
            <a:chOff x="3802224" y="2008388"/>
            <a:chExt cx="670989" cy="611562"/>
          </a:xfrm>
        </p:grpSpPr>
        <p:sp>
          <p:nvSpPr>
            <p:cNvPr id="193" name="Google Shape;193;p37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4" name="Google Shape;194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prompt</a:t>
            </a:r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763" y="1385050"/>
            <a:ext cx="5806474" cy="37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relevant </a:t>
            </a:r>
            <a:r>
              <a:rPr lang="en" u="sng">
                <a:solidFill>
                  <a:schemeClr val="hlink"/>
                </a:solidFill>
                <a:hlinkClick r:id="rId3"/>
              </a:rPr>
              <a:t>calculation code</a:t>
            </a:r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75" y="1081088"/>
            <a:ext cx="84010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relevant </a:t>
            </a:r>
            <a:r>
              <a:rPr lang="en" u="sng">
                <a:solidFill>
                  <a:schemeClr val="hlink"/>
                </a:solidFill>
                <a:hlinkClick r:id="rId3"/>
              </a:rPr>
              <a:t>results</a:t>
            </a:r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 code + results to the prompt, before the question</a:t>
            </a:r>
            <a:endParaRPr/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4">
            <a:alphaModFix/>
          </a:blip>
          <a:srcRect t="37994" b="24796"/>
          <a:stretch/>
        </p:blipFill>
        <p:spPr>
          <a:xfrm>
            <a:off x="671500" y="1575023"/>
            <a:ext cx="7800975" cy="14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</a:t>
            </a:r>
            <a:r>
              <a:rPr lang="en" u="sng">
                <a:solidFill>
                  <a:schemeClr val="hlink"/>
                </a:solidFill>
                <a:hlinkClick r:id="rId3"/>
              </a:rPr>
              <a:t>answer</a:t>
            </a:r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3" y="1800225"/>
            <a:ext cx="81438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762" y="3763399"/>
            <a:ext cx="8551024" cy="76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41"/>
          <p:cNvGrpSpPr/>
          <p:nvPr/>
        </p:nvGrpSpPr>
        <p:grpSpPr>
          <a:xfrm>
            <a:off x="8032074" y="3841088"/>
            <a:ext cx="670989" cy="611562"/>
            <a:chOff x="3802224" y="2008388"/>
            <a:chExt cx="670989" cy="611562"/>
          </a:xfrm>
        </p:grpSpPr>
        <p:sp>
          <p:nvSpPr>
            <p:cNvPr id="225" name="Google Shape;225;p41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6" name="Google Shape;226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" name="Google Shape;227;p41"/>
          <p:cNvGrpSpPr/>
          <p:nvPr/>
        </p:nvGrpSpPr>
        <p:grpSpPr>
          <a:xfrm>
            <a:off x="1512574" y="4094975"/>
            <a:ext cx="670989" cy="611562"/>
            <a:chOff x="3802224" y="2008388"/>
            <a:chExt cx="670989" cy="611562"/>
          </a:xfrm>
        </p:grpSpPr>
        <p:sp>
          <p:nvSpPr>
            <p:cNvPr id="228" name="Google Shape;228;p41"/>
            <p:cNvSpPr/>
            <p:nvPr/>
          </p:nvSpPr>
          <p:spPr>
            <a:xfrm>
              <a:off x="3886750" y="2008388"/>
              <a:ext cx="552600" cy="5190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9" name="Google Shape;22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02224" y="2047250"/>
              <a:ext cx="670989" cy="572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/>
        </p:nvSpPr>
        <p:spPr>
          <a:xfrm>
            <a:off x="3593550" y="3120970"/>
            <a:ext cx="1956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GitHub Next</a:t>
            </a:r>
            <a:endParaRPr sz="20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24"/>
          <p:cNvSpPr txBox="1"/>
          <p:nvPr/>
        </p:nvSpPr>
        <p:spPr>
          <a:xfrm>
            <a:off x="3528299" y="3564300"/>
            <a:ext cx="2087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Researching the future of software development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B939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githubnext.com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Effective? </a:t>
            </a:r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6" name="Google Shape;236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200" y="372225"/>
            <a:ext cx="4907424" cy="45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industry is crying out for AI that can be </a:t>
            </a:r>
            <a:r>
              <a:rPr lang="en" b="1" i="1"/>
              <a:t>trusted</a:t>
            </a:r>
            <a:r>
              <a:rPr lang="en"/>
              <a:t>, can be </a:t>
            </a:r>
            <a:r>
              <a:rPr lang="en" b="1" i="1"/>
              <a:t>explained</a:t>
            </a:r>
            <a:r>
              <a:rPr lang="en"/>
              <a:t>, can generate </a:t>
            </a:r>
            <a:r>
              <a:rPr lang="en" b="1" i="1"/>
              <a:t>trustworthy</a:t>
            </a:r>
            <a:r>
              <a:rPr lang="en"/>
              <a:t>, </a:t>
            </a:r>
            <a:r>
              <a:rPr lang="en" b="1" i="1"/>
              <a:t>recognisable</a:t>
            </a:r>
            <a:r>
              <a:rPr lang="en"/>
              <a:t>, </a:t>
            </a:r>
            <a:r>
              <a:rPr lang="en" b="1" i="1"/>
              <a:t>analyzable </a:t>
            </a:r>
            <a:r>
              <a:rPr lang="en"/>
              <a:t>artifacts like </a:t>
            </a:r>
            <a:r>
              <a:rPr lang="en" b="1" i="1"/>
              <a:t>spreadsheets </a:t>
            </a:r>
            <a:r>
              <a:rPr lang="en"/>
              <a:t>and </a:t>
            </a:r>
            <a:r>
              <a:rPr lang="en" b="1" i="1"/>
              <a:t>notebooks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27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Imagine this UX: hover over a number and you see the relevant calculation, and can get a spreadsheet or notebook for it.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99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generating calculation code, we have a stepping stone to this.</a:t>
            </a:r>
            <a:endParaRPr/>
          </a:p>
        </p:txBody>
      </p:sp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Explanation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Interlude - Welcome to the Future</a:t>
            </a:r>
            <a:endParaRPr/>
          </a:p>
        </p:txBody>
      </p:sp>
      <p:sp>
        <p:nvSpPr>
          <p:cNvPr id="248" name="Google Shape;248;p44"/>
          <p:cNvSpPr txBox="1"/>
          <p:nvPr/>
        </p:nvSpPr>
        <p:spPr>
          <a:xfrm>
            <a:off x="1980375" y="3786325"/>
            <a:ext cx="688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Calculation is hard </a:t>
            </a:r>
            <a:r>
              <a:rPr lang="en" sz="1500" i="1"/>
              <a:t>(for AI)</a:t>
            </a:r>
            <a:r>
              <a:rPr lang="en" i="1"/>
              <a:t>. Writing calculation code is easy.</a:t>
            </a:r>
            <a:endParaRPr i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Computation is hard </a:t>
            </a:r>
            <a:r>
              <a:rPr lang="en" sz="1300" i="1"/>
              <a:t>(for AI)</a:t>
            </a:r>
            <a:r>
              <a:rPr lang="en" i="1"/>
              <a:t>. Writing code is easy.</a:t>
            </a:r>
            <a:endParaRPr i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i="1"/>
              <a:t>(“Hey AI bro, you need that code after all?”)</a:t>
            </a:r>
            <a:endParaRPr sz="1400"/>
          </a:p>
        </p:txBody>
      </p:sp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mantras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category of technique can be applied to </a:t>
            </a:r>
            <a:r>
              <a:rPr lang="en" b="1"/>
              <a:t>any language</a:t>
            </a:r>
            <a:r>
              <a:rPr lang="en"/>
              <a:t>, </a:t>
            </a:r>
            <a:r>
              <a:rPr lang="en" b="1"/>
              <a:t>computational logic</a:t>
            </a:r>
            <a:r>
              <a:rPr lang="en"/>
              <a:t>, </a:t>
            </a:r>
            <a:r>
              <a:rPr lang="en" b="1"/>
              <a:t>DSL, query language,</a:t>
            </a:r>
            <a:r>
              <a:rPr lang="en"/>
              <a:t> </a:t>
            </a:r>
            <a:r>
              <a:rPr lang="en" b="1"/>
              <a:t>library</a:t>
            </a:r>
            <a:r>
              <a:rPr lang="en"/>
              <a:t>, </a:t>
            </a:r>
            <a:r>
              <a:rPr lang="en" b="1"/>
              <a:t>service</a:t>
            </a:r>
            <a:r>
              <a:rPr lang="en"/>
              <a:t> or </a:t>
            </a:r>
            <a:r>
              <a:rPr lang="en" b="1"/>
              <a:t>computational capability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outputs can be </a:t>
            </a:r>
            <a:r>
              <a:rPr lang="en" b="1"/>
              <a:t>answers</a:t>
            </a:r>
            <a:r>
              <a:rPr lang="en"/>
              <a:t>, </a:t>
            </a:r>
            <a:r>
              <a:rPr lang="en" b="1"/>
              <a:t>code</a:t>
            </a:r>
            <a:r>
              <a:rPr lang="en"/>
              <a:t>, </a:t>
            </a:r>
            <a:r>
              <a:rPr lang="en" b="1"/>
              <a:t>notebooks</a:t>
            </a:r>
            <a:r>
              <a:rPr lang="en"/>
              <a:t>, </a:t>
            </a:r>
            <a:r>
              <a:rPr lang="en" b="1"/>
              <a:t>spreadsheets</a:t>
            </a:r>
            <a:r>
              <a:rPr lang="en"/>
              <a:t>, </a:t>
            </a:r>
            <a:r>
              <a:rPr lang="en" b="1"/>
              <a:t>projects</a:t>
            </a:r>
            <a:r>
              <a:rPr lang="en"/>
              <a:t>, </a:t>
            </a:r>
            <a:r>
              <a:rPr lang="en" b="1"/>
              <a:t>tests</a:t>
            </a:r>
            <a:r>
              <a:rPr lang="en"/>
              <a:t>, </a:t>
            </a:r>
            <a:r>
              <a:rPr lang="en" b="1"/>
              <a:t>documentation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outputs can be </a:t>
            </a:r>
            <a:r>
              <a:rPr lang="en" b="1"/>
              <a:t>generalized </a:t>
            </a:r>
            <a:r>
              <a:rPr lang="en"/>
              <a:t>and </a:t>
            </a:r>
            <a:r>
              <a:rPr lang="en" b="1"/>
              <a:t>deployed</a:t>
            </a:r>
            <a:r>
              <a:rPr lang="en"/>
              <a:t>.</a:t>
            </a:r>
            <a:endParaRPr/>
          </a:p>
        </p:txBody>
      </p:sp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Future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Question ⇒ Answer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Future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Documentation + Description ⇒ Code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Code ⇒ Results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Documentation + Description + Results ⇒ Outputs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(AI can also iterate, plan, correct, generate tests)</a:t>
            </a:r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Future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“Code Interpreter” ChatGPT AddIn</a:t>
            </a:r>
            <a:endParaRPr/>
          </a:p>
        </p:txBody>
      </p:sp>
      <p:pic>
        <p:nvPicPr>
          <p:cNvPr id="279" name="Google Shape;27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900" y="1675649"/>
            <a:ext cx="7575325" cy="20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200" y="1886025"/>
            <a:ext cx="4367675" cy="27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5150" y="2470800"/>
            <a:ext cx="2329775" cy="23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525" y="812175"/>
            <a:ext cx="50482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550" y="2098675"/>
            <a:ext cx="4370875" cy="29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2825" y="1906925"/>
            <a:ext cx="31718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integration of </a:t>
            </a:r>
            <a:r>
              <a:rPr lang="en" b="1"/>
              <a:t>Chat, Data </a:t>
            </a:r>
            <a:r>
              <a:rPr lang="en"/>
              <a:t>and </a:t>
            </a:r>
            <a:r>
              <a:rPr lang="en" b="1"/>
              <a:t>Programming </a:t>
            </a:r>
            <a:r>
              <a:rPr lang="en"/>
              <a:t>is coming very fast. Much faster than I expected even a month ago.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now see </a:t>
            </a:r>
            <a:r>
              <a:rPr lang="en" b="1"/>
              <a:t>an avalanche of ChatGPT addins</a:t>
            </a:r>
            <a:r>
              <a:rPr lang="en"/>
              <a:t>. An </a:t>
            </a:r>
            <a:r>
              <a:rPr lang="en" b="1"/>
              <a:t>app-like ecosystem</a:t>
            </a:r>
            <a:r>
              <a:rPr lang="en"/>
              <a:t> will develop very rapidly, where addins have access to </a:t>
            </a:r>
            <a:r>
              <a:rPr lang="en" b="1"/>
              <a:t>compute</a:t>
            </a:r>
            <a:r>
              <a:rPr lang="en"/>
              <a:t>, </a:t>
            </a:r>
            <a:r>
              <a:rPr lang="en" b="1"/>
              <a:t>storage</a:t>
            </a:r>
            <a:r>
              <a:rPr lang="en"/>
              <a:t>, </a:t>
            </a:r>
            <a:r>
              <a:rPr lang="en" b="1"/>
              <a:t>indexed documentation</a:t>
            </a:r>
            <a:r>
              <a:rPr lang="en"/>
              <a:t>, </a:t>
            </a:r>
            <a:r>
              <a:rPr lang="en" b="1"/>
              <a:t>networking</a:t>
            </a:r>
            <a:r>
              <a:rPr lang="en"/>
              <a:t>, </a:t>
            </a:r>
            <a:r>
              <a:rPr lang="en" b="1"/>
              <a:t>data resources</a:t>
            </a:r>
            <a:r>
              <a:rPr lang="en"/>
              <a:t>, </a:t>
            </a:r>
            <a:r>
              <a:rPr lang="en" b="1"/>
              <a:t>UX </a:t>
            </a:r>
            <a:r>
              <a:rPr lang="en"/>
              <a:t>and more.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Important: chat is not just one thing:</a:t>
            </a:r>
            <a:endParaRPr/>
          </a:p>
          <a:p>
            <a:pPr marL="457200" lvl="0" indent="-33528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Chat for Entertainment</a:t>
            </a:r>
            <a:endParaRPr/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Chat for Search </a:t>
            </a:r>
            <a:endParaRPr/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Chat for Analytical Question Answering</a:t>
            </a:r>
            <a:endParaRPr b="1"/>
          </a:p>
          <a:p>
            <a:pPr marL="457200" lvl="0" indent="-33528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Chat for Technical Creation</a:t>
            </a:r>
            <a:endParaRPr b="1"/>
          </a:p>
        </p:txBody>
      </p:sp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the Future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 Next?</a:t>
            </a:r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What</a:t>
            </a:r>
            <a:endParaRPr sz="1654" b="1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i="1"/>
              <a:t>An applied R&amp;D group attached to GitHub, reports to Thomas</a:t>
            </a:r>
            <a:endParaRPr sz="1654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Mission</a:t>
            </a:r>
            <a:endParaRPr sz="1654" b="1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i="1"/>
              <a:t>Transform the practice of software development</a:t>
            </a:r>
            <a:endParaRPr sz="1654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Mode of Operation</a:t>
            </a:r>
            <a:endParaRPr sz="1654" b="1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 i="1"/>
              <a:t>Build</a:t>
            </a:r>
            <a:r>
              <a:rPr lang="en" sz="1654" i="1"/>
              <a:t>, </a:t>
            </a:r>
            <a:r>
              <a:rPr lang="en" sz="1654" b="1" i="1"/>
              <a:t>Release</a:t>
            </a:r>
            <a:r>
              <a:rPr lang="en" sz="1654" i="1"/>
              <a:t>, </a:t>
            </a:r>
            <a:r>
              <a:rPr lang="en" sz="1654" b="1" i="1"/>
              <a:t>Learn</a:t>
            </a:r>
            <a:r>
              <a:rPr lang="en" sz="1654" i="1"/>
              <a:t>, </a:t>
            </a:r>
            <a:r>
              <a:rPr lang="en" sz="1654" b="1" i="1"/>
              <a:t>Co-operate</a:t>
            </a:r>
            <a:r>
              <a:rPr lang="en" sz="1654" i="1"/>
              <a:t>. </a:t>
            </a:r>
            <a:endParaRPr sz="1654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Who</a:t>
            </a:r>
            <a:endParaRPr sz="165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i="1"/>
              <a:t>		~15 applied LLM/ML experts (many ex-Copilot), UX experts, CS experts</a:t>
            </a:r>
            <a:endParaRPr sz="1654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Why this is the right way to run innovative applied R&amp;D</a:t>
            </a:r>
            <a:endParaRPr sz="165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654" i="1"/>
              <a:t>		Operates at the Goldilocks distance!</a:t>
            </a:r>
            <a:endParaRPr sz="1654"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Part 2 - Infusing github.com with AI Summaries</a:t>
            </a:r>
            <a:endParaRPr sz="3600"/>
          </a:p>
        </p:txBody>
      </p:sp>
      <p:sp>
        <p:nvSpPr>
          <p:cNvPr id="301" name="Google Shape;301;p52"/>
          <p:cNvSpPr txBox="1"/>
          <p:nvPr/>
        </p:nvSpPr>
        <p:spPr>
          <a:xfrm>
            <a:off x="1980375" y="3786325"/>
            <a:ext cx="6885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github.com/githubnext/prbot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githubnext.com/projects/copilot-for-pull-requests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Code ⇒ Summary (“Explain this code” in Copilot VS Code)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PR ⇒ Summary (Copilot for PRs)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File ⇒ Summary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Directory ⇒ Summary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Issue ⇒ Summary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Discussion ⇒ Summary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Repo =&gt; Summary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(multiple AI calls needed == hierarchical summarization)</a:t>
            </a:r>
            <a:endParaRPr/>
          </a:p>
        </p:txBody>
      </p:sp>
      <p:sp>
        <p:nvSpPr>
          <p:cNvPr id="307" name="Google Shape;307;p5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all the things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 – PR  Summary</a:t>
            </a:r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" sz="1200" b="1"/>
              <a:t>./prbot describe https://github.com/githubnext/prbot/pull/565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</a:pPr>
            <a:endParaRPr sz="1200" b="1"/>
          </a:p>
        </p:txBody>
      </p:sp>
      <p:pic>
        <p:nvPicPr>
          <p:cNvPr id="314" name="Google Shape;314;p54"/>
          <p:cNvPicPr preferRelativeResize="0"/>
          <p:nvPr/>
        </p:nvPicPr>
        <p:blipFill rotWithShape="1">
          <a:blip r:embed="rId3">
            <a:alphaModFix/>
          </a:blip>
          <a:srcRect t="7460" b="61086"/>
          <a:stretch/>
        </p:blipFill>
        <p:spPr>
          <a:xfrm>
            <a:off x="318050" y="1669375"/>
            <a:ext cx="8610450" cy="1518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short summaries for files</a:t>
            </a:r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1" name="Google Shape;32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500" y="1660777"/>
            <a:ext cx="7819149" cy="22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summaries of entire repositories</a:t>
            </a:r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Overall summary of 1M+ LOC code in github/github “app” directory.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Every chunk, file, directory, issue, discussion gets a summary too.</a:t>
            </a:r>
            <a:endParaRPr/>
          </a:p>
        </p:txBody>
      </p:sp>
      <p:pic>
        <p:nvPicPr>
          <p:cNvPr id="328" name="Google Shape;328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450" y="1749825"/>
            <a:ext cx="4806376" cy="33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future UX (from github designers)</a:t>
            </a:r>
            <a:endParaRPr/>
          </a:p>
        </p:txBody>
      </p:sp>
      <p:sp>
        <p:nvSpPr>
          <p:cNvPr id="334" name="Google Shape;334;p5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5" name="Google Shape;3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306" y="858825"/>
            <a:ext cx="4479379" cy="39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fun - AI Poetry for PRs </a:t>
            </a:r>
            <a:endParaRPr/>
          </a:p>
        </p:txBody>
      </p:sp>
      <p:sp>
        <p:nvSpPr>
          <p:cNvPr id="341" name="Google Shape;341;p5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42" name="Google Shape;342;p58"/>
          <p:cNvSpPr txBox="1"/>
          <p:nvPr/>
        </p:nvSpPr>
        <p:spPr>
          <a:xfrm>
            <a:off x="739600" y="1022300"/>
            <a:ext cx="4331400" cy="114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 unleash the prbot, the beast of AI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 measure its power, its skill and its price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 refine its language, its summaries and scores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 challenge the baseline, the human and the norms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3" name="Google Shape;343;p58"/>
          <p:cNvSpPr txBox="1"/>
          <p:nvPr/>
        </p:nvSpPr>
        <p:spPr>
          <a:xfrm>
            <a:off x="1439050" y="2395725"/>
            <a:ext cx="4331400" cy="114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No mercy for the bots, they cannot fool us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 log and return, we don't let them rule us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 parse the commands, we don't need the labels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 test the payloads, we are the rebels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pic>
        <p:nvPicPr>
          <p:cNvPr id="344" name="Google Shape;34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451" y="2385625"/>
            <a:ext cx="1845724" cy="1845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8"/>
          <p:cNvSpPr txBox="1"/>
          <p:nvPr/>
        </p:nvSpPr>
        <p:spPr>
          <a:xfrm>
            <a:off x="294575" y="3698550"/>
            <a:ext cx="5306700" cy="114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Oh, we're the crew who code the bot, and we're the best you'll ever see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 review the changes in the files, with a </a:t>
            </a:r>
            <a:r>
              <a:rPr lang="en" sz="900" i="1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fileIndex</a:t>
            </a: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 for each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 heave and ho and pull the rope, and make the locators neat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  <a:highlight>
                  <a:srgbClr val="FFFFFF"/>
                </a:highlight>
              </a:rPr>
              <a:t>We're the crew who code the bot, and we're the pride of the fleet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sp>
        <p:nvSpPr>
          <p:cNvPr id="346" name="Google Shape;346;p58"/>
          <p:cNvSpPr txBox="1"/>
          <p:nvPr/>
        </p:nvSpPr>
        <p:spPr>
          <a:xfrm>
            <a:off x="5567525" y="1147150"/>
            <a:ext cx="2362800" cy="88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</a:rPr>
              <a:t>Command line </a:t>
            </a:r>
            <a:r>
              <a:rPr lang="en" sz="900" b="1" i="1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prbot-engine</a:t>
            </a:r>
            <a:endParaRPr sz="900" b="1" i="1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</a:rPr>
              <a:t>Added for automation ease</a:t>
            </a:r>
            <a:endParaRPr sz="1150" i="1">
              <a:solidFill>
                <a:srgbClr val="1D1C1D"/>
              </a:solidFill>
            </a:endParaRPr>
          </a:p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i="1">
                <a:solidFill>
                  <a:srgbClr val="1D1C1D"/>
                </a:solidFill>
              </a:rPr>
              <a:t>Springtime coding bliss </a:t>
            </a:r>
            <a:r>
              <a:rPr lang="en" sz="900" b="1" i="1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#!</a:t>
            </a:r>
            <a:endParaRPr sz="1150" b="1" i="1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fun - AI Stories for Repos </a:t>
            </a:r>
            <a:endParaRPr/>
          </a:p>
        </p:txBody>
      </p:sp>
      <p:sp>
        <p:nvSpPr>
          <p:cNvPr id="352" name="Google Shape;352;p5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Based on overall summary of all 1M LOC code in github/github “app” directory</a:t>
            </a:r>
            <a:endParaRPr sz="1700"/>
          </a:p>
        </p:txBody>
      </p:sp>
      <p:sp>
        <p:nvSpPr>
          <p:cNvPr id="353" name="Google Shape;353;p59"/>
          <p:cNvSpPr txBox="1"/>
          <p:nvPr/>
        </p:nvSpPr>
        <p:spPr>
          <a:xfrm>
            <a:off x="632450" y="1360425"/>
            <a:ext cx="4331400" cy="140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SAGAN: 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The `app/` directory is a microcosm of the human condition, a mirror of our strengths and weaknesses, our hopes and fears, our dreams and realities. 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It is a reminder of how far we have come, and how much further we can go.</a:t>
            </a: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...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sp>
        <p:nvSpPr>
          <p:cNvPr id="354" name="Google Shape;354;p59"/>
          <p:cNvSpPr txBox="1"/>
          <p:nvPr/>
        </p:nvSpPr>
        <p:spPr>
          <a:xfrm>
            <a:off x="1111950" y="2901525"/>
            <a:ext cx="4331400" cy="217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ATTENBOROUGH:</a:t>
            </a:r>
            <a:r>
              <a:rPr lang="en" sz="1150" b="1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In the vast and diverse ecosystem of GitHub, there is a hidden world of code that powers the web application millions of users rely on every day. 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This world is the app directory, where we can find files and subdirectories for various features and services that GitHub offers.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 Let's take a closer look at some of the inhabitants of this directory, and see how they interact and evolve.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sp>
        <p:nvSpPr>
          <p:cNvPr id="355" name="Google Shape;355;p59"/>
          <p:cNvSpPr txBox="1"/>
          <p:nvPr/>
        </p:nvSpPr>
        <p:spPr>
          <a:xfrm>
            <a:off x="5568850" y="1451175"/>
            <a:ext cx="3195900" cy="2698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MACHIAVELLI:</a:t>
            </a:r>
            <a:r>
              <a:rPr lang="en" sz="1150" b="1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To the magnificent and generous prince, 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who has graciously bestowed upon me the honor of examining the inner workings of his most esteemed and powerful enterprise, 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I dedicate this humble treatise on the directory `app/` in the repository `github/github`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.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 </a:t>
            </a:r>
            <a:r>
              <a:rPr lang="en" sz="1150" i="1">
                <a:solidFill>
                  <a:srgbClr val="1D1C1D"/>
                </a:solidFill>
                <a:highlight>
                  <a:srgbClr val="F8F8F8"/>
                </a:highlight>
              </a:rPr>
              <a:t>...the gateway to the prince's vast dominion of code and collaboration</a:t>
            </a:r>
            <a:r>
              <a:rPr lang="en" sz="1150" b="1" i="1">
                <a:solidFill>
                  <a:srgbClr val="1D1C1D"/>
                </a:solidFill>
                <a:highlight>
                  <a:srgbClr val="F8F8F8"/>
                </a:highlight>
              </a:rPr>
              <a:t>. ..</a:t>
            </a:r>
            <a:endParaRPr sz="1150" i="1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1" name="Google Shape;3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60"/>
          <p:cNvSpPr txBox="1"/>
          <p:nvPr/>
        </p:nvSpPr>
        <p:spPr>
          <a:xfrm>
            <a:off x="2886000" y="3120975"/>
            <a:ext cx="3372000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Thank you!</a:t>
            </a:r>
            <a:endParaRPr sz="36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dsyme@github.com</a:t>
            </a:r>
            <a:endParaRPr sz="1800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3" name="Google Shape;363;p6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6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 game is using </a:t>
            </a:r>
            <a:r>
              <a:rPr lang="en" b="1"/>
              <a:t>LLMs</a:t>
            </a:r>
            <a:r>
              <a:rPr lang="en"/>
              <a:t> to bring </a:t>
            </a:r>
            <a:r>
              <a:rPr lang="en" b="1"/>
              <a:t>assists </a:t>
            </a:r>
            <a:r>
              <a:rPr lang="en"/>
              <a:t>to </a:t>
            </a:r>
            <a:r>
              <a:rPr lang="en" b="1"/>
              <a:t>dev activities</a:t>
            </a:r>
            <a:r>
              <a:rPr lang="en"/>
              <a:t>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9"/>
              <a:t>Many possible </a:t>
            </a:r>
            <a:r>
              <a:rPr lang="en" sz="2099" b="1"/>
              <a:t>assists </a:t>
            </a:r>
            <a:endParaRPr sz="209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9"/>
              <a:t>Many different </a:t>
            </a:r>
            <a:r>
              <a:rPr lang="en" sz="2099" b="1"/>
              <a:t>activities </a:t>
            </a:r>
            <a:endParaRPr sz="2099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9"/>
              <a:t>Delivery in </a:t>
            </a:r>
            <a:r>
              <a:rPr lang="en" sz="2099" b="1"/>
              <a:t>editor</a:t>
            </a:r>
            <a:r>
              <a:rPr lang="en" sz="2099"/>
              <a:t>, </a:t>
            </a:r>
            <a:r>
              <a:rPr lang="en" sz="2099" b="1"/>
              <a:t>monolith, application,</a:t>
            </a:r>
            <a:r>
              <a:rPr lang="en" sz="2099"/>
              <a:t> </a:t>
            </a:r>
            <a:r>
              <a:rPr lang="en" sz="2099" b="1"/>
              <a:t>command line </a:t>
            </a:r>
            <a:r>
              <a:rPr lang="en" sz="2099"/>
              <a:t>and </a:t>
            </a:r>
            <a:r>
              <a:rPr lang="en" sz="2099" b="1"/>
              <a:t>new modalities</a:t>
            </a:r>
            <a:endParaRPr sz="2099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LLMs </a:t>
            </a:r>
            <a:r>
              <a:rPr lang="en"/>
              <a:t>are </a:t>
            </a:r>
            <a:r>
              <a:rPr lang="en" b="1"/>
              <a:t>probabilistic text calculators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42"/>
              <a:t>Text in, text out.</a:t>
            </a:r>
            <a:endParaRPr sz="2242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42"/>
              <a:t>Key topics: </a:t>
            </a:r>
            <a:r>
              <a:rPr lang="en" sz="2242" b="1"/>
              <a:t>prompts</a:t>
            </a:r>
            <a:r>
              <a:rPr lang="en" sz="2242"/>
              <a:t>, </a:t>
            </a:r>
            <a:r>
              <a:rPr lang="en" sz="2242" b="1"/>
              <a:t>context</a:t>
            </a:r>
            <a:r>
              <a:rPr lang="en" sz="2242"/>
              <a:t>, </a:t>
            </a:r>
            <a:r>
              <a:rPr lang="en" sz="2242" b="1"/>
              <a:t>control</a:t>
            </a:r>
            <a:r>
              <a:rPr lang="en" sz="2242"/>
              <a:t>, </a:t>
            </a:r>
            <a:r>
              <a:rPr lang="en" sz="2242" b="1"/>
              <a:t>quality</a:t>
            </a:r>
            <a:r>
              <a:rPr lang="en" sz="2242"/>
              <a:t>, </a:t>
            </a:r>
            <a:r>
              <a:rPr lang="en" sz="2242" b="1"/>
              <a:t>divide-and-conquer</a:t>
            </a:r>
            <a:r>
              <a:rPr lang="en" sz="2242"/>
              <a:t>, </a:t>
            </a:r>
            <a:r>
              <a:rPr lang="en" sz="2242" b="1"/>
              <a:t>chain-of-thought</a:t>
            </a:r>
            <a:r>
              <a:rPr lang="en" sz="2242"/>
              <a:t>, </a:t>
            </a:r>
            <a:r>
              <a:rPr lang="en" sz="2242" b="1"/>
              <a:t>hallucination</a:t>
            </a:r>
            <a:r>
              <a:rPr lang="en" sz="2242"/>
              <a:t>.</a:t>
            </a:r>
            <a:endParaRPr sz="2242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LLMs are </a:t>
            </a:r>
            <a:r>
              <a:rPr lang="en" b="1"/>
              <a:t>magical </a:t>
            </a:r>
            <a:r>
              <a:rPr lang="en"/>
              <a:t>but </a:t>
            </a:r>
            <a:r>
              <a:rPr lang="en" b="1"/>
              <a:t>difficult </a:t>
            </a:r>
            <a:r>
              <a:rPr lang="en"/>
              <a:t>functions to integrate in </a:t>
            </a:r>
            <a:r>
              <a:rPr lang="en" b="1"/>
              <a:t>high-trust scenarios</a:t>
            </a:r>
            <a:r>
              <a:rPr lang="en"/>
              <a:t>.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76"/>
              <a:t>Scepticism is healthy. Almost nothing in github.com today is probabilistic.</a:t>
            </a:r>
            <a:endParaRPr sz="2276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76"/>
              <a:t>The human is almost certainly in-the-loop.</a:t>
            </a:r>
            <a:endParaRPr sz="227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Released March 23!</a:t>
            </a:r>
            <a:endParaRPr/>
          </a:p>
        </p:txBody>
      </p:sp>
      <p:pic>
        <p:nvPicPr>
          <p:cNvPr id="109" name="Google Shape;109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425" y="963400"/>
            <a:ext cx="6138575" cy="406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Outputs Overview</a:t>
            </a:r>
            <a:endParaRPr/>
          </a:p>
        </p:txBody>
      </p:sp>
      <p:sp>
        <p:nvSpPr>
          <p:cNvPr id="376" name="Google Shape;376;p6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Generative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Critique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Outputs Overview</a:t>
            </a:r>
            <a:endParaRPr/>
          </a:p>
        </p:txBody>
      </p:sp>
      <p:sp>
        <p:nvSpPr>
          <p:cNvPr id="382" name="Google Shape;382;p6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marL="914400" lvl="1" indent="-346075" algn="l" rtl="0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Keywords</a:t>
            </a:r>
            <a:endParaRPr/>
          </a:p>
          <a:p>
            <a:pPr marL="914400" lvl="1" indent="-34607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Title</a:t>
            </a:r>
            <a:endParaRPr/>
          </a:p>
          <a:p>
            <a:pPr marL="914400" lvl="1" indent="-34607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Abstract</a:t>
            </a:r>
            <a:endParaRPr/>
          </a:p>
          <a:p>
            <a:pPr marL="914400" lvl="1" indent="-34607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Walkthrough</a:t>
            </a:r>
            <a:endParaRPr/>
          </a:p>
          <a:p>
            <a:pPr marL="914400" lvl="1" indent="-34607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Documentation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Indexing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Generative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Critique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54"/>
              <a:t>We are headed to a world where </a:t>
            </a:r>
            <a:r>
              <a:rPr lang="en" sz="1654" b="1"/>
              <a:t>most text associated with repos </a:t>
            </a:r>
            <a:r>
              <a:rPr lang="en" sz="1654"/>
              <a:t>is </a:t>
            </a:r>
            <a:r>
              <a:rPr lang="en" sz="1654" b="1"/>
              <a:t>emergent </a:t>
            </a:r>
            <a:r>
              <a:rPr lang="en" sz="1654"/>
              <a:t>and </a:t>
            </a:r>
            <a:r>
              <a:rPr lang="en" sz="1654" b="1"/>
              <a:t>automatic.  </a:t>
            </a:r>
            <a:endParaRPr sz="165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		Content  ⇒  Search 			Content  ⇒  Text</a:t>
            </a:r>
            <a:endParaRPr sz="165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/>
              <a:t>Uses:</a:t>
            </a:r>
            <a:endParaRPr sz="1654"/>
          </a:p>
          <a:p>
            <a:pPr marL="457200" lvl="0" indent="-33369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55"/>
              <a:buChar char="●"/>
            </a:pPr>
            <a:r>
              <a:rPr lang="en" sz="1654"/>
              <a:t>Abstracts, keywords, descriptions		= for comprehension</a:t>
            </a:r>
            <a:endParaRPr sz="1654"/>
          </a:p>
          <a:p>
            <a:pPr marL="457200" lvl="0" indent="-33369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5"/>
              <a:buChar char="●"/>
            </a:pPr>
            <a:r>
              <a:rPr lang="en" sz="1654"/>
              <a:t>Table of contents 						= for navigation</a:t>
            </a:r>
            <a:endParaRPr sz="1654"/>
          </a:p>
          <a:p>
            <a:pPr marL="457200" lvl="0" indent="-33369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5"/>
              <a:buChar char="●"/>
            </a:pPr>
            <a:r>
              <a:rPr lang="en" sz="1654"/>
              <a:t>Documentation, walkthroughs			= for explanation</a:t>
            </a:r>
            <a:endParaRPr sz="1654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/>
              <a:t>Use cases:</a:t>
            </a:r>
            <a:endParaRPr sz="1654"/>
          </a:p>
          <a:p>
            <a:pPr marL="457200" lvl="0" indent="-33369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55"/>
              <a:buChar char="●"/>
            </a:pPr>
            <a:r>
              <a:rPr lang="en" sz="1654"/>
              <a:t>Tool-tips									Infopanel content</a:t>
            </a:r>
            <a:endParaRPr sz="1654"/>
          </a:p>
          <a:p>
            <a:pPr marL="457200" lvl="0" indent="-33369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55"/>
              <a:buChar char="●"/>
            </a:pPr>
            <a:r>
              <a:rPr lang="en" sz="1654"/>
              <a:t>Seeding human-authored descriptions		Search</a:t>
            </a:r>
            <a:endParaRPr sz="1654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54"/>
              <a:t>Esp. when </a:t>
            </a:r>
            <a:r>
              <a:rPr lang="en" sz="1654" b="1"/>
              <a:t>unfamiliar </a:t>
            </a:r>
            <a:r>
              <a:rPr lang="en" sz="1654"/>
              <a:t>with content, </a:t>
            </a:r>
            <a:r>
              <a:rPr lang="en" sz="1654" b="1"/>
              <a:t>pressed for time</a:t>
            </a:r>
            <a:r>
              <a:rPr lang="en" sz="1654"/>
              <a:t>, or </a:t>
            </a:r>
            <a:r>
              <a:rPr lang="en" sz="1654" b="1"/>
              <a:t>small-factor devices</a:t>
            </a:r>
            <a:endParaRPr sz="1654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388" name="Google Shape;388;p6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Summarization: Rationale</a:t>
            </a:r>
            <a:endParaRPr sz="262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Summarization: Technique</a:t>
            </a:r>
            <a:endParaRPr/>
          </a:p>
        </p:txBody>
      </p:sp>
      <p:sp>
        <p:nvSpPr>
          <p:cNvPr id="394" name="Google Shape;394;p6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 Chunks + some context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(GPT-4) → Descriptions of Chunks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(GPT-4) → Summaries of descriptions of chunks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(GPT-4) → Final outputs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"/>
              <a:t>Some Principles of AI 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6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Handling Change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Principles of AI 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  <a:p>
            <a:pPr marL="914400" lvl="1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AI outputs must make some human task faster, or better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All new outputs take user attention. They aren’t free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Handling Change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Principles of AI 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endParaRPr/>
          </a:p>
          <a:p>
            <a:pPr marL="914400" lvl="1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AI makes mistakes, must be minimized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Small inputs + Longer outputs → More mistakes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user must edit, approve/reject or tolerate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Users are more tolerant of mistakes in ephemeral outputs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Handling Change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Principles of AI 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6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Trust</a:t>
            </a:r>
            <a:endParaRPr/>
          </a:p>
          <a:p>
            <a:pPr marL="914400" lvl="1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Mistakes are highly corrosive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Authorship must be understood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human can explicitly take ownership after checking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Handling Change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Principles of AI UX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7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Trust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Handling Change</a:t>
            </a:r>
            <a:endParaRPr/>
          </a:p>
          <a:p>
            <a:pPr marL="914400" lvl="1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Outputs should be time-labelled, fresh and up-to-date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User-editing of outputs conflicts with freshness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Copilot for PRs</a:t>
            </a:r>
            <a:endParaRPr/>
          </a:p>
        </p:txBody>
      </p:sp>
      <p:sp>
        <p:nvSpPr>
          <p:cNvPr id="430" name="Google Shape;430;p7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Equipping GPT-4 with Numeric Calculation</a:t>
            </a:r>
            <a:r>
              <a:rPr lang="en"/>
              <a:t> </a:t>
            </a:r>
            <a:r>
              <a:rPr lang="en" sz="1100"/>
              <a:t>(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clone</a:t>
            </a:r>
            <a:r>
              <a:rPr lang="en" sz="1200"/>
              <a:t>)</a:t>
            </a:r>
            <a:endParaRPr sz="1200"/>
          </a:p>
          <a:p>
            <a:pPr marL="3200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Interlude</a:t>
            </a:r>
            <a:endParaRPr/>
          </a:p>
          <a:p>
            <a:pPr marL="3200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Pervasive Copilot summarization in GitHub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(aside: I help guide F# lang design ~10-50%) </a:t>
            </a:r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Menu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Part 1 - Equipping GPT-4 with Numeric Calculation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9097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00"/>
              <a:t>caveat</a:t>
            </a:r>
            <a:endParaRPr sz="4700"/>
          </a:p>
        </p:txBody>
      </p:sp>
      <p:sp>
        <p:nvSpPr>
          <p:cNvPr id="127" name="Google Shape;127;p29"/>
          <p:cNvSpPr txBox="1">
            <a:spLocks noGrp="1"/>
          </p:cNvSpPr>
          <p:nvPr>
            <p:ph type="subTitle" idx="1"/>
          </p:nvPr>
        </p:nvSpPr>
        <p:spPr>
          <a:xfrm>
            <a:off x="1325700" y="25053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0"/>
              <a:t>AI is moving unbelievably fast. This work was done in ancient times, two weeks ago, before the ChatGPT “Code Interpreter” add-in was released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500"/>
              <a:t>More on that in the interlude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020"/>
              <a:t>The situation:</a:t>
            </a:r>
            <a:endParaRPr sz="2020"/>
          </a:p>
          <a:p>
            <a:pPr marL="457200" lvl="0" indent="-35687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20"/>
              <a:buChar char="●"/>
            </a:pPr>
            <a:r>
              <a:rPr lang="en" sz="2020" b="1"/>
              <a:t>Any GPT-4 Chat: Context + Question ⇒ Answer </a:t>
            </a:r>
            <a:endParaRPr sz="2020" b="1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2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2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2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2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020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2020"/>
          </a:p>
        </p:txBody>
      </p: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Equipping for Numeric Calculation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situation:</a:t>
            </a:r>
            <a:endParaRPr/>
          </a:p>
          <a:p>
            <a:pPr marL="457200" lvl="0" indent="-35814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Any GPT-4 Chat: Context + Question ⇒ Answer 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problem:</a:t>
            </a:r>
            <a:endParaRPr/>
          </a:p>
          <a:p>
            <a:pPr marL="457200" lvl="0" indent="-35814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GPT-4 is </a:t>
            </a:r>
            <a:r>
              <a:rPr lang="en" b="1"/>
              <a:t>utterly, disastrously, catastrophically  terrible </a:t>
            </a:r>
            <a:r>
              <a:rPr lang="en"/>
              <a:t>at numeric calculations</a:t>
            </a:r>
            <a:endParaRPr/>
          </a:p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It’s also terrible at numeric comparisons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22" i="1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Equipping for Numeric Calculation</a:t>
            </a:r>
            <a:endParaRPr/>
          </a:p>
        </p:txBody>
      </p:sp>
      <p:sp>
        <p:nvSpPr>
          <p:cNvPr id="140" name="Google Shape;140;p31"/>
          <p:cNvSpPr txBox="1"/>
          <p:nvPr/>
        </p:nvSpPr>
        <p:spPr>
          <a:xfrm>
            <a:off x="1292325" y="3470000"/>
            <a:ext cx="6790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22" i="1">
                <a:solidFill>
                  <a:srgbClr val="1F2328"/>
                </a:solidFill>
                <a:highlight>
                  <a:srgbClr val="FFFFFF"/>
                </a:highlight>
              </a:rPr>
              <a:t>GPT-4 should not be trusted to write a number that is not present verbatim in the input, nor to reason about numbers in any significant way. </a:t>
            </a:r>
            <a:r>
              <a:rPr lang="en" sz="1622" b="1" i="1">
                <a:solidFill>
                  <a:srgbClr val="1F2328"/>
                </a:solidFill>
                <a:highlight>
                  <a:srgbClr val="FFFFFF"/>
                </a:highlight>
              </a:rPr>
              <a:t>In trust scenarios, don't allow GPT-4 to write numbers, and beware that every numeric comparison may be flawed</a:t>
            </a:r>
            <a:r>
              <a:rPr lang="en" sz="1622" i="1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sz="12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Microsoft Office PowerPoint</Application>
  <PresentationFormat>On-screen Show (16:9)</PresentationFormat>
  <Paragraphs>239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Inter</vt:lpstr>
      <vt:lpstr>Inter Light</vt:lpstr>
      <vt:lpstr>Courier New</vt:lpstr>
      <vt:lpstr>Inter Black</vt:lpstr>
      <vt:lpstr>Simple Dark</vt:lpstr>
      <vt:lpstr>Simple Dark</vt:lpstr>
      <vt:lpstr>AI and Code: Two Projects from Next</vt:lpstr>
      <vt:lpstr>PowerPoint Presentation</vt:lpstr>
      <vt:lpstr>What is GitHub Next?</vt:lpstr>
      <vt:lpstr>Released March 23!</vt:lpstr>
      <vt:lpstr>Today’s Menu</vt:lpstr>
      <vt:lpstr>Part 1 - Equipping GPT-4 with Numeric Calculation</vt:lpstr>
      <vt:lpstr>caveat</vt:lpstr>
      <vt:lpstr>Equipping for Numeric Calculation</vt:lpstr>
      <vt:lpstr>Equipping for Numeric Calculation</vt:lpstr>
      <vt:lpstr>How bad is this?</vt:lpstr>
      <vt:lpstr>Example fails</vt:lpstr>
      <vt:lpstr>The Hope</vt:lpstr>
      <vt:lpstr>The Hope made Real</vt:lpstr>
      <vt:lpstr>Example question</vt:lpstr>
      <vt:lpstr>Example fail</vt:lpstr>
      <vt:lpstr>Example prompt</vt:lpstr>
      <vt:lpstr>Example relevant calculation code</vt:lpstr>
      <vt:lpstr>Example relevant results</vt:lpstr>
      <vt:lpstr>Example answer</vt:lpstr>
      <vt:lpstr>Effective? </vt:lpstr>
      <vt:lpstr>On Explanation</vt:lpstr>
      <vt:lpstr>Interlude - Welcome to the Future</vt:lpstr>
      <vt:lpstr>Some mantras</vt:lpstr>
      <vt:lpstr>Welcome to the Future</vt:lpstr>
      <vt:lpstr>Welcome to the Future </vt:lpstr>
      <vt:lpstr>Welcome to the Future </vt:lpstr>
      <vt:lpstr>“Code Interpreter” ChatGPT AddIn</vt:lpstr>
      <vt:lpstr>PowerPoint Presentation</vt:lpstr>
      <vt:lpstr>Welcome to the Future</vt:lpstr>
      <vt:lpstr>Part 2 - Infusing github.com with AI Summaries</vt:lpstr>
      <vt:lpstr>Summarize all the things</vt:lpstr>
      <vt:lpstr>Example – PR  Summary</vt:lpstr>
      <vt:lpstr>Sample short summaries for files</vt:lpstr>
      <vt:lpstr>Hierarchical summaries of entire repositories</vt:lpstr>
      <vt:lpstr>Some future UX (from github designers)</vt:lpstr>
      <vt:lpstr>A bit of fun - AI Poetry for PRs </vt:lpstr>
      <vt:lpstr>A bit of fun - AI Stories for Repos </vt:lpstr>
      <vt:lpstr>PowerPoint Presentation</vt:lpstr>
      <vt:lpstr>Context</vt:lpstr>
      <vt:lpstr>AI Outputs Overview</vt:lpstr>
      <vt:lpstr>AI Outputs Overview</vt:lpstr>
      <vt:lpstr>Summarization: Rationale</vt:lpstr>
      <vt:lpstr>Summarization: Technique</vt:lpstr>
      <vt:lpstr>Some Principles of AI UX </vt:lpstr>
      <vt:lpstr>Some Principles of AI UX </vt:lpstr>
      <vt:lpstr>Some Principles of AI UX </vt:lpstr>
      <vt:lpstr>Some Principles of AI UX </vt:lpstr>
      <vt:lpstr>Some Principles of AI UX </vt:lpstr>
      <vt:lpstr>Video of Copilot for PRs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 Syme</cp:lastModifiedBy>
  <cp:revision>1</cp:revision>
  <dcterms:modified xsi:type="dcterms:W3CDTF">2024-06-18T12:49:33Z</dcterms:modified>
</cp:coreProperties>
</file>