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embeddedFontLst>
    <p:embeddedFont>
      <p:font typeface="Inter" panose="020B0604020202020204" charset="0"/>
      <p:regular r:id="rId31"/>
      <p:bold r:id="rId32"/>
    </p:embeddedFont>
    <p:embeddedFont>
      <p:font typeface="Inter Black" panose="020B0604020202020204" charset="0"/>
      <p:bold r:id="rId33"/>
    </p:embeddedFont>
    <p:embeddedFont>
      <p:font typeface="Inter Light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b01c3ef42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b01c3ef42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19e735641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19e735641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ecc563ec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ecc563ec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19e735641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19e735641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19e735641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19e735641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19e735641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19e735641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19e735641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19e735641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d8368e46a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4d8368e46a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d8368e46a_0_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4d8368e46a_0_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d8368e46a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4d8368e46a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ecc563ec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4ecc563ec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19e735641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19e735641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4ecc563ec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4ecc563ec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419e735641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419e735641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419e735641_0_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419e735641_0_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419e735641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419e735641_0_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419e735641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419e735641_0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419e735641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419e735641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4d8368e46a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4d8368e46a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b01c3ef42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b01c3ef42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19e735641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19e735641_0_1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19e735641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19e735641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19e735641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19e735641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19e735641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19e735641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19e735641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19e735641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19e735641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19e735641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19e735641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19e735641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2400" y="2444875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42400" y="3101275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9377" y="728025"/>
            <a:ext cx="1932700" cy="19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_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ctrTitle"/>
          </p:nvPr>
        </p:nvSpPr>
        <p:spPr>
          <a:xfrm>
            <a:off x="756750" y="2256050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subTitle" idx="1"/>
          </p:nvPr>
        </p:nvSpPr>
        <p:spPr>
          <a:xfrm>
            <a:off x="756750" y="291245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47" name="Google Shape;4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400"/>
              <a:buChar char="●"/>
              <a:defRPr sz="2400">
                <a:solidFill>
                  <a:srgbClr val="B0CCC7"/>
                </a:solidFill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○"/>
              <a:defRPr sz="2000">
                <a:solidFill>
                  <a:srgbClr val="B0CCC7"/>
                </a:solidFill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■"/>
              <a:defRPr sz="2000">
                <a:solidFill>
                  <a:srgbClr val="B0CCC7"/>
                </a:solidFill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●"/>
              <a:defRPr sz="2000">
                <a:solidFill>
                  <a:srgbClr val="B0CCC7"/>
                </a:solidFill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○"/>
              <a:defRPr sz="2000">
                <a:solidFill>
                  <a:srgbClr val="B0CCC7"/>
                </a:solidFill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■"/>
              <a:defRPr sz="2000">
                <a:solidFill>
                  <a:srgbClr val="B0CCC7"/>
                </a:solidFill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●"/>
              <a:defRPr sz="2000">
                <a:solidFill>
                  <a:srgbClr val="B0CCC7"/>
                </a:solidFill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○"/>
              <a:defRPr sz="2000">
                <a:solidFill>
                  <a:srgbClr val="B0CCC7"/>
                </a:solidFill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■"/>
              <a:defRPr sz="2000">
                <a:solidFill>
                  <a:srgbClr val="B0CCC7"/>
                </a:solidFill>
              </a:defRPr>
            </a:lvl9pPr>
          </a:lstStyle>
          <a:p>
            <a:endParaRPr/>
          </a:p>
        </p:txBody>
      </p:sp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56" name="Google Shape;5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738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59" name="Google Shape;5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100"/>
              <a:buNone/>
              <a:defRPr sz="2100">
                <a:solidFill>
                  <a:srgbClr val="B0CCC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800"/>
              <a:buChar char="●"/>
              <a:defRPr>
                <a:solidFill>
                  <a:srgbClr val="1B1F24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●"/>
              <a:defRPr>
                <a:solidFill>
                  <a:srgbClr val="1B1F24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●"/>
              <a:defRPr>
                <a:solidFill>
                  <a:srgbClr val="1B1F24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9pPr>
          </a:lstStyle>
          <a:p>
            <a:endParaRPr/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Font typeface="Inter Black"/>
              <a:buNone/>
              <a:defRPr sz="12000">
                <a:latin typeface="Inter Black"/>
                <a:ea typeface="Inter Black"/>
                <a:cs typeface="Inter Black"/>
                <a:sym typeface="Inter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1"/>
          </p:nvPr>
        </p:nvSpPr>
        <p:spPr>
          <a:xfrm>
            <a:off x="1325700" y="292270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9" name="Google Shape;6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2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 1">
  <p:cSld name="BLANK_1_1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_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756750" y="2256050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56750" y="291245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628651" y="194846"/>
            <a:ext cx="78867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>
            <a:off x="628650" y="1278082"/>
            <a:ext cx="7886700" cy="3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100"/>
            </a:lvl1pPr>
            <a:lvl2pPr marL="0" lvl="1" indent="0" algn="r" rtl="0">
              <a:spcBef>
                <a:spcPts val="0"/>
              </a:spcBef>
              <a:buNone/>
              <a:defRPr sz="1100"/>
            </a:lvl2pPr>
            <a:lvl3pPr marL="0" lvl="2" indent="0" algn="r" rtl="0">
              <a:spcBef>
                <a:spcPts val="0"/>
              </a:spcBef>
              <a:buNone/>
              <a:defRPr sz="1100"/>
            </a:lvl3pPr>
            <a:lvl4pPr marL="0" lvl="3" indent="0" algn="r" rtl="0">
              <a:spcBef>
                <a:spcPts val="0"/>
              </a:spcBef>
              <a:buNone/>
              <a:defRPr sz="1100"/>
            </a:lvl4pPr>
            <a:lvl5pPr marL="0" lvl="4" indent="0" algn="r" rtl="0">
              <a:spcBef>
                <a:spcPts val="0"/>
              </a:spcBef>
              <a:buNone/>
              <a:defRPr sz="1100"/>
            </a:lvl5pPr>
            <a:lvl6pPr marL="0" lvl="5" indent="0" algn="r" rtl="0">
              <a:spcBef>
                <a:spcPts val="0"/>
              </a:spcBef>
              <a:buNone/>
              <a:defRPr sz="1100"/>
            </a:lvl6pPr>
            <a:lvl7pPr marL="0" lvl="6" indent="0" algn="r" rtl="0">
              <a:spcBef>
                <a:spcPts val="0"/>
              </a:spcBef>
              <a:buNone/>
              <a:defRPr sz="1100"/>
            </a:lvl7pPr>
            <a:lvl8pPr marL="0" lvl="7" indent="0" algn="r" rtl="0">
              <a:spcBef>
                <a:spcPts val="0"/>
              </a:spcBef>
              <a:buNone/>
              <a:defRPr sz="1100"/>
            </a:lvl8pPr>
            <a:lvl9pPr marL="0" lvl="8" indent="0" algn="r" rtl="0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792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Char char="●"/>
              <a:defRPr>
                <a:solidFill>
                  <a:srgbClr val="B0CCC7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○"/>
              <a:defRPr>
                <a:solidFill>
                  <a:srgbClr val="B0CCC7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■"/>
              <a:defRPr>
                <a:solidFill>
                  <a:srgbClr val="B0CCC7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●"/>
              <a:defRPr>
                <a:solidFill>
                  <a:srgbClr val="B0CCC7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○"/>
              <a:defRPr>
                <a:solidFill>
                  <a:srgbClr val="B0CCC7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■"/>
              <a:defRPr>
                <a:solidFill>
                  <a:srgbClr val="B0CCC7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●"/>
              <a:defRPr>
                <a:solidFill>
                  <a:srgbClr val="B0CCC7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○"/>
              <a:defRPr>
                <a:solidFill>
                  <a:srgbClr val="B0CCC7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■"/>
              <a:defRPr>
                <a:solidFill>
                  <a:srgbClr val="B0CCC7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738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100"/>
              <a:buNone/>
              <a:defRPr sz="2100">
                <a:solidFill>
                  <a:srgbClr val="B0CCC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800"/>
              <a:buChar char="●"/>
              <a:defRPr>
                <a:solidFill>
                  <a:srgbClr val="1B1F24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●"/>
              <a:defRPr>
                <a:solidFill>
                  <a:srgbClr val="1B1F24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●"/>
              <a:defRPr>
                <a:solidFill>
                  <a:srgbClr val="1B1F24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Font typeface="Inter Black"/>
              <a:buNone/>
              <a:defRPr sz="12000">
                <a:latin typeface="Inter Black"/>
                <a:ea typeface="Inter Black"/>
                <a:cs typeface="Inter Black"/>
                <a:sym typeface="Inter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325700" y="292270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ctrTitle"/>
          </p:nvPr>
        </p:nvSpPr>
        <p:spPr>
          <a:xfrm>
            <a:off x="710225" y="2476500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1"/>
          </p:nvPr>
        </p:nvSpPr>
        <p:spPr>
          <a:xfrm>
            <a:off x="710225" y="305670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E3D9"/>
              </a:buClr>
              <a:buSzPts val="1800"/>
              <a:buFont typeface="Inter Light"/>
              <a:buNone/>
              <a:defRPr>
                <a:solidFill>
                  <a:srgbClr val="83E3D9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43" name="Google Shape;4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7202" y="759650"/>
            <a:ext cx="1932700" cy="19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1B1F2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Char char="●"/>
              <a:defRPr sz="18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-35839" y="4427100"/>
            <a:ext cx="792600" cy="792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1B1F2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Char char="●"/>
              <a:defRPr sz="18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syme@github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githubnext/gpt4-with-calc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next/gpt4e/blob/main/docs/report.md#a-sample-equipping-promp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next/gpt4e/blob/main/docs/report.md#a-sample-equipping-promp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next/gpt4e/blob/main/docs/report.md#new-approach-step-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next/gpt4e/blob/main/docs/report.md#new-approach-step-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next/gpt4e/blob/main/docs/report.md#new-approach-step-3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next/gpt4e/blob/main/docs/eval.m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next/gpt4e/blob/main/docs/report.md#a-sample-equipping-promp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hyperlink" Target="https://github.com/githubnext/gpt4e/blob/main/docs/report.md#a-sample-equipping-prompt" TargetMode="Externa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5" Type="http://schemas.openxmlformats.org/officeDocument/2006/relationships/hyperlink" Target="https://twitter.com/emollick/status/1653451648826757121" TargetMode="Externa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kb.blog/p/bing-ai-cant-be-trusted#%C2%A7gap-financial-statement-summar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next/gpt4e/blob/main/docs/report.md#example-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next/gpt4e/blob/main/docs/report.md#new-approach-step-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>
            <a:spLocks noGrp="1"/>
          </p:cNvSpPr>
          <p:nvPr>
            <p:ph type="ctrTitle"/>
          </p:nvPr>
        </p:nvSpPr>
        <p:spPr>
          <a:xfrm>
            <a:off x="1142400" y="2444875"/>
            <a:ext cx="7857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Investigating Equipping GPT-4 with Numeric Calculation</a:t>
            </a:r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ubTitle" idx="1"/>
          </p:nvPr>
        </p:nvSpPr>
        <p:spPr>
          <a:xfrm>
            <a:off x="1142400" y="377425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 Syme (</a:t>
            </a:r>
            <a:r>
              <a:rPr lang="en" u="sng">
                <a:solidFill>
                  <a:schemeClr val="hlink"/>
                </a:solidFill>
                <a:hlinkClick r:id="rId3"/>
              </a:rPr>
              <a:t>dsyme@github.com</a:t>
            </a:r>
            <a:r>
              <a:rPr lang="en"/>
              <a:t>) + all of GitHub Next esp Johan and Albert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3"/>
          <p:cNvSpPr txBox="1"/>
          <p:nvPr/>
        </p:nvSpPr>
        <p:spPr>
          <a:xfrm>
            <a:off x="0" y="0"/>
            <a:ext cx="657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github.com/githubnext/gpt4-with-calc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 prompt</a:t>
            </a:r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2" name="Google Shape;16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1525" y="1792123"/>
            <a:ext cx="6161801" cy="17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 prompt</a:t>
            </a:r>
            <a:endParaRPr/>
          </a:p>
        </p:txBody>
      </p:sp>
      <p:sp>
        <p:nvSpPr>
          <p:cNvPr id="168" name="Google Shape;168;p33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9" name="Google Shape;16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7500" y="863547"/>
            <a:ext cx="6867325" cy="148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7500" y="2714603"/>
            <a:ext cx="6564549" cy="226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33"/>
          <p:cNvCxnSpPr/>
          <p:nvPr/>
        </p:nvCxnSpPr>
        <p:spPr>
          <a:xfrm>
            <a:off x="5235325" y="3147975"/>
            <a:ext cx="466500" cy="57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33"/>
          <p:cNvCxnSpPr/>
          <p:nvPr/>
        </p:nvCxnSpPr>
        <p:spPr>
          <a:xfrm rot="10800000" flipH="1">
            <a:off x="5404500" y="3335750"/>
            <a:ext cx="1240500" cy="114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33"/>
          <p:cNvCxnSpPr/>
          <p:nvPr/>
        </p:nvCxnSpPr>
        <p:spPr>
          <a:xfrm rot="10800000" flipH="1">
            <a:off x="1545650" y="3722625"/>
            <a:ext cx="1601700" cy="45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33"/>
          <p:cNvCxnSpPr/>
          <p:nvPr/>
        </p:nvCxnSpPr>
        <p:spPr>
          <a:xfrm rot="10800000" flipH="1">
            <a:off x="4332375" y="3916100"/>
            <a:ext cx="2672400" cy="114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33"/>
          <p:cNvCxnSpPr/>
          <p:nvPr/>
        </p:nvCxnSpPr>
        <p:spPr>
          <a:xfrm rot="10800000" flipH="1">
            <a:off x="1545650" y="4485050"/>
            <a:ext cx="1442400" cy="102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33"/>
          <p:cNvCxnSpPr/>
          <p:nvPr/>
        </p:nvCxnSpPr>
        <p:spPr>
          <a:xfrm rot="10800000" flipH="1">
            <a:off x="1584250" y="4689850"/>
            <a:ext cx="1830300" cy="135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33"/>
          <p:cNvCxnSpPr/>
          <p:nvPr/>
        </p:nvCxnSpPr>
        <p:spPr>
          <a:xfrm rot="10800000" flipH="1">
            <a:off x="3906013" y="4877750"/>
            <a:ext cx="2911200" cy="81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33"/>
          <p:cNvCxnSpPr/>
          <p:nvPr/>
        </p:nvCxnSpPr>
        <p:spPr>
          <a:xfrm rot="10800000" flipH="1">
            <a:off x="2607538" y="1600438"/>
            <a:ext cx="1746000" cy="84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33"/>
          <p:cNvCxnSpPr/>
          <p:nvPr/>
        </p:nvCxnSpPr>
        <p:spPr>
          <a:xfrm rot="10800000" flipH="1">
            <a:off x="1584238" y="3529213"/>
            <a:ext cx="2524500" cy="186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 relevant </a:t>
            </a:r>
            <a:r>
              <a:rPr lang="en" u="sng">
                <a:solidFill>
                  <a:schemeClr val="hlink"/>
                </a:solidFill>
                <a:hlinkClick r:id="rId3"/>
              </a:rPr>
              <a:t>calculation code</a:t>
            </a:r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875" y="1081088"/>
            <a:ext cx="84010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 relevant </a:t>
            </a:r>
            <a:r>
              <a:rPr lang="en" u="sng">
                <a:solidFill>
                  <a:schemeClr val="hlink"/>
                </a:solidFill>
                <a:hlinkClick r:id="rId3"/>
              </a:rPr>
              <a:t>results</a:t>
            </a:r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Add code + results to the prompt, before the question</a:t>
            </a:r>
            <a:endParaRPr/>
          </a:p>
        </p:txBody>
      </p:sp>
      <p:pic>
        <p:nvPicPr>
          <p:cNvPr id="193" name="Google Shape;193;p35"/>
          <p:cNvPicPr preferRelativeResize="0"/>
          <p:nvPr/>
        </p:nvPicPr>
        <p:blipFill rotWithShape="1">
          <a:blip r:embed="rId4">
            <a:alphaModFix/>
          </a:blip>
          <a:srcRect t="37994" b="24796"/>
          <a:stretch/>
        </p:blipFill>
        <p:spPr>
          <a:xfrm>
            <a:off x="671500" y="1575023"/>
            <a:ext cx="7800975" cy="14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 </a:t>
            </a:r>
            <a:r>
              <a:rPr lang="en" u="sng">
                <a:solidFill>
                  <a:schemeClr val="hlink"/>
                </a:solidFill>
                <a:hlinkClick r:id="rId3"/>
              </a:rPr>
              <a:t>answer</a:t>
            </a:r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0" name="Google Shape;20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63" y="1800225"/>
            <a:ext cx="81438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762" y="3763399"/>
            <a:ext cx="8551024" cy="76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" name="Google Shape;202;p36"/>
          <p:cNvGrpSpPr/>
          <p:nvPr/>
        </p:nvGrpSpPr>
        <p:grpSpPr>
          <a:xfrm>
            <a:off x="8254829" y="3704630"/>
            <a:ext cx="537529" cy="456225"/>
            <a:chOff x="3802224" y="2008388"/>
            <a:chExt cx="670989" cy="611562"/>
          </a:xfrm>
        </p:grpSpPr>
        <p:sp>
          <p:nvSpPr>
            <p:cNvPr id="203" name="Google Shape;203;p36"/>
            <p:cNvSpPr/>
            <p:nvPr/>
          </p:nvSpPr>
          <p:spPr>
            <a:xfrm>
              <a:off x="3886750" y="2008388"/>
              <a:ext cx="552600" cy="519000"/>
            </a:xfrm>
            <a:prstGeom prst="noSmoking">
              <a:avLst>
                <a:gd name="adj" fmla="val 1875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4" name="Google Shape;204;p3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02224" y="2047250"/>
              <a:ext cx="670989" cy="572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5" name="Google Shape;205;p36"/>
          <p:cNvGrpSpPr/>
          <p:nvPr/>
        </p:nvGrpSpPr>
        <p:grpSpPr>
          <a:xfrm>
            <a:off x="1542822" y="4504557"/>
            <a:ext cx="430372" cy="378679"/>
            <a:chOff x="3802224" y="2008388"/>
            <a:chExt cx="670989" cy="611562"/>
          </a:xfrm>
        </p:grpSpPr>
        <p:sp>
          <p:nvSpPr>
            <p:cNvPr id="206" name="Google Shape;206;p36"/>
            <p:cNvSpPr/>
            <p:nvPr/>
          </p:nvSpPr>
          <p:spPr>
            <a:xfrm>
              <a:off x="3886750" y="2008388"/>
              <a:ext cx="552600" cy="519000"/>
            </a:xfrm>
            <a:prstGeom prst="noSmoking">
              <a:avLst>
                <a:gd name="adj" fmla="val 1875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7" name="Google Shape;207;p3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02224" y="2047250"/>
              <a:ext cx="670989" cy="5726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Effective? </a:t>
            </a: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4" name="Google Shape;214;p3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9200" y="372225"/>
            <a:ext cx="4907424" cy="45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topics</a:t>
            </a:r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It’s not just </a:t>
            </a:r>
            <a:r>
              <a:rPr lang="en" b="1"/>
              <a:t>calc</a:t>
            </a:r>
            <a:r>
              <a:rPr lang="en"/>
              <a:t>, it’s </a:t>
            </a:r>
            <a:r>
              <a:rPr lang="en" b="1"/>
              <a:t>comparisons </a:t>
            </a:r>
            <a:r>
              <a:rPr lang="en"/>
              <a:t>too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Units of measure</a:t>
            </a:r>
            <a:r>
              <a:rPr lang="en"/>
              <a:t> can be extracted and “tracked”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Self-</a:t>
            </a:r>
            <a:r>
              <a:rPr lang="en" b="1"/>
              <a:t>checks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b="1"/>
              <a:t>Commenting </a:t>
            </a:r>
            <a:r>
              <a:rPr lang="en"/>
              <a:t>your calculations matters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step of an LLM can introduce hallucination.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 b="1"/>
              <a:t>hallucinated numbers in calculation code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Devil is in the Detail</a:t>
            </a:r>
            <a:endParaRPr/>
          </a:p>
        </p:txBody>
      </p:sp>
      <p:pic>
        <p:nvPicPr>
          <p:cNvPr id="227" name="Google Shape;2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100" y="2571750"/>
            <a:ext cx="4378375" cy="24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40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4" name="Google Shape;2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3" y="985838"/>
            <a:ext cx="8372475" cy="3171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40"/>
          <p:cNvGrpSpPr/>
          <p:nvPr/>
        </p:nvGrpSpPr>
        <p:grpSpPr>
          <a:xfrm>
            <a:off x="4666303" y="1317084"/>
            <a:ext cx="351598" cy="402775"/>
            <a:chOff x="3802224" y="2008388"/>
            <a:chExt cx="670989" cy="611562"/>
          </a:xfrm>
        </p:grpSpPr>
        <p:sp>
          <p:nvSpPr>
            <p:cNvPr id="236" name="Google Shape;236;p40"/>
            <p:cNvSpPr/>
            <p:nvPr/>
          </p:nvSpPr>
          <p:spPr>
            <a:xfrm>
              <a:off x="3886750" y="2008388"/>
              <a:ext cx="552600" cy="519000"/>
            </a:xfrm>
            <a:prstGeom prst="noSmoking">
              <a:avLst>
                <a:gd name="adj" fmla="val 1875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7" name="Google Shape;237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02224" y="2047250"/>
              <a:ext cx="670989" cy="572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8" name="Google Shape;238;p40"/>
          <p:cNvGrpSpPr/>
          <p:nvPr/>
        </p:nvGrpSpPr>
        <p:grpSpPr>
          <a:xfrm>
            <a:off x="5205078" y="1567446"/>
            <a:ext cx="351598" cy="402775"/>
            <a:chOff x="3802224" y="2008388"/>
            <a:chExt cx="670989" cy="611562"/>
          </a:xfrm>
        </p:grpSpPr>
        <p:sp>
          <p:nvSpPr>
            <p:cNvPr id="239" name="Google Shape;239;p40"/>
            <p:cNvSpPr/>
            <p:nvPr/>
          </p:nvSpPr>
          <p:spPr>
            <a:xfrm>
              <a:off x="3886750" y="2008388"/>
              <a:ext cx="552600" cy="519000"/>
            </a:xfrm>
            <a:prstGeom prst="noSmoking">
              <a:avLst>
                <a:gd name="adj" fmla="val 1875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40" name="Google Shape;240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02224" y="2047250"/>
              <a:ext cx="670989" cy="572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1" name="Google Shape;241;p40"/>
          <p:cNvGrpSpPr/>
          <p:nvPr/>
        </p:nvGrpSpPr>
        <p:grpSpPr>
          <a:xfrm>
            <a:off x="6005703" y="1545259"/>
            <a:ext cx="351598" cy="402775"/>
            <a:chOff x="3802224" y="2008388"/>
            <a:chExt cx="670989" cy="611562"/>
          </a:xfrm>
        </p:grpSpPr>
        <p:sp>
          <p:nvSpPr>
            <p:cNvPr id="242" name="Google Shape;242;p40"/>
            <p:cNvSpPr/>
            <p:nvPr/>
          </p:nvSpPr>
          <p:spPr>
            <a:xfrm>
              <a:off x="3886750" y="2008388"/>
              <a:ext cx="552600" cy="519000"/>
            </a:xfrm>
            <a:prstGeom prst="noSmoking">
              <a:avLst>
                <a:gd name="adj" fmla="val 1875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43" name="Google Shape;243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02224" y="2047250"/>
              <a:ext cx="670989" cy="572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4" name="Google Shape;244;p40"/>
          <p:cNvGrpSpPr/>
          <p:nvPr/>
        </p:nvGrpSpPr>
        <p:grpSpPr>
          <a:xfrm>
            <a:off x="5870403" y="2124534"/>
            <a:ext cx="351598" cy="402775"/>
            <a:chOff x="3802224" y="2008388"/>
            <a:chExt cx="670989" cy="611562"/>
          </a:xfrm>
        </p:grpSpPr>
        <p:sp>
          <p:nvSpPr>
            <p:cNvPr id="245" name="Google Shape;245;p40"/>
            <p:cNvSpPr/>
            <p:nvPr/>
          </p:nvSpPr>
          <p:spPr>
            <a:xfrm>
              <a:off x="3886750" y="2008388"/>
              <a:ext cx="552600" cy="519000"/>
            </a:xfrm>
            <a:prstGeom prst="noSmoking">
              <a:avLst>
                <a:gd name="adj" fmla="val 1875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46" name="Google Shape;246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02224" y="2047250"/>
              <a:ext cx="670989" cy="572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7" name="Google Shape;247;p40"/>
          <p:cNvGrpSpPr/>
          <p:nvPr/>
        </p:nvGrpSpPr>
        <p:grpSpPr>
          <a:xfrm>
            <a:off x="4314703" y="2370359"/>
            <a:ext cx="351598" cy="402775"/>
            <a:chOff x="3802224" y="2008388"/>
            <a:chExt cx="670989" cy="611562"/>
          </a:xfrm>
        </p:grpSpPr>
        <p:sp>
          <p:nvSpPr>
            <p:cNvPr id="248" name="Google Shape;248;p40"/>
            <p:cNvSpPr/>
            <p:nvPr/>
          </p:nvSpPr>
          <p:spPr>
            <a:xfrm>
              <a:off x="3886750" y="2008388"/>
              <a:ext cx="552600" cy="519000"/>
            </a:xfrm>
            <a:prstGeom prst="noSmoking">
              <a:avLst>
                <a:gd name="adj" fmla="val 1875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49" name="Google Shape;249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02224" y="2047250"/>
              <a:ext cx="670989" cy="572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0" name="Google Shape;250;p40"/>
          <p:cNvGrpSpPr/>
          <p:nvPr/>
        </p:nvGrpSpPr>
        <p:grpSpPr>
          <a:xfrm>
            <a:off x="5092553" y="2301046"/>
            <a:ext cx="351598" cy="402775"/>
            <a:chOff x="3802224" y="2008388"/>
            <a:chExt cx="670989" cy="611562"/>
          </a:xfrm>
        </p:grpSpPr>
        <p:sp>
          <p:nvSpPr>
            <p:cNvPr id="251" name="Google Shape;251;p40"/>
            <p:cNvSpPr/>
            <p:nvPr/>
          </p:nvSpPr>
          <p:spPr>
            <a:xfrm>
              <a:off x="3886750" y="2008388"/>
              <a:ext cx="552600" cy="519000"/>
            </a:xfrm>
            <a:prstGeom prst="noSmoking">
              <a:avLst>
                <a:gd name="adj" fmla="val 1875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2" name="Google Shape;252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02224" y="2047250"/>
              <a:ext cx="670989" cy="572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3" name="Google Shape;253;p40"/>
          <p:cNvGrpSpPr/>
          <p:nvPr/>
        </p:nvGrpSpPr>
        <p:grpSpPr>
          <a:xfrm>
            <a:off x="6840753" y="2427421"/>
            <a:ext cx="351598" cy="402775"/>
            <a:chOff x="3802224" y="2008388"/>
            <a:chExt cx="670989" cy="611562"/>
          </a:xfrm>
        </p:grpSpPr>
        <p:sp>
          <p:nvSpPr>
            <p:cNvPr id="254" name="Google Shape;254;p40"/>
            <p:cNvSpPr/>
            <p:nvPr/>
          </p:nvSpPr>
          <p:spPr>
            <a:xfrm>
              <a:off x="3886750" y="2008388"/>
              <a:ext cx="552600" cy="519000"/>
            </a:xfrm>
            <a:prstGeom prst="noSmoking">
              <a:avLst>
                <a:gd name="adj" fmla="val 1875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5" name="Google Shape;255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02224" y="2047250"/>
              <a:ext cx="670989" cy="572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6" name="Google Shape;256;p40"/>
          <p:cNvGrpSpPr/>
          <p:nvPr/>
        </p:nvGrpSpPr>
        <p:grpSpPr>
          <a:xfrm>
            <a:off x="7305603" y="3106596"/>
            <a:ext cx="351598" cy="402775"/>
            <a:chOff x="3802224" y="2008388"/>
            <a:chExt cx="670989" cy="611562"/>
          </a:xfrm>
        </p:grpSpPr>
        <p:sp>
          <p:nvSpPr>
            <p:cNvPr id="257" name="Google Shape;257;p40"/>
            <p:cNvSpPr/>
            <p:nvPr/>
          </p:nvSpPr>
          <p:spPr>
            <a:xfrm>
              <a:off x="3886750" y="2008388"/>
              <a:ext cx="552600" cy="519000"/>
            </a:xfrm>
            <a:prstGeom prst="noSmoking">
              <a:avLst>
                <a:gd name="adj" fmla="val 1875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8" name="Google Shape;258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02224" y="2047250"/>
              <a:ext cx="670989" cy="5726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 prompt</a:t>
            </a:r>
            <a:endParaRPr/>
          </a:p>
        </p:txBody>
      </p:sp>
      <p:sp>
        <p:nvSpPr>
          <p:cNvPr id="264" name="Google Shape;264;p41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5" name="Google Shape;26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4450" y="1076925"/>
            <a:ext cx="6476176" cy="8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4450" y="2283001"/>
            <a:ext cx="6321125" cy="1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4450" y="3933550"/>
            <a:ext cx="6917375" cy="69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41"/>
          <p:cNvCxnSpPr/>
          <p:nvPr/>
        </p:nvCxnSpPr>
        <p:spPr>
          <a:xfrm rot="10800000" flipH="1">
            <a:off x="1707700" y="4569525"/>
            <a:ext cx="2289000" cy="9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41"/>
          <p:cNvCxnSpPr/>
          <p:nvPr/>
        </p:nvCxnSpPr>
        <p:spPr>
          <a:xfrm rot="10800000" flipH="1">
            <a:off x="4022175" y="1816550"/>
            <a:ext cx="2937000" cy="159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41"/>
          <p:cNvCxnSpPr/>
          <p:nvPr/>
        </p:nvCxnSpPr>
        <p:spPr>
          <a:xfrm rot="10800000" flipH="1">
            <a:off x="3394525" y="2675000"/>
            <a:ext cx="1794600" cy="90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020"/>
              <a:t>The situation:</a:t>
            </a:r>
            <a:endParaRPr sz="2020"/>
          </a:p>
          <a:p>
            <a:pPr marL="457200" lvl="0" indent="-35687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20"/>
              <a:buChar char="●"/>
            </a:pPr>
            <a:r>
              <a:rPr lang="en" sz="2020" b="1"/>
              <a:t>Any GPT-4 Chat: Context + Question ⇒ Answer </a:t>
            </a:r>
            <a:endParaRPr sz="202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202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202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202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2020"/>
          </a:p>
        </p:txBody>
      </p:sp>
      <p:sp>
        <p:nvSpPr>
          <p:cNvPr id="94" name="Google Shape;94;p24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Equipping for Numeric Calculation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497" y="2937772"/>
            <a:ext cx="5882401" cy="16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7500" y="1034600"/>
            <a:ext cx="6196771" cy="157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2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Example prompt</a:t>
            </a:r>
            <a:endParaRPr/>
          </a:p>
        </p:txBody>
      </p:sp>
      <p:sp>
        <p:nvSpPr>
          <p:cNvPr id="278" name="Google Shape;278;p42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79" name="Google Shape;279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6563" y="1689363"/>
            <a:ext cx="278650" cy="26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42"/>
          <p:cNvCxnSpPr/>
          <p:nvPr/>
        </p:nvCxnSpPr>
        <p:spPr>
          <a:xfrm>
            <a:off x="4945150" y="3335750"/>
            <a:ext cx="1699800" cy="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42"/>
          <p:cNvCxnSpPr/>
          <p:nvPr/>
        </p:nvCxnSpPr>
        <p:spPr>
          <a:xfrm rot="10800000" flipH="1">
            <a:off x="1618375" y="4058300"/>
            <a:ext cx="2518800" cy="192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42"/>
          <p:cNvCxnSpPr/>
          <p:nvPr/>
        </p:nvCxnSpPr>
        <p:spPr>
          <a:xfrm rot="10800000" flipH="1">
            <a:off x="1545638" y="2066988"/>
            <a:ext cx="3501900" cy="141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42"/>
          <p:cNvCxnSpPr/>
          <p:nvPr/>
        </p:nvCxnSpPr>
        <p:spPr>
          <a:xfrm rot="10800000" flipH="1">
            <a:off x="1584238" y="3489388"/>
            <a:ext cx="3110700" cy="243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i="1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Calc is hard for AI. Writing calc code is easy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Numeric calc is the “hello world” of trustworthy systems</a:t>
            </a:r>
            <a:endParaRPr b="1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Numbers are always “rational”. They must always have an explanation.</a:t>
            </a:r>
            <a:endParaRPr sz="1400" b="1"/>
          </a:p>
        </p:txBody>
      </p:sp>
      <p:sp>
        <p:nvSpPr>
          <p:cNvPr id="289" name="Google Shape;289;p43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TLDR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integration of </a:t>
            </a:r>
            <a:r>
              <a:rPr lang="en" b="1"/>
              <a:t>Chat, Data </a:t>
            </a:r>
            <a:r>
              <a:rPr lang="en"/>
              <a:t>and </a:t>
            </a:r>
            <a:r>
              <a:rPr lang="en" b="1"/>
              <a:t>Programming </a:t>
            </a:r>
            <a:r>
              <a:rPr lang="en"/>
              <a:t>is coming very fast. Much faster than I expected even a month ago.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industry is crying out for AI that can be </a:t>
            </a:r>
            <a:r>
              <a:rPr lang="en" b="1" i="1"/>
              <a:t>trusted</a:t>
            </a:r>
            <a:r>
              <a:rPr lang="en"/>
              <a:t>, </a:t>
            </a:r>
            <a:r>
              <a:rPr lang="en" b="1" i="1"/>
              <a:t>explained</a:t>
            </a:r>
            <a:r>
              <a:rPr lang="en"/>
              <a:t>, can generate </a:t>
            </a:r>
            <a:r>
              <a:rPr lang="en" b="1" i="1"/>
              <a:t>recognisable</a:t>
            </a:r>
            <a:r>
              <a:rPr lang="en"/>
              <a:t>, </a:t>
            </a:r>
            <a:r>
              <a:rPr lang="en" b="1" i="1"/>
              <a:t>analyzable </a:t>
            </a:r>
            <a:r>
              <a:rPr lang="en"/>
              <a:t>artifacts like </a:t>
            </a:r>
            <a:r>
              <a:rPr lang="en" b="1" i="1"/>
              <a:t>spreadsheets </a:t>
            </a:r>
            <a:r>
              <a:rPr lang="en"/>
              <a:t>and </a:t>
            </a:r>
            <a:r>
              <a:rPr lang="en" b="1" i="1"/>
              <a:t>notebooks</a:t>
            </a:r>
            <a:r>
              <a:rPr lang="en"/>
              <a:t>.</a:t>
            </a:r>
            <a:endParaRPr sz="132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 generating calculation code, we have a stepping stone to this.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Important: chat is not just one thing:</a:t>
            </a:r>
            <a:endParaRPr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Chat for Entertainment</a:t>
            </a:r>
            <a:endParaRPr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Chat for Search </a:t>
            </a:r>
            <a:endParaRPr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Chat for Analytical Question Answering</a:t>
            </a:r>
            <a:endParaRPr b="1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Chat for Technical Creation</a:t>
            </a:r>
            <a:endParaRPr b="1"/>
          </a:p>
          <a:p>
            <a:pPr marL="457200" lvl="0" indent="-323850" algn="l" rtl="0">
              <a:spcBef>
                <a:spcPts val="1200"/>
              </a:spcBef>
              <a:spcAft>
                <a:spcPts val="1200"/>
              </a:spcAft>
              <a:buClr>
                <a:srgbClr val="FF0000"/>
              </a:buClr>
              <a:buSzPct val="100000"/>
              <a:buChar char="●"/>
            </a:pPr>
            <a:r>
              <a:rPr lang="en" b="1">
                <a:solidFill>
                  <a:srgbClr val="FF0000"/>
                </a:solidFill>
              </a:rPr>
              <a:t>Chat for Tax Returns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95" name="Google Shape;295;p44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and Trust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01" name="Google Shape;301;p45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“Code Interpreter” ChatGPT AddIn</a:t>
            </a:r>
            <a:endParaRPr/>
          </a:p>
        </p:txBody>
      </p:sp>
      <p:pic>
        <p:nvPicPr>
          <p:cNvPr id="302" name="Google Shape;3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900" y="1675649"/>
            <a:ext cx="7575325" cy="203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2200" y="1886025"/>
            <a:ext cx="4367675" cy="27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5150" y="2470800"/>
            <a:ext cx="2329775" cy="236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0" name="Google Shape;31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525" y="812175"/>
            <a:ext cx="50482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5550" y="2098675"/>
            <a:ext cx="4370875" cy="29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2825" y="1906925"/>
            <a:ext cx="317182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This category of technique can be applied to </a:t>
            </a:r>
            <a:r>
              <a:rPr lang="en" sz="1800" b="1"/>
              <a:t>any language</a:t>
            </a:r>
            <a:r>
              <a:rPr lang="en" sz="1800"/>
              <a:t>, </a:t>
            </a:r>
            <a:r>
              <a:rPr lang="en" sz="1800" b="1"/>
              <a:t>computational logic</a:t>
            </a:r>
            <a:r>
              <a:rPr lang="en" sz="1800"/>
              <a:t>, </a:t>
            </a:r>
            <a:r>
              <a:rPr lang="en" sz="1800" b="1"/>
              <a:t>DSL, query language,</a:t>
            </a:r>
            <a:r>
              <a:rPr lang="en" sz="1800"/>
              <a:t> </a:t>
            </a:r>
            <a:r>
              <a:rPr lang="en" sz="1800" b="1"/>
              <a:t>library</a:t>
            </a:r>
            <a:r>
              <a:rPr lang="en" sz="1800"/>
              <a:t>, </a:t>
            </a:r>
            <a:r>
              <a:rPr lang="en" sz="1800" b="1"/>
              <a:t>service</a:t>
            </a:r>
            <a:r>
              <a:rPr lang="en" sz="1800"/>
              <a:t> or </a:t>
            </a:r>
            <a:r>
              <a:rPr lang="en" sz="1800" b="1"/>
              <a:t>computational capability</a:t>
            </a:r>
            <a:r>
              <a:rPr lang="en" sz="1800"/>
              <a:t>. 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The outputs can be </a:t>
            </a:r>
            <a:r>
              <a:rPr lang="en" sz="1800" b="1"/>
              <a:t>answers</a:t>
            </a:r>
            <a:r>
              <a:rPr lang="en" sz="1800"/>
              <a:t>, </a:t>
            </a:r>
            <a:r>
              <a:rPr lang="en" sz="1800" b="1"/>
              <a:t>code</a:t>
            </a:r>
            <a:r>
              <a:rPr lang="en" sz="1800"/>
              <a:t>, </a:t>
            </a:r>
            <a:r>
              <a:rPr lang="en" sz="1800" b="1"/>
              <a:t>notebooks</a:t>
            </a:r>
            <a:r>
              <a:rPr lang="en" sz="1800"/>
              <a:t>, </a:t>
            </a:r>
            <a:r>
              <a:rPr lang="en" sz="1800" b="1"/>
              <a:t>proofs</a:t>
            </a:r>
            <a:r>
              <a:rPr lang="en" sz="1800"/>
              <a:t>, </a:t>
            </a:r>
            <a:r>
              <a:rPr lang="en" sz="1800" b="1"/>
              <a:t>spreadsheets</a:t>
            </a:r>
            <a:r>
              <a:rPr lang="en" sz="1800"/>
              <a:t>, </a:t>
            </a:r>
            <a:r>
              <a:rPr lang="en" sz="1800" b="1"/>
              <a:t>projects</a:t>
            </a:r>
            <a:r>
              <a:rPr lang="en" sz="1800"/>
              <a:t>, </a:t>
            </a:r>
            <a:r>
              <a:rPr lang="en" sz="1800" b="1"/>
              <a:t>tests</a:t>
            </a:r>
            <a:r>
              <a:rPr lang="en" sz="1800"/>
              <a:t>, </a:t>
            </a:r>
            <a:r>
              <a:rPr lang="en" sz="1800" b="1"/>
              <a:t>documentation.</a:t>
            </a:r>
            <a:endParaRPr sz="18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/>
              <a:t>And tax returns.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  <p:sp>
        <p:nvSpPr>
          <p:cNvPr id="318" name="Google Shape;318;p47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simple calc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467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Hardened, reliable, trustworthy calculation/reasoning systems are </a:t>
            </a:r>
            <a:r>
              <a:rPr lang="en" b="1"/>
              <a:t>utterly critical </a:t>
            </a:r>
            <a:endParaRPr/>
          </a:p>
          <a:p>
            <a:pPr marL="914400" lvl="1" indent="-327025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Proof, evidence, reasoning, explanation, audit, provenance and blame are critical</a:t>
            </a:r>
            <a:r>
              <a:rPr lang="en" b="1"/>
              <a:t> </a:t>
            </a:r>
            <a:r>
              <a:rPr lang="en"/>
              <a:t>in trust domains</a:t>
            </a:r>
            <a:endParaRPr/>
          </a:p>
          <a:p>
            <a:pPr marL="457200" lvl="0" indent="-34671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is “correct” code? </a:t>
            </a:r>
            <a:endParaRPr/>
          </a:p>
          <a:p>
            <a:pPr marL="457200" lvl="0" indent="-34671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establishes trust?</a:t>
            </a:r>
            <a:endParaRPr/>
          </a:p>
          <a:p>
            <a:pPr marL="914400" lvl="1" indent="-327025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What is “evidence” that the chosen code or query is correct? </a:t>
            </a:r>
            <a:endParaRPr/>
          </a:p>
          <a:p>
            <a:pPr marL="914400" lvl="1" indent="-327025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What ontologies, rule/code databases, calc/logic engines help establish trust and confidence?</a:t>
            </a:r>
            <a:endParaRPr/>
          </a:p>
          <a:p>
            <a:pPr marL="457200" lvl="0" indent="-34671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do we document what assumptions have been made? </a:t>
            </a:r>
            <a:endParaRPr/>
          </a:p>
          <a:p>
            <a:pPr marL="914400" lvl="1" indent="-327025" algn="l" rtl="0">
              <a:spcBef>
                <a:spcPts val="1000"/>
              </a:spcBef>
              <a:spcAft>
                <a:spcPts val="1000"/>
              </a:spcAft>
              <a:buSzPct val="100000"/>
              <a:buChar char="○"/>
            </a:pPr>
            <a:r>
              <a:rPr lang="en"/>
              <a:t>e.g. which calculation formula has been used and what’s a reference for it?</a:t>
            </a:r>
            <a:endParaRPr/>
          </a:p>
        </p:txBody>
      </p:sp>
      <p:sp>
        <p:nvSpPr>
          <p:cNvPr id="324" name="Google Shape;324;p48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for these times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/>
          <p:nvPr/>
        </p:nvSpPr>
        <p:spPr>
          <a:xfrm>
            <a:off x="3599698" y="1116375"/>
            <a:ext cx="1944600" cy="1944600"/>
          </a:xfrm>
          <a:prstGeom prst="ellipse">
            <a:avLst/>
          </a:prstGeom>
          <a:noFill/>
          <a:ln w="28575" cap="flat" cmpd="sng">
            <a:solidFill>
              <a:srgbClr val="83E3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" name="Google Shape;33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503" y="1587657"/>
            <a:ext cx="1418924" cy="10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9"/>
          <p:cNvSpPr txBox="1"/>
          <p:nvPr/>
        </p:nvSpPr>
        <p:spPr>
          <a:xfrm>
            <a:off x="2886000" y="3120975"/>
            <a:ext cx="3372000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83E3D9"/>
                </a:solidFill>
                <a:latin typeface="Inter"/>
                <a:ea typeface="Inter"/>
                <a:cs typeface="Inter"/>
                <a:sym typeface="Inter"/>
              </a:rPr>
              <a:t>Thank you!</a:t>
            </a:r>
            <a:endParaRPr sz="3600" b="1">
              <a:solidFill>
                <a:srgbClr val="83E3D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3E3D9"/>
                </a:solidFill>
                <a:latin typeface="Inter"/>
                <a:ea typeface="Inter"/>
                <a:cs typeface="Inter"/>
                <a:sym typeface="Inter"/>
              </a:rPr>
              <a:t>dsyme@github.com</a:t>
            </a:r>
            <a:endParaRPr sz="1800">
              <a:solidFill>
                <a:srgbClr val="83E3D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2" name="Google Shape;332;p49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9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situation:</a:t>
            </a:r>
            <a:endParaRPr sz="2000"/>
          </a:p>
          <a:p>
            <a:pPr marL="457200" lvl="0" indent="-3556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Any GPT-4 Chat: Context + Question ⇒ Answer </a:t>
            </a:r>
            <a:endParaRPr sz="20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The problem:</a:t>
            </a:r>
            <a:endParaRPr sz="2000"/>
          </a:p>
          <a:p>
            <a:pPr marL="457200" lvl="0" indent="-3556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GPT-4 is </a:t>
            </a:r>
            <a:r>
              <a:rPr lang="en" sz="2000" b="1"/>
              <a:t>terrible </a:t>
            </a:r>
            <a:r>
              <a:rPr lang="en" sz="2000"/>
              <a:t>at numeric calculations</a:t>
            </a:r>
            <a:endParaRPr sz="2000"/>
          </a:p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It’s also terrible at numeric comparisons</a:t>
            </a:r>
            <a:endParaRPr sz="20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22" i="1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7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Equipping for Numeric Calculation</a:t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292325" y="3470000"/>
            <a:ext cx="67902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22" i="1">
                <a:solidFill>
                  <a:srgbClr val="1F2328"/>
                </a:solidFill>
                <a:highlight>
                  <a:srgbClr val="FFFFFF"/>
                </a:highlight>
              </a:rPr>
              <a:t>GPT-4 should not be trusted to write a number that is not present verbatim in the input, nor to reason about numbers in any significant way. </a:t>
            </a:r>
            <a:r>
              <a:rPr lang="en" sz="1622" b="1" i="1">
                <a:solidFill>
                  <a:srgbClr val="1F2328"/>
                </a:solidFill>
                <a:highlight>
                  <a:srgbClr val="FFFFFF"/>
                </a:highlight>
              </a:rPr>
              <a:t>In trust scenarios, don't allow GPT-4 to write numbers, and beware that every numeric comparison may be flawed</a:t>
            </a:r>
            <a:r>
              <a:rPr lang="en" sz="1622" i="1">
                <a:solidFill>
                  <a:srgbClr val="1F2328"/>
                </a:solidFill>
                <a:highlight>
                  <a:srgbClr val="FFFFFF"/>
                </a:highlight>
              </a:rPr>
              <a:t>.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300"/>
              <a:t>How bad is this?</a:t>
            </a:r>
            <a:endParaRPr sz="6300"/>
          </a:p>
        </p:txBody>
      </p:sp>
      <p:sp>
        <p:nvSpPr>
          <p:cNvPr id="107" name="Google Shape;107;p26"/>
          <p:cNvSpPr txBox="1">
            <a:spLocks noGrp="1"/>
          </p:cNvSpPr>
          <p:nvPr>
            <p:ph type="subTitle" idx="1"/>
          </p:nvPr>
        </p:nvSpPr>
        <p:spPr>
          <a:xfrm>
            <a:off x="1325700" y="292270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It’s bad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fails</a:t>
            </a:r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Comparing financial documents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 problem: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r>
              <a:rPr lang="en"/>
              <a:t>More example problem: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114" name="Google Shape;11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725" y="1789575"/>
            <a:ext cx="7992724" cy="95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2775" y="3266400"/>
            <a:ext cx="6038975" cy="17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7"/>
          <p:cNvSpPr txBox="1"/>
          <p:nvPr/>
        </p:nvSpPr>
        <p:spPr>
          <a:xfrm>
            <a:off x="4157325" y="441425"/>
            <a:ext cx="31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7" name="Google Shape;117;p27"/>
          <p:cNvGrpSpPr/>
          <p:nvPr/>
        </p:nvGrpSpPr>
        <p:grpSpPr>
          <a:xfrm>
            <a:off x="3802224" y="2008388"/>
            <a:ext cx="670989" cy="611562"/>
            <a:chOff x="3802224" y="2008388"/>
            <a:chExt cx="670989" cy="611562"/>
          </a:xfrm>
        </p:grpSpPr>
        <p:sp>
          <p:nvSpPr>
            <p:cNvPr id="118" name="Google Shape;118;p27"/>
            <p:cNvSpPr/>
            <p:nvPr/>
          </p:nvSpPr>
          <p:spPr>
            <a:xfrm>
              <a:off x="3886750" y="2008388"/>
              <a:ext cx="552600" cy="519000"/>
            </a:xfrm>
            <a:prstGeom prst="noSmoking">
              <a:avLst>
                <a:gd name="adj" fmla="val 1875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9" name="Google Shape;119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02224" y="2047250"/>
              <a:ext cx="670989" cy="572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" name="Google Shape;120;p27"/>
          <p:cNvGrpSpPr/>
          <p:nvPr/>
        </p:nvGrpSpPr>
        <p:grpSpPr>
          <a:xfrm>
            <a:off x="2003249" y="3999363"/>
            <a:ext cx="670989" cy="611562"/>
            <a:chOff x="3802224" y="2008388"/>
            <a:chExt cx="670989" cy="611562"/>
          </a:xfrm>
        </p:grpSpPr>
        <p:sp>
          <p:nvSpPr>
            <p:cNvPr id="121" name="Google Shape;121;p27"/>
            <p:cNvSpPr/>
            <p:nvPr/>
          </p:nvSpPr>
          <p:spPr>
            <a:xfrm>
              <a:off x="3886750" y="2008388"/>
              <a:ext cx="552600" cy="519000"/>
            </a:xfrm>
            <a:prstGeom prst="noSmoking">
              <a:avLst>
                <a:gd name="adj" fmla="val 1875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Google Shape;122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02224" y="2047250"/>
              <a:ext cx="670989" cy="5726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observation: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👎GPT-4 is </a:t>
            </a:r>
            <a:r>
              <a:rPr lang="en" b="1"/>
              <a:t>terrible </a:t>
            </a:r>
            <a:r>
              <a:rPr lang="en"/>
              <a:t>at </a:t>
            </a:r>
            <a:r>
              <a:rPr lang="en" b="1"/>
              <a:t>numeric calculations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👍GPT-4 is </a:t>
            </a:r>
            <a:r>
              <a:rPr lang="en" b="1"/>
              <a:t>good </a:t>
            </a:r>
            <a:r>
              <a:rPr lang="en"/>
              <a:t>at writing </a:t>
            </a:r>
            <a:r>
              <a:rPr lang="en" b="1"/>
              <a:t>numeric calculation code </a:t>
            </a:r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Hope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Hope made Real</a:t>
            </a:r>
            <a:endParaRPr/>
          </a:p>
        </p:txBody>
      </p:sp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00" y="1200175"/>
            <a:ext cx="8639900" cy="274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9"/>
          <p:cNvSpPr txBox="1"/>
          <p:nvPr/>
        </p:nvSpPr>
        <p:spPr>
          <a:xfrm>
            <a:off x="1534825" y="4203175"/>
            <a:ext cx="6090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My opinion: this two-phase technique should be incorporated into </a:t>
            </a:r>
            <a:r>
              <a:rPr lang="en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every 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GPT-4 request that involves numbers unless explicitly known to be calculation-free. Anything else is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 </a:t>
            </a:r>
            <a:r>
              <a:rPr lang="en" u="sng">
                <a:solidFill>
                  <a:schemeClr val="hlink"/>
                </a:solidFill>
                <a:hlinkClick r:id="rId3"/>
              </a:rPr>
              <a:t>question</a:t>
            </a:r>
            <a:endParaRPr/>
          </a:p>
        </p:txBody>
      </p:sp>
      <p:sp>
        <p:nvSpPr>
          <p:cNvPr id="141" name="Google Shape;141;p30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25" y="1158425"/>
            <a:ext cx="8133676" cy="26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 </a:t>
            </a:r>
            <a:r>
              <a:rPr lang="en" u="sng">
                <a:solidFill>
                  <a:schemeClr val="hlink"/>
                </a:solidFill>
                <a:hlinkClick r:id="rId3"/>
              </a:rPr>
              <a:t>fail</a:t>
            </a:r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9" name="Google Shape;1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700" y="1953024"/>
            <a:ext cx="8551024" cy="76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31"/>
          <p:cNvGrpSpPr/>
          <p:nvPr/>
        </p:nvGrpSpPr>
        <p:grpSpPr>
          <a:xfrm>
            <a:off x="8009499" y="2030700"/>
            <a:ext cx="670989" cy="611562"/>
            <a:chOff x="3802224" y="2008388"/>
            <a:chExt cx="670989" cy="611562"/>
          </a:xfrm>
        </p:grpSpPr>
        <p:sp>
          <p:nvSpPr>
            <p:cNvPr id="151" name="Google Shape;151;p31"/>
            <p:cNvSpPr/>
            <p:nvPr/>
          </p:nvSpPr>
          <p:spPr>
            <a:xfrm>
              <a:off x="3886750" y="2008388"/>
              <a:ext cx="552600" cy="519000"/>
            </a:xfrm>
            <a:prstGeom prst="noSmoking">
              <a:avLst>
                <a:gd name="adj" fmla="val 1875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2" name="Google Shape;152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02224" y="2047250"/>
              <a:ext cx="670989" cy="572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" name="Google Shape;153;p31"/>
          <p:cNvGrpSpPr/>
          <p:nvPr/>
        </p:nvGrpSpPr>
        <p:grpSpPr>
          <a:xfrm>
            <a:off x="1422349" y="2448175"/>
            <a:ext cx="670989" cy="611562"/>
            <a:chOff x="3802224" y="2008388"/>
            <a:chExt cx="670989" cy="611562"/>
          </a:xfrm>
        </p:grpSpPr>
        <p:sp>
          <p:nvSpPr>
            <p:cNvPr id="154" name="Google Shape;154;p31"/>
            <p:cNvSpPr/>
            <p:nvPr/>
          </p:nvSpPr>
          <p:spPr>
            <a:xfrm>
              <a:off x="3886750" y="2008388"/>
              <a:ext cx="552600" cy="519000"/>
            </a:xfrm>
            <a:prstGeom prst="noSmoking">
              <a:avLst>
                <a:gd name="adj" fmla="val 1875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5" name="Google Shape;155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02224" y="2047250"/>
              <a:ext cx="670989" cy="5726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Microsoft Office PowerPoint</Application>
  <PresentationFormat>On-screen Show (16:9)</PresentationFormat>
  <Paragraphs>89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Inter Light</vt:lpstr>
      <vt:lpstr>Inter Black</vt:lpstr>
      <vt:lpstr>Inter</vt:lpstr>
      <vt:lpstr>Simple Dark</vt:lpstr>
      <vt:lpstr>Simple Dark</vt:lpstr>
      <vt:lpstr>Investigating Equipping GPT-4 with Numeric Calculation</vt:lpstr>
      <vt:lpstr>Equipping for Numeric Calculation</vt:lpstr>
      <vt:lpstr>Equipping for Numeric Calculation</vt:lpstr>
      <vt:lpstr>How bad is this?</vt:lpstr>
      <vt:lpstr>Example fails</vt:lpstr>
      <vt:lpstr>The Hope</vt:lpstr>
      <vt:lpstr>The Hope made Real</vt:lpstr>
      <vt:lpstr>Example question</vt:lpstr>
      <vt:lpstr>Example fail</vt:lpstr>
      <vt:lpstr>Example prompt</vt:lpstr>
      <vt:lpstr>Example prompt</vt:lpstr>
      <vt:lpstr>Example relevant calculation code</vt:lpstr>
      <vt:lpstr>Example relevant results</vt:lpstr>
      <vt:lpstr>Example answer</vt:lpstr>
      <vt:lpstr>Effective? </vt:lpstr>
      <vt:lpstr>Bonus topics</vt:lpstr>
      <vt:lpstr>The Devil is in the Detail</vt:lpstr>
      <vt:lpstr>PowerPoint Presentation</vt:lpstr>
      <vt:lpstr>Example prompt</vt:lpstr>
      <vt:lpstr>Example prompt</vt:lpstr>
      <vt:lpstr>TLDR</vt:lpstr>
      <vt:lpstr>Chat and Trust</vt:lpstr>
      <vt:lpstr>“Code Interpreter” ChatGPT AddIn</vt:lpstr>
      <vt:lpstr>PowerPoint Presentation</vt:lpstr>
      <vt:lpstr>Beyond simple calc</vt:lpstr>
      <vt:lpstr>Questions for these times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Don Syme</cp:lastModifiedBy>
  <cp:revision>1</cp:revision>
  <dcterms:modified xsi:type="dcterms:W3CDTF">2024-06-18T12:49:51Z</dcterms:modified>
</cp:coreProperties>
</file>