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embeddedFontLst>
    <p:embeddedFont>
      <p:font typeface="Inter" panose="020B0604020202020204" charset="0"/>
      <p:regular r:id="rId33"/>
      <p:bold r:id="rId34"/>
    </p:embeddedFont>
    <p:embeddedFont>
      <p:font typeface="Inter Black" panose="020B0604020202020204" charset="0"/>
      <p:bold r:id="rId35"/>
    </p:embeddedFont>
    <p:embeddedFont>
      <p:font typeface="Inter Light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b01c3ef42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b01c3ef42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e0c0c540e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e0c0c540e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46ec59ba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46ec59ba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46ec59ba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46ec59ba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0239a5796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0239a5796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46ec59ba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46ec59ba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e0c0c540e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e0c0c540e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e0c0c540e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e0c0c540e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e0c0c540e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5e0c0c540e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e0c0c540e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e0c0c540e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5e0c0c540e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5e0c0c540e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e0c0c54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e0c0c54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e0c0c540e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e0c0c540e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e0c0c540e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e0c0c540e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e0c0c540e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5e0c0c540e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e0c0c540e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e0c0c540e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46ec59ba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46ec59ba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e0c0c540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e0c0c540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e0c0c540e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5e0c0c540e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46ec59ba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46ec59ba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e0c0c540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e0c0c540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e0c0c540e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5e0c0c540e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e0c0c540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e0c0c540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99cd2fd2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99cd2fd2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46ec59ba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46ec59ba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46ec59ba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46ec59ba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46ec59ba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546ec59ba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46ec59ba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46ec59ba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46ec59ba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46ec59ba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400" y="2444875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42400" y="3101275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9377" y="728025"/>
            <a:ext cx="1932700" cy="1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2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ctrTitle"/>
          </p:nvPr>
        </p:nvSpPr>
        <p:spPr>
          <a:xfrm>
            <a:off x="756750" y="225605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ubTitle" idx="1"/>
          </p:nvPr>
        </p:nvSpPr>
        <p:spPr>
          <a:xfrm>
            <a:off x="756750" y="291245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7" name="Google Shape;4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400"/>
              <a:buChar char="●"/>
              <a:defRPr sz="2400">
                <a:solidFill>
                  <a:srgbClr val="B0CCC7"/>
                </a:solidFill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●"/>
              <a:defRPr sz="2000">
                <a:solidFill>
                  <a:srgbClr val="B0CCC7"/>
                </a:solidFill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●"/>
              <a:defRPr sz="2000">
                <a:solidFill>
                  <a:srgbClr val="B0CCC7"/>
                </a:solidFill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○"/>
              <a:defRPr sz="2000">
                <a:solidFill>
                  <a:srgbClr val="B0CCC7"/>
                </a:solidFill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000"/>
              <a:buChar char="■"/>
              <a:defRPr sz="2000">
                <a:solidFill>
                  <a:srgbClr val="B0CCC7"/>
                </a:solidFill>
              </a:defRPr>
            </a:lvl9pPr>
          </a:lstStyle>
          <a:p>
            <a:endParaRPr/>
          </a:p>
        </p:txBody>
      </p:sp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59" name="Google Shape;5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100"/>
              <a:buNone/>
              <a:defRPr sz="2100">
                <a:solidFill>
                  <a:srgbClr val="B0CCC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800"/>
              <a:buChar char="●"/>
              <a:defRPr>
                <a:solidFill>
                  <a:srgbClr val="1B1F24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Inter Black"/>
              <a:buNone/>
              <a:defRPr sz="12000"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1"/>
          </p:nvPr>
        </p:nvSpPr>
        <p:spPr>
          <a:xfrm>
            <a:off x="1325700" y="2922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69" name="Google Shape;6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0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352" y="4561625"/>
            <a:ext cx="581875" cy="5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 1">
  <p:cSld name="BLANK_1_1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756750" y="225605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56750" y="291245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628651" y="194846"/>
            <a:ext cx="78867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628650" y="1278082"/>
            <a:ext cx="7886700" cy="3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Char char="●"/>
              <a:defRPr>
                <a:solidFill>
                  <a:srgbClr val="B0CCC7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●"/>
              <a:defRPr>
                <a:solidFill>
                  <a:srgbClr val="B0CCC7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●"/>
              <a:defRPr>
                <a:solidFill>
                  <a:srgbClr val="B0CCC7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○"/>
              <a:defRPr>
                <a:solidFill>
                  <a:srgbClr val="B0CCC7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400"/>
              <a:buChar char="■"/>
              <a:defRPr>
                <a:solidFill>
                  <a:srgbClr val="B0CCC7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2100"/>
              <a:buNone/>
              <a:defRPr sz="2100">
                <a:solidFill>
                  <a:srgbClr val="B0CCC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800"/>
              <a:buChar char="●"/>
              <a:defRPr>
                <a:solidFill>
                  <a:srgbClr val="1B1F24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●"/>
              <a:defRPr>
                <a:solidFill>
                  <a:srgbClr val="1B1F24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○"/>
              <a:defRPr>
                <a:solidFill>
                  <a:srgbClr val="1B1F24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B1F24"/>
              </a:buClr>
              <a:buSzPts val="1400"/>
              <a:buChar char="■"/>
              <a:defRPr>
                <a:solidFill>
                  <a:srgbClr val="1B1F2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Font typeface="Inter Black"/>
              <a:buNone/>
              <a:defRPr sz="12000"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325700" y="2922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CCC7"/>
              </a:buClr>
              <a:buSzPts val="1800"/>
              <a:buFont typeface="Inter Light"/>
              <a:buNone/>
              <a:defRPr>
                <a:solidFill>
                  <a:srgbClr val="B0CCC7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ctrTitle"/>
          </p:nvPr>
        </p:nvSpPr>
        <p:spPr>
          <a:xfrm>
            <a:off x="710225" y="2476500"/>
            <a:ext cx="6594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 b="1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710225" y="3056700"/>
            <a:ext cx="6492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3E3D9"/>
              </a:buClr>
              <a:buSzPts val="1800"/>
              <a:buFont typeface="Inter Light"/>
              <a:buNone/>
              <a:defRPr>
                <a:solidFill>
                  <a:srgbClr val="83E3D9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43" name="Google Shape;4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7202" y="759650"/>
            <a:ext cx="1932700" cy="19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1B1F2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Char char="●"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35839" y="4427100"/>
            <a:ext cx="792600" cy="792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1B1F2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Char char="●"/>
              <a:defRPr sz="18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○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■"/>
              <a:defRPr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rewatch.com/video/qj82kcxh1j3y7p51-semantic-workspace-microsoft-languages-group-syn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next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eaplay.azurewebsites.ne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next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>
            <a:spLocks noGrp="1"/>
          </p:cNvSpPr>
          <p:nvPr>
            <p:ph type="ctrTitle"/>
          </p:nvPr>
        </p:nvSpPr>
        <p:spPr>
          <a:xfrm>
            <a:off x="1142400" y="2444875"/>
            <a:ext cx="7857300" cy="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Intent, Extract-Edit-Apply and its Uses</a:t>
            </a:r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ubTitle" idx="1"/>
          </p:nvPr>
        </p:nvSpPr>
        <p:spPr>
          <a:xfrm>
            <a:off x="1142400" y="3774250"/>
            <a:ext cx="77100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 Syme in conjunction with all of GitHub Next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Recording of this talk on rewatch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Concept</a:t>
            </a: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</p:txBody>
      </p:sp>
      <p:sp>
        <p:nvSpPr>
          <p:cNvPr id="187" name="Google Shape;187;p32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One yellow and small, one blue and large</a:t>
            </a:r>
            <a:endParaRPr sz="1200"/>
          </a:p>
        </p:txBody>
      </p:sp>
      <p:sp>
        <p:nvSpPr>
          <p:cNvPr id="188" name="Google Shape;188;p32"/>
          <p:cNvSpPr/>
          <p:nvPr/>
        </p:nvSpPr>
        <p:spPr>
          <a:xfrm>
            <a:off x="5277175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Two</a:t>
            </a:r>
            <a:r>
              <a:rPr lang="en" sz="1200"/>
              <a:t> </a:t>
            </a:r>
            <a:r>
              <a:rPr lang="en" sz="1200" b="1"/>
              <a:t>green</a:t>
            </a:r>
            <a:r>
              <a:rPr lang="en" sz="1200"/>
              <a:t> and small, one </a:t>
            </a:r>
            <a:r>
              <a:rPr lang="en" sz="1200" b="1"/>
              <a:t>red</a:t>
            </a:r>
            <a:r>
              <a:rPr lang="en" sz="1200"/>
              <a:t> and </a:t>
            </a:r>
            <a:r>
              <a:rPr lang="en" sz="1200" b="1"/>
              <a:t>medium</a:t>
            </a:r>
            <a:endParaRPr sz="1300"/>
          </a:p>
        </p:txBody>
      </p:sp>
      <p:cxnSp>
        <p:nvCxnSpPr>
          <p:cNvPr id="189" name="Google Shape;189;p32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32"/>
          <p:cNvCxnSpPr/>
          <p:nvPr/>
        </p:nvCxnSpPr>
        <p:spPr>
          <a:xfrm>
            <a:off x="6528550" y="1991700"/>
            <a:ext cx="383700" cy="526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Google Shape;191;p32"/>
          <p:cNvSpPr txBox="1"/>
          <p:nvPr/>
        </p:nvSpPr>
        <p:spPr>
          <a:xfrm>
            <a:off x="6795250" y="1827000"/>
            <a:ext cx="71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cubes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2" name="Google Shape;192;p32"/>
          <p:cNvCxnSpPr/>
          <p:nvPr/>
        </p:nvCxnSpPr>
        <p:spPr>
          <a:xfrm>
            <a:off x="4280325" y="1377550"/>
            <a:ext cx="767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" name="Google Shape;193;p32"/>
          <p:cNvSpPr/>
          <p:nvPr/>
        </p:nvSpPr>
        <p:spPr>
          <a:xfrm>
            <a:off x="1143775" y="4083825"/>
            <a:ext cx="712800" cy="57270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2121775" y="2571750"/>
            <a:ext cx="1337400" cy="11736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2"/>
          <p:cNvSpPr/>
          <p:nvPr/>
        </p:nvSpPr>
        <p:spPr>
          <a:xfrm>
            <a:off x="2408450" y="4169500"/>
            <a:ext cx="712800" cy="5373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1009250" y="2806950"/>
            <a:ext cx="712800" cy="5373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2"/>
          <p:cNvSpPr/>
          <p:nvPr/>
        </p:nvSpPr>
        <p:spPr>
          <a:xfrm>
            <a:off x="422825" y="3448050"/>
            <a:ext cx="712800" cy="5373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/>
          <p:nvPr/>
        </p:nvSpPr>
        <p:spPr>
          <a:xfrm>
            <a:off x="3214800" y="3815200"/>
            <a:ext cx="794124" cy="572724"/>
          </a:xfrm>
          <a:prstGeom prst="cloud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2"/>
          <p:cNvSpPr/>
          <p:nvPr/>
        </p:nvSpPr>
        <p:spPr>
          <a:xfrm>
            <a:off x="166250" y="2564988"/>
            <a:ext cx="794124" cy="572724"/>
          </a:xfrm>
          <a:prstGeom prst="cloud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6754595" y="2866588"/>
            <a:ext cx="794100" cy="783600"/>
          </a:xfrm>
          <a:prstGeom prst="cube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7041263" y="4074200"/>
            <a:ext cx="712800" cy="5373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2"/>
          <p:cNvSpPr/>
          <p:nvPr/>
        </p:nvSpPr>
        <p:spPr>
          <a:xfrm>
            <a:off x="5642063" y="2711650"/>
            <a:ext cx="712800" cy="5373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5055638" y="3352750"/>
            <a:ext cx="712800" cy="537300"/>
          </a:xfrm>
          <a:prstGeom prst="can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2"/>
          <p:cNvSpPr/>
          <p:nvPr/>
        </p:nvSpPr>
        <p:spPr>
          <a:xfrm>
            <a:off x="7847613" y="3719900"/>
            <a:ext cx="794124" cy="572724"/>
          </a:xfrm>
          <a:prstGeom prst="cloud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2"/>
          <p:cNvSpPr/>
          <p:nvPr/>
        </p:nvSpPr>
        <p:spPr>
          <a:xfrm>
            <a:off x="4799063" y="2469688"/>
            <a:ext cx="794124" cy="572724"/>
          </a:xfrm>
          <a:prstGeom prst="cloud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2"/>
          <p:cNvSpPr/>
          <p:nvPr/>
        </p:nvSpPr>
        <p:spPr>
          <a:xfrm>
            <a:off x="5730075" y="4083825"/>
            <a:ext cx="559200" cy="5727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6125263" y="3720425"/>
            <a:ext cx="559200" cy="5727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1143775" y="2043938"/>
            <a:ext cx="14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cubes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Concept</a:t>
            </a: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</p:txBody>
      </p:sp>
      <p:sp>
        <p:nvSpPr>
          <p:cNvPr id="215" name="Google Shape;215;p33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216" name="Google Shape;216;p33"/>
          <p:cNvSpPr/>
          <p:nvPr/>
        </p:nvSpPr>
        <p:spPr>
          <a:xfrm>
            <a:off x="6417750" y="27703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“words”</a:t>
            </a:r>
            <a:endParaRPr/>
          </a:p>
        </p:txBody>
      </p:sp>
      <p:sp>
        <p:nvSpPr>
          <p:cNvPr id="218" name="Google Shape;218;p33"/>
          <p:cNvSpPr/>
          <p:nvPr/>
        </p:nvSpPr>
        <p:spPr>
          <a:xfrm>
            <a:off x="5277175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“changed words”</a:t>
            </a:r>
            <a:endParaRPr/>
          </a:p>
        </p:txBody>
      </p:sp>
      <p:cxnSp>
        <p:nvCxnSpPr>
          <p:cNvPr id="219" name="Google Shape;219;p33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33"/>
          <p:cNvCxnSpPr/>
          <p:nvPr/>
        </p:nvCxnSpPr>
        <p:spPr>
          <a:xfrm>
            <a:off x="6528550" y="1991700"/>
            <a:ext cx="383700" cy="526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33"/>
          <p:cNvSpPr txBox="1"/>
          <p:nvPr/>
        </p:nvSpPr>
        <p:spPr>
          <a:xfrm>
            <a:off x="376000" y="2046525"/>
            <a:ext cx="1996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Summarize/Extract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w.r.t. topic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6977100" y="2082250"/>
            <a:ext cx="251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ApplySummaryChange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w.r.t. topic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23" name="Google Shape;223;p33"/>
          <p:cNvCxnSpPr/>
          <p:nvPr/>
        </p:nvCxnSpPr>
        <p:spPr>
          <a:xfrm>
            <a:off x="4280325" y="1377550"/>
            <a:ext cx="767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Change is described in </a:t>
            </a:r>
            <a:r>
              <a:rPr lang="en" b="1"/>
              <a:t>language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Specifications </a:t>
            </a:r>
            <a:r>
              <a:rPr lang="en"/>
              <a:t>are </a:t>
            </a:r>
            <a:r>
              <a:rPr lang="en" b="1" u="sng"/>
              <a:t>ephemeral</a:t>
            </a:r>
            <a:endParaRPr b="1" u="sng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There are </a:t>
            </a:r>
            <a:r>
              <a:rPr lang="en" b="1"/>
              <a:t>many possible specifications</a:t>
            </a:r>
            <a:r>
              <a:rPr lang="en"/>
              <a:t>, one for each topic</a:t>
            </a:r>
            <a:r>
              <a:rPr lang="en" b="1"/>
              <a:t> 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Embrace the </a:t>
            </a:r>
            <a:r>
              <a:rPr lang="en" b="1"/>
              <a:t>fluidity </a:t>
            </a:r>
            <a:r>
              <a:rPr lang="en"/>
              <a:t>and </a:t>
            </a:r>
            <a:r>
              <a:rPr lang="en" b="1"/>
              <a:t>power </a:t>
            </a:r>
            <a:r>
              <a:rPr lang="en"/>
              <a:t>of </a:t>
            </a:r>
            <a:r>
              <a:rPr lang="en" b="1"/>
              <a:t>words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/>
              <a:t>The model both </a:t>
            </a:r>
            <a:r>
              <a:rPr lang="en" b="1"/>
              <a:t>hides </a:t>
            </a:r>
            <a:r>
              <a:rPr lang="en"/>
              <a:t>and </a:t>
            </a:r>
            <a:r>
              <a:rPr lang="en" b="1"/>
              <a:t>fills in </a:t>
            </a:r>
            <a:r>
              <a:rPr lang="en"/>
              <a:t>the details</a:t>
            </a:r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Edit &gt; Create-from-scratch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(also, create-from-scratch is a special case of editing)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People lack the </a:t>
            </a:r>
            <a:r>
              <a:rPr lang="en" b="1"/>
              <a:t>terms of discourse</a:t>
            </a:r>
            <a:r>
              <a:rPr lang="en"/>
              <a:t> to describe the change they want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</a:t>
            </a:r>
            <a:r>
              <a:rPr lang="en" b="1"/>
              <a:t>topic of focus </a:t>
            </a:r>
            <a:r>
              <a:rPr lang="en"/>
              <a:t>pins us down to a particular slice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The </a:t>
            </a:r>
            <a:r>
              <a:rPr lang="en" b="1"/>
              <a:t>extraction </a:t>
            </a:r>
            <a:r>
              <a:rPr lang="en"/>
              <a:t>describes the thing as it is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/>
              <a:t>The </a:t>
            </a:r>
            <a:r>
              <a:rPr lang="en" b="1"/>
              <a:t>edit</a:t>
            </a:r>
            <a:r>
              <a:rPr lang="en"/>
              <a:t> describes how we want it to be</a:t>
            </a:r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738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Summarization the inverse of generation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“Extract” is summarization w.r.t. topic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“Apply” is generation-of-change w.r.t. topic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“Extract” seems independently useful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Has similarity with Chat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“Apply” utilises hallucination well!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 sz="2000"/>
              <a:t>“Fill in the details, I’ll check what you do”</a:t>
            </a:r>
            <a:endParaRPr/>
          </a:p>
        </p:txBody>
      </p:sp>
      <p:sp>
        <p:nvSpPr>
          <p:cNvPr id="246" name="Google Shape;246;p37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any </a:t>
            </a:r>
            <a:r>
              <a:rPr lang="en" i="1"/>
              <a:t>context </a:t>
            </a:r>
            <a:r>
              <a:rPr lang="en"/>
              <a:t>and </a:t>
            </a:r>
            <a:r>
              <a:rPr lang="en" i="1"/>
              <a:t>question </a:t>
            </a:r>
            <a:r>
              <a:rPr lang="en"/>
              <a:t>there is a most-natural* </a:t>
            </a:r>
            <a:r>
              <a:rPr lang="en" i="1"/>
              <a:t>answer</a:t>
            </a:r>
            <a:br>
              <a:rPr lang="en"/>
            </a:br>
            <a:endParaRPr i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let the AI work this out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i="1"/>
              <a:t>*(in reality a whole manifold of them)</a:t>
            </a:r>
            <a:endParaRPr sz="1400" i="1"/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Fundamental Theorem of Chat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any </a:t>
            </a:r>
            <a:r>
              <a:rPr lang="en" i="1"/>
              <a:t>thing</a:t>
            </a:r>
            <a:r>
              <a:rPr lang="en"/>
              <a:t> and </a:t>
            </a:r>
            <a:r>
              <a:rPr lang="en" i="1"/>
              <a:t>topic</a:t>
            </a:r>
            <a:r>
              <a:rPr lang="en"/>
              <a:t> there is a most-natural* </a:t>
            </a:r>
            <a:r>
              <a:rPr lang="en" i="1"/>
              <a:t>summary</a:t>
            </a:r>
            <a:br>
              <a:rPr lang="en"/>
            </a:br>
            <a:br>
              <a:rPr lang="en"/>
            </a:br>
            <a:r>
              <a:rPr lang="en"/>
              <a:t>For any </a:t>
            </a:r>
            <a:r>
              <a:rPr lang="en" i="1"/>
              <a:t>thing</a:t>
            </a:r>
            <a:r>
              <a:rPr lang="en"/>
              <a:t>, </a:t>
            </a:r>
            <a:r>
              <a:rPr lang="en" i="1"/>
              <a:t>topic</a:t>
            </a:r>
            <a:r>
              <a:rPr lang="en"/>
              <a:t>, </a:t>
            </a:r>
            <a:r>
              <a:rPr lang="en" i="1"/>
              <a:t>summary </a:t>
            </a:r>
            <a:r>
              <a:rPr lang="en"/>
              <a:t>and </a:t>
            </a:r>
            <a:r>
              <a:rPr lang="en" i="1"/>
              <a:t>changed-summary</a:t>
            </a:r>
            <a:r>
              <a:rPr lang="en"/>
              <a:t>, there is a most-natural* </a:t>
            </a:r>
            <a:r>
              <a:rPr lang="en" i="1"/>
              <a:t>changed-thing</a:t>
            </a:r>
            <a:endParaRPr i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let the AI work these out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i="1"/>
              <a:t>*(in reality a whole manifold of them)</a:t>
            </a:r>
            <a:endParaRPr/>
          </a:p>
        </p:txBody>
      </p:sp>
      <p:sp>
        <p:nvSpPr>
          <p:cNvPr id="258" name="Google Shape;258;p39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Fundamental Theorem of EEA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any </a:t>
            </a:r>
            <a:r>
              <a:rPr lang="en" i="1"/>
              <a:t>thing</a:t>
            </a:r>
            <a:r>
              <a:rPr lang="en"/>
              <a:t> and </a:t>
            </a:r>
            <a:r>
              <a:rPr lang="en" i="1"/>
              <a:t>change-intent</a:t>
            </a:r>
            <a:r>
              <a:rPr lang="en"/>
              <a:t>, there is a most-natural* </a:t>
            </a:r>
            <a:r>
              <a:rPr lang="en" i="1"/>
              <a:t>changed-thing</a:t>
            </a:r>
            <a:endParaRPr i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 let the AI work this out</a:t>
            </a:r>
            <a:endParaRPr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 i="1"/>
              <a:t>*(in reality a whole manifold of them)</a:t>
            </a:r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Fundamental Theorem of Change Intent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Extracting initial change intent 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Iterative lowering of change intent  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Partial repository selection</a:t>
            </a:r>
            <a:endParaRPr b="1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b="1"/>
              <a:t>Partial repository rewriting</a:t>
            </a:r>
            <a:endParaRPr/>
          </a:p>
        </p:txBody>
      </p:sp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techniques and challenges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/>
        </p:nvSpPr>
        <p:spPr>
          <a:xfrm>
            <a:off x="3599698" y="1116375"/>
            <a:ext cx="1944600" cy="1944600"/>
          </a:xfrm>
          <a:prstGeom prst="ellipse">
            <a:avLst/>
          </a:prstGeom>
          <a:noFill/>
          <a:ln w="28575" cap="flat" cmpd="sng">
            <a:solidFill>
              <a:srgbClr val="83E3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503" y="1587657"/>
            <a:ext cx="1418924" cy="10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4"/>
          <p:cNvSpPr txBox="1"/>
          <p:nvPr/>
        </p:nvSpPr>
        <p:spPr>
          <a:xfrm>
            <a:off x="3593550" y="3120970"/>
            <a:ext cx="19569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83E3D9"/>
                </a:solidFill>
                <a:latin typeface="Inter"/>
                <a:ea typeface="Inter"/>
                <a:cs typeface="Inter"/>
                <a:sym typeface="Inter"/>
              </a:rPr>
              <a:t>GitHub Next</a:t>
            </a:r>
            <a:endParaRPr sz="2000" b="1">
              <a:solidFill>
                <a:srgbClr val="83E3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" name="Google Shape;95;p24"/>
          <p:cNvSpPr txBox="1"/>
          <p:nvPr/>
        </p:nvSpPr>
        <p:spPr>
          <a:xfrm>
            <a:off x="3528299" y="3564300"/>
            <a:ext cx="2087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Researching the future of software development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B939E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githubnext.com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Extracting initial change intent </a:t>
            </a:r>
            <a:endParaRPr b="1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Multiple possible ways to extract change intent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and AI in co-operation, iteratively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Iterative lowering of change intent  </a:t>
            </a:r>
            <a:endParaRPr b="1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Partial repository selection</a:t>
            </a:r>
            <a:endParaRPr b="1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Partial repository rewriting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6" name="Google Shape;276;p42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techniques and challenges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Extracting initial change intent </a:t>
            </a:r>
            <a:endParaRPr b="1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Iterative lowering of change intent  </a:t>
            </a:r>
            <a:endParaRPr b="1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Change Intent → Plan  → Changes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Iteration and clarification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User and AI in co-operation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Partial repository selection</a:t>
            </a:r>
            <a:endParaRPr b="1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Partial repository rewriting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82" name="Google Shape;282;p43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techniques and challenges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Extracting initial change intent </a:t>
            </a:r>
            <a:endParaRPr b="1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Iterative lowering of change intent  </a:t>
            </a:r>
            <a:endParaRPr b="1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Partial repository selection</a:t>
            </a:r>
            <a:endParaRPr b="1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Crucial for almost every AI feature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Based on topic, plan etc, manual selection as backup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Challenging to scale to truly massive repositories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Partial repository rewriting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88" name="Google Shape;288;p44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techniques and challenges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Extracting initial change intent </a:t>
            </a:r>
            <a:endParaRPr b="1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Iterative lowering of change intent  </a:t>
            </a:r>
            <a:endParaRPr b="1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" b="1">
                <a:solidFill>
                  <a:schemeClr val="lt2"/>
                </a:solidFill>
              </a:rPr>
              <a:t>Partial repository selection</a:t>
            </a:r>
            <a:endParaRPr b="1">
              <a:solidFill>
                <a:schemeClr val="lt2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Partial repository rewriting</a:t>
            </a:r>
            <a:endParaRPr b="1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 key bottleneck, will definitely limit uses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Very challenging to localize and scale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Currently file-by-file, ~24K token prompt, ~8K reply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/>
              <a:t>The ideal: selectively rewrite parts of files and fold back</a:t>
            </a:r>
            <a:endParaRPr/>
          </a:p>
        </p:txBody>
      </p:sp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techniques and challenges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Change Intent</a:t>
            </a:r>
            <a:r>
              <a:rPr lang="en"/>
              <a:t> is the oil that drives these experiences</a:t>
            </a:r>
            <a:endParaRPr/>
          </a:p>
          <a:p>
            <a:pPr marL="457200" lvl="0" indent="-36957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Editing ephemeral specifications</a:t>
            </a:r>
            <a:r>
              <a:rPr lang="en"/>
              <a:t> is one source</a:t>
            </a:r>
            <a:endParaRPr/>
          </a:p>
          <a:p>
            <a:pPr marL="914400" lvl="1" indent="-34607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 is slightly unnatural, but very general</a:t>
            </a:r>
            <a:endParaRPr/>
          </a:p>
          <a:p>
            <a:pPr marL="914400" lvl="1" indent="-34607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Naturally iterative</a:t>
            </a:r>
            <a:endParaRPr/>
          </a:p>
          <a:p>
            <a:pPr marL="914400" lvl="1" indent="-34607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Kind of addictive once you get used to it</a:t>
            </a:r>
            <a:endParaRPr/>
          </a:p>
          <a:p>
            <a:pPr marL="457200" lvl="0" indent="-36957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are alternative sources</a:t>
            </a:r>
            <a:endParaRPr/>
          </a:p>
          <a:p>
            <a:pPr marL="914400" lvl="1" indent="-34607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Command</a:t>
            </a:r>
            <a:r>
              <a:rPr lang="en"/>
              <a:t>: “Just do what I say”</a:t>
            </a:r>
            <a:endParaRPr/>
          </a:p>
          <a:p>
            <a:pPr marL="914400" lvl="1" indent="-346075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 b="1"/>
              <a:t>Chat</a:t>
            </a:r>
            <a:r>
              <a:rPr lang="en"/>
              <a:t>: “Tell me about the change you want, let’s clarify a plan”</a:t>
            </a:r>
            <a:endParaRPr/>
          </a:p>
          <a:p>
            <a:pPr marL="914400" lvl="1" indent="-346075" algn="l" rtl="0"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lang="en" b="1"/>
              <a:t>Issues</a:t>
            </a:r>
            <a:r>
              <a:rPr lang="en"/>
              <a:t>: “I looked at this issue, here’s what I see”</a:t>
            </a:r>
            <a:endParaRPr/>
          </a:p>
        </p:txBody>
      </p:sp>
      <p:sp>
        <p:nvSpPr>
          <p:cNvPr id="300" name="Google Shape;300;p46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Intent and its Sources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5814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Allow engagement with software at the conceptual, semantic level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Iterate and lower to concrete changes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Ideally allow continual iteration with a dev/test/run loop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Ideally multiplayer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Ideally automatically scalable</a:t>
            </a:r>
            <a:endParaRPr/>
          </a:p>
          <a:p>
            <a:pPr marL="457200" lvl="0" indent="-35814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Attempt to escape the gravity of free-form chat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definite object of study (a repository)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definite outcome (lowered change intent)</a:t>
            </a:r>
            <a:endParaRPr/>
          </a:p>
          <a:p>
            <a:pPr marL="914400" lvl="1" indent="-336550" algn="l" rtl="0"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lang="en"/>
              <a:t>If we allow chat, it will focus on change intent and planning</a:t>
            </a:r>
            <a:endParaRPr/>
          </a:p>
        </p:txBody>
      </p:sp>
      <p:sp>
        <p:nvSpPr>
          <p:cNvPr id="306" name="Google Shape;306;p47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a Semantic Workspace: Aspirations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Experienced developers</a:t>
            </a:r>
            <a:r>
              <a:rPr lang="en" i="1"/>
              <a:t> </a:t>
            </a:r>
            <a:r>
              <a:rPr lang="en"/>
              <a:t>on github.com sketching things that are </a:t>
            </a:r>
            <a:r>
              <a:rPr lang="en" u="sng"/>
              <a:t>unfamiliar</a:t>
            </a:r>
            <a:r>
              <a:rPr lang="en"/>
              <a:t> or </a:t>
            </a:r>
            <a:r>
              <a:rPr lang="en" u="sng"/>
              <a:t>routine</a:t>
            </a:r>
            <a:r>
              <a:rPr lang="en" b="1"/>
              <a:t> </a:t>
            </a:r>
            <a:r>
              <a:rPr lang="en"/>
              <a:t>and </a:t>
            </a:r>
            <a:r>
              <a:rPr lang="en" u="sng"/>
              <a:t>involve multiple changes</a:t>
            </a:r>
            <a:r>
              <a:rPr lang="en" b="1"/>
              <a:t> </a:t>
            </a:r>
            <a:endParaRPr b="1"/>
          </a:p>
          <a:p>
            <a:pPr marL="457200" lvl="0" indent="-36957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“I didn’t know where to begin with this”</a:t>
            </a:r>
            <a:endParaRPr/>
          </a:p>
          <a:p>
            <a:pPr marL="457200" lvl="0" indent="-36957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Changes in unfamiliar repositories </a:t>
            </a:r>
            <a:endParaRPr/>
          </a:p>
          <a:p>
            <a:pPr marL="457200" lvl="0" indent="-36957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Feature sketching</a:t>
            </a:r>
            <a:endParaRPr/>
          </a:p>
          <a:p>
            <a:pPr marL="457200" lvl="0" indent="-36957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Issue solving</a:t>
            </a:r>
            <a:endParaRPr/>
          </a:p>
          <a:p>
            <a:pPr marL="457200" lvl="0" indent="-36957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Unit-test creation, esp legacy code</a:t>
            </a:r>
            <a:endParaRPr/>
          </a:p>
          <a:p>
            <a:pPr marL="457200" lvl="0" indent="-369570" algn="l" rtl="0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Documentation generation</a:t>
            </a:r>
            <a:endParaRPr/>
          </a:p>
        </p:txBody>
      </p:sp>
      <p:sp>
        <p:nvSpPr>
          <p:cNvPr id="312" name="Google Shape;312;p48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a Semantic Workspace: Key User Tasks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/>
              <a:t>Getting Closer to the Dev Loop</a:t>
            </a:r>
            <a:endParaRPr u="sng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b="1"/>
              <a:t>Web delivery </a:t>
            </a:r>
            <a:r>
              <a:rPr lang="en"/>
              <a:t>for generality and simplicity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Eventually </a:t>
            </a:r>
            <a:r>
              <a:rPr lang="en" b="1"/>
              <a:t>IDE delivery </a:t>
            </a:r>
            <a:r>
              <a:rPr lang="en"/>
              <a:t>to get closer to the dev loop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b="1"/>
              <a:t>Issue-first </a:t>
            </a:r>
            <a:r>
              <a:rPr lang="en"/>
              <a:t>workflows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Utilise </a:t>
            </a:r>
            <a:r>
              <a:rPr lang="en" b="1"/>
              <a:t>codespaces </a:t>
            </a:r>
            <a:r>
              <a:rPr lang="en"/>
              <a:t>as a general runtime for dev/test loop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/>
              <a:t>Scaling</a:t>
            </a:r>
            <a:endParaRPr u="sng"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/>
              <a:t>Automatic file selection is key but ours is weak</a:t>
            </a:r>
            <a:endParaRPr/>
          </a:p>
        </p:txBody>
      </p:sp>
      <p:sp>
        <p:nvSpPr>
          <p:cNvPr id="318" name="Google Shape;318;p49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Towards a Semantic Workspace: Key Challenges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Send us your github handle, we’ll get you added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you promise to write weekly notes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Demonstrator only!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Small-medium repos only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Everything may/will change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Currently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https://eeaplay.azurewebsites.net/</a:t>
            </a:r>
            <a:r>
              <a:rPr lang="en"/>
              <a:t> 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/>
              <a:t>Web address will change!</a:t>
            </a:r>
            <a:endParaRPr/>
          </a:p>
        </p:txBody>
      </p:sp>
      <p:sp>
        <p:nvSpPr>
          <p:cNvPr id="324" name="Google Shape;324;p50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it a go!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/>
          <p:nvPr/>
        </p:nvSpPr>
        <p:spPr>
          <a:xfrm>
            <a:off x="3599698" y="1116375"/>
            <a:ext cx="1944600" cy="1944600"/>
          </a:xfrm>
          <a:prstGeom prst="ellipse">
            <a:avLst/>
          </a:prstGeom>
          <a:noFill/>
          <a:ln w="28575" cap="flat" cmpd="sng">
            <a:solidFill>
              <a:srgbClr val="83E3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Google Shape;330;p5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503" y="1587657"/>
            <a:ext cx="1418924" cy="100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1"/>
          <p:cNvSpPr txBox="1"/>
          <p:nvPr/>
        </p:nvSpPr>
        <p:spPr>
          <a:xfrm>
            <a:off x="3593550" y="3120970"/>
            <a:ext cx="19569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83E3D9"/>
                </a:solidFill>
                <a:latin typeface="Inter"/>
                <a:ea typeface="Inter"/>
                <a:cs typeface="Inter"/>
                <a:sym typeface="Inter"/>
              </a:rPr>
              <a:t>GitHub Next</a:t>
            </a:r>
            <a:endParaRPr sz="2000" b="1">
              <a:solidFill>
                <a:srgbClr val="83E3D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2" name="Google Shape;332;p51"/>
          <p:cNvSpPr txBox="1"/>
          <p:nvPr/>
        </p:nvSpPr>
        <p:spPr>
          <a:xfrm>
            <a:off x="3528299" y="3564300"/>
            <a:ext cx="2087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Researching the future of software development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B939E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githubnext.com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33" name="Google Shape;333;p51"/>
          <p:cNvSpPr txBox="1">
            <a:spLocks noGrp="1"/>
          </p:cNvSpPr>
          <p:nvPr>
            <p:ph type="title"/>
          </p:nvPr>
        </p:nvSpPr>
        <p:spPr>
          <a:xfrm>
            <a:off x="906200" y="44502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51"/>
          <p:cNvSpPr txBox="1">
            <a:spLocks noGrp="1"/>
          </p:cNvSpPr>
          <p:nvPr>
            <p:ph type="body" idx="1"/>
          </p:nvPr>
        </p:nvSpPr>
        <p:spPr>
          <a:xfrm>
            <a:off x="906200" y="1152475"/>
            <a:ext cx="792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GitHub Next?</a:t>
            </a:r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654" b="1"/>
              <a:t>What</a:t>
            </a:r>
            <a:endParaRPr sz="1654" b="1"/>
          </a:p>
          <a:p>
            <a:pPr marL="45720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 i="1"/>
              <a:t>An applied R&amp;D group attached to GitHub, reports to Thomas</a:t>
            </a:r>
            <a:endParaRPr sz="1654" i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 b="1"/>
              <a:t>Mission</a:t>
            </a:r>
            <a:endParaRPr sz="1654" b="1"/>
          </a:p>
          <a:p>
            <a:pPr marL="45720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 i="1"/>
              <a:t>Transform the practice of software development</a:t>
            </a:r>
            <a:endParaRPr sz="1654" i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 b="1"/>
              <a:t>Mode of Operation</a:t>
            </a:r>
            <a:endParaRPr sz="1654" b="1"/>
          </a:p>
          <a:p>
            <a:pPr marL="45720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 b="1" i="1"/>
              <a:t>Build</a:t>
            </a:r>
            <a:r>
              <a:rPr lang="en" sz="1654" i="1"/>
              <a:t>, </a:t>
            </a:r>
            <a:r>
              <a:rPr lang="en" sz="1654" b="1" i="1"/>
              <a:t>Release</a:t>
            </a:r>
            <a:r>
              <a:rPr lang="en" sz="1654" i="1"/>
              <a:t>, </a:t>
            </a:r>
            <a:r>
              <a:rPr lang="en" sz="1654" b="1" i="1"/>
              <a:t>Learn</a:t>
            </a:r>
            <a:r>
              <a:rPr lang="en" sz="1654" i="1"/>
              <a:t>, </a:t>
            </a:r>
            <a:r>
              <a:rPr lang="en" sz="1654" b="1" i="1"/>
              <a:t>Co-operate</a:t>
            </a:r>
            <a:r>
              <a:rPr lang="en" sz="1654" i="1"/>
              <a:t>. </a:t>
            </a:r>
            <a:endParaRPr sz="1654" i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 b="1"/>
              <a:t>Who</a:t>
            </a:r>
            <a:endParaRPr sz="1654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 i="1"/>
              <a:t>		~15 applied LLM/ML experts (many ex-Copilot), UX experts, CS experts</a:t>
            </a:r>
            <a:endParaRPr sz="1654" i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654" b="1"/>
              <a:t>Why this is the right way to run innovative applied R&amp;D</a:t>
            </a:r>
            <a:endParaRPr sz="1654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654" i="1"/>
              <a:t>		Operates at the Goldilocks distance!</a:t>
            </a:r>
            <a:endParaRPr sz="1654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Concept</a:t>
            </a:r>
            <a:endParaRPr sz="2620"/>
          </a:p>
        </p:txBody>
      </p:sp>
      <p:sp>
        <p:nvSpPr>
          <p:cNvPr id="110" name="Google Shape;110;p26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11" name="Google Shape;111;p26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“words”</a:t>
            </a:r>
            <a:endParaRPr/>
          </a:p>
        </p:txBody>
      </p:sp>
      <p:cxnSp>
        <p:nvCxnSpPr>
          <p:cNvPr id="112" name="Google Shape;112;p26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26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topic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Concept</a:t>
            </a: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</p:txBody>
      </p:sp>
      <p:sp>
        <p:nvSpPr>
          <p:cNvPr id="120" name="Google Shape;120;p27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21" name="Google Shape;121;p27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“blue”</a:t>
            </a:r>
            <a:endParaRPr/>
          </a:p>
        </p:txBody>
      </p:sp>
      <p:cxnSp>
        <p:nvCxnSpPr>
          <p:cNvPr id="122" name="Google Shape;122;p27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27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color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29" name="Google Shape;129;p28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Concept</a:t>
            </a: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</p:txBody>
      </p:sp>
      <p:sp>
        <p:nvSpPr>
          <p:cNvPr id="130" name="Google Shape;130;p28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31" name="Google Shape;131;p28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“cube”</a:t>
            </a:r>
            <a:endParaRPr/>
          </a:p>
        </p:txBody>
      </p:sp>
      <p:cxnSp>
        <p:nvCxnSpPr>
          <p:cNvPr id="132" name="Google Shape;132;p28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28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shape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39" name="Google Shape;139;p29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Concept</a:t>
            </a: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</p:txBody>
      </p:sp>
      <p:sp>
        <p:nvSpPr>
          <p:cNvPr id="140" name="Google Shape;140;p29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41" name="Google Shape;141;p29"/>
          <p:cNvSpPr/>
          <p:nvPr/>
        </p:nvSpPr>
        <p:spPr>
          <a:xfrm>
            <a:off x="6417750" y="27703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CHANGED THING</a:t>
            </a:r>
            <a:endParaRPr/>
          </a:p>
        </p:txBody>
      </p:sp>
      <p:sp>
        <p:nvSpPr>
          <p:cNvPr id="142" name="Google Shape;142;p29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“words”</a:t>
            </a:r>
            <a:endParaRPr/>
          </a:p>
        </p:txBody>
      </p:sp>
      <p:sp>
        <p:nvSpPr>
          <p:cNvPr id="143" name="Google Shape;143;p29"/>
          <p:cNvSpPr/>
          <p:nvPr/>
        </p:nvSpPr>
        <p:spPr>
          <a:xfrm>
            <a:off x="5277175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“changed words”</a:t>
            </a:r>
            <a:endParaRPr/>
          </a:p>
        </p:txBody>
      </p:sp>
      <p:cxnSp>
        <p:nvCxnSpPr>
          <p:cNvPr id="144" name="Google Shape;144;p29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29"/>
          <p:cNvCxnSpPr/>
          <p:nvPr/>
        </p:nvCxnSpPr>
        <p:spPr>
          <a:xfrm>
            <a:off x="6528550" y="1991700"/>
            <a:ext cx="383700" cy="526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Google Shape;146;p29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topic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6977100" y="2082250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topic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48" name="Google Shape;148;p29"/>
          <p:cNvCxnSpPr/>
          <p:nvPr/>
        </p:nvCxnSpPr>
        <p:spPr>
          <a:xfrm>
            <a:off x="4280325" y="1377550"/>
            <a:ext cx="767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9"/>
          <p:cNvCxnSpPr/>
          <p:nvPr/>
        </p:nvCxnSpPr>
        <p:spPr>
          <a:xfrm>
            <a:off x="3896625" y="1965625"/>
            <a:ext cx="2533200" cy="94740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9"/>
          <p:cNvCxnSpPr/>
          <p:nvPr/>
        </p:nvCxnSpPr>
        <p:spPr>
          <a:xfrm>
            <a:off x="3260475" y="3559975"/>
            <a:ext cx="2972100" cy="0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dot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Concept</a:t>
            </a: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</p:txBody>
      </p:sp>
      <p:sp>
        <p:nvSpPr>
          <p:cNvPr id="157" name="Google Shape;157;p30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58" name="Google Shape;158;p30"/>
          <p:cNvSpPr/>
          <p:nvPr/>
        </p:nvSpPr>
        <p:spPr>
          <a:xfrm>
            <a:off x="6417750" y="27703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59" name="Google Shape;159;p30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</p:txBody>
      </p:sp>
      <p:sp>
        <p:nvSpPr>
          <p:cNvPr id="160" name="Google Shape;160;p30"/>
          <p:cNvSpPr/>
          <p:nvPr/>
        </p:nvSpPr>
        <p:spPr>
          <a:xfrm>
            <a:off x="5277175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green</a:t>
            </a:r>
            <a:endParaRPr/>
          </a:p>
        </p:txBody>
      </p:sp>
      <p:cxnSp>
        <p:nvCxnSpPr>
          <p:cNvPr id="161" name="Google Shape;161;p30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30"/>
          <p:cNvCxnSpPr/>
          <p:nvPr/>
        </p:nvCxnSpPr>
        <p:spPr>
          <a:xfrm>
            <a:off x="6528550" y="1991700"/>
            <a:ext cx="383700" cy="526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30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color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6977100" y="2082250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color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65" name="Google Shape;165;p30"/>
          <p:cNvCxnSpPr/>
          <p:nvPr/>
        </p:nvCxnSpPr>
        <p:spPr>
          <a:xfrm>
            <a:off x="4280325" y="1377550"/>
            <a:ext cx="767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422825" y="863550"/>
            <a:ext cx="8400900" cy="39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54"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28825" y="216775"/>
            <a:ext cx="792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The Concept</a:t>
            </a:r>
            <a:endParaRPr sz="262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620"/>
          </a:p>
        </p:txBody>
      </p:sp>
      <p:sp>
        <p:nvSpPr>
          <p:cNvPr id="172" name="Google Shape;172;p31"/>
          <p:cNvSpPr/>
          <p:nvPr/>
        </p:nvSpPr>
        <p:spPr>
          <a:xfrm>
            <a:off x="1143775" y="2836150"/>
            <a:ext cx="1831500" cy="1820400"/>
          </a:xfrm>
          <a:prstGeom prst="cube">
            <a:avLst>
              <a:gd name="adj" fmla="val 25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</a:t>
            </a:r>
            <a:endParaRPr/>
          </a:p>
        </p:txBody>
      </p:sp>
      <p:sp>
        <p:nvSpPr>
          <p:cNvPr id="173" name="Google Shape;173;p31"/>
          <p:cNvSpPr/>
          <p:nvPr/>
        </p:nvSpPr>
        <p:spPr>
          <a:xfrm>
            <a:off x="2372050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cube</a:t>
            </a:r>
            <a:endParaRPr/>
          </a:p>
        </p:txBody>
      </p:sp>
      <p:sp>
        <p:nvSpPr>
          <p:cNvPr id="174" name="Google Shape;174;p31"/>
          <p:cNvSpPr/>
          <p:nvPr/>
        </p:nvSpPr>
        <p:spPr>
          <a:xfrm>
            <a:off x="5277175" y="863550"/>
            <a:ext cx="1699920" cy="1052784"/>
          </a:xfrm>
          <a:prstGeom prst="cloud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</a:t>
            </a:r>
            <a:endParaRPr/>
          </a:p>
        </p:txBody>
      </p:sp>
      <p:cxnSp>
        <p:nvCxnSpPr>
          <p:cNvPr id="175" name="Google Shape;175;p31"/>
          <p:cNvCxnSpPr/>
          <p:nvPr/>
        </p:nvCxnSpPr>
        <p:spPr>
          <a:xfrm rot="10800000" flipH="1">
            <a:off x="2043050" y="2013700"/>
            <a:ext cx="559200" cy="5373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31"/>
          <p:cNvCxnSpPr/>
          <p:nvPr/>
        </p:nvCxnSpPr>
        <p:spPr>
          <a:xfrm>
            <a:off x="6528550" y="1991700"/>
            <a:ext cx="383700" cy="5265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31"/>
          <p:cNvSpPr txBox="1"/>
          <p:nvPr/>
        </p:nvSpPr>
        <p:spPr>
          <a:xfrm>
            <a:off x="1494700" y="2046525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shape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6977100" y="2082250"/>
            <a:ext cx="71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shape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79" name="Google Shape;179;p31"/>
          <p:cNvCxnSpPr/>
          <p:nvPr/>
        </p:nvCxnSpPr>
        <p:spPr>
          <a:xfrm>
            <a:off x="4280325" y="1377550"/>
            <a:ext cx="7677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p31"/>
          <p:cNvSpPr/>
          <p:nvPr/>
        </p:nvSpPr>
        <p:spPr>
          <a:xfrm>
            <a:off x="6660150" y="2759375"/>
            <a:ext cx="1699800" cy="1820400"/>
          </a:xfrm>
          <a:prstGeom prst="heart">
            <a:avLst/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Microsoft Office PowerPoint</Application>
  <PresentationFormat>On-screen Show (16:9)</PresentationFormat>
  <Paragraphs>186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Inter</vt:lpstr>
      <vt:lpstr>Inter Light</vt:lpstr>
      <vt:lpstr>Arial</vt:lpstr>
      <vt:lpstr>Inter Black</vt:lpstr>
      <vt:lpstr>Simple Dark</vt:lpstr>
      <vt:lpstr>Simple Dark</vt:lpstr>
      <vt:lpstr>Change Intent, Extract-Edit-Apply and its Uses</vt:lpstr>
      <vt:lpstr>PowerPoint Presentation</vt:lpstr>
      <vt:lpstr>What is GitHub Next?</vt:lpstr>
      <vt:lpstr>The Concept</vt:lpstr>
      <vt:lpstr>The Concept </vt:lpstr>
      <vt:lpstr>The Concept </vt:lpstr>
      <vt:lpstr>The Concept </vt:lpstr>
      <vt:lpstr>The Concept </vt:lpstr>
      <vt:lpstr>The Concept </vt:lpstr>
      <vt:lpstr>The Concept  </vt:lpstr>
      <vt:lpstr>The Concept  </vt:lpstr>
      <vt:lpstr>Principles</vt:lpstr>
      <vt:lpstr>Rationale</vt:lpstr>
      <vt:lpstr>Demo</vt:lpstr>
      <vt:lpstr>Notes</vt:lpstr>
      <vt:lpstr>The Fundamental Theorem of Chat</vt:lpstr>
      <vt:lpstr>The Fundamental Theorem of EEA</vt:lpstr>
      <vt:lpstr>The Fundamental Theorem of Change Intent</vt:lpstr>
      <vt:lpstr>Foundational techniques and challenges</vt:lpstr>
      <vt:lpstr>Foundational techniques and challenges</vt:lpstr>
      <vt:lpstr>Foundational techniques and challenges</vt:lpstr>
      <vt:lpstr>Foundational techniques and challenges</vt:lpstr>
      <vt:lpstr>Foundational techniques and challenges</vt:lpstr>
      <vt:lpstr>Change Intent and its Sources</vt:lpstr>
      <vt:lpstr>Towards a Semantic Workspace: Aspirations</vt:lpstr>
      <vt:lpstr>Towards a Semantic Workspace: Key User Tasks</vt:lpstr>
      <vt:lpstr>Towards a Semantic Workspace: Key Challenges</vt:lpstr>
      <vt:lpstr>Give it a go!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Don Syme</cp:lastModifiedBy>
  <cp:revision>1</cp:revision>
  <dcterms:modified xsi:type="dcterms:W3CDTF">2024-06-18T12:52:45Z</dcterms:modified>
</cp:coreProperties>
</file>