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8" r:id="rId1"/>
    <p:sldMasterId id="2147483669" r:id="rId2"/>
  </p:sldMasterIdLst>
  <p:notesMasterIdLst>
    <p:notesMasterId r:id="rId29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</p:sldIdLst>
  <p:sldSz cx="9144000" cy="5143500" type="screen16x9"/>
  <p:notesSz cx="6858000" cy="9144000"/>
  <p:embeddedFontLst>
    <p:embeddedFont>
      <p:font typeface="Inter" panose="020B0604020202020204" charset="0"/>
      <p:regular r:id="rId30"/>
      <p:bold r:id="rId31"/>
    </p:embeddedFont>
    <p:embeddedFont>
      <p:font typeface="Inter Black" panose="020B0604020202020204" charset="0"/>
      <p:bold r:id="rId32"/>
    </p:embeddedFont>
    <p:embeddedFont>
      <p:font typeface="Inter Light" panose="020B0604020202020204" charset="0"/>
      <p:regular r:id="rId33"/>
      <p:bold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18" d="100"/>
          <a:sy n="118" d="100"/>
        </p:scale>
        <p:origin x="606" y="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font" Target="fonts/font5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4.fntdata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3.fntdata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2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font" Target="fonts/font1.fntdata"/><Relationship Id="rId35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f2e71886df_0_3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f2e71886df_0_3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f2e71886df_0_7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f2e71886df_0_7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f2e71886df_0_7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f2e71886df_0_7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f2e71886df_0_6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f2e71886df_0_6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f2e71886df_0_7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f2e71886df_0_7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f2e71886df_0_10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1f2e71886df_0_10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f2e71886df_0_10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1f2e71886df_0_10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f2e71886df_0_1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1f2e71886df_0_1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f2e71886df_0_1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1f2e71886df_0_1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f2e71886df_0_1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1f2e71886df_0_1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f2e71886df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f2e71886df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f2e71886df_0_1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1f2e71886df_0_1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f2e71886df_0_1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1f2e71886df_0_1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f2e71886df_0_12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1f2e71886df_0_12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f2e71886df_0_1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1f2e71886df_0_12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f2e71886df_0_1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1f2e71886df_0_1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f2e71886df_0_9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f2e71886df_0_9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f2e71886df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f2e71886df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9bef41ed0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9bef41ed0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9bef41ed07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9bef41ed07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f2e71886df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f2e71886df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f2e71886df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f2e71886df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f2e71886df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f2e71886df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f2e71886df_0_2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f2e71886df_0_2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f2e71886df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f2e71886df_0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142400" y="2444875"/>
            <a:ext cx="6594300" cy="65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Font typeface="Inter"/>
              <a:buNone/>
              <a:defRPr sz="3600" b="1">
                <a:latin typeface="Inter"/>
                <a:ea typeface="Inter"/>
                <a:cs typeface="Inter"/>
                <a:sym typeface="Int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142400" y="3101275"/>
            <a:ext cx="6492600" cy="79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0CCC7"/>
              </a:buClr>
              <a:buSzPts val="1800"/>
              <a:buFont typeface="Inter Light"/>
              <a:buNone/>
              <a:defRPr>
                <a:solidFill>
                  <a:srgbClr val="B0CCC7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pic>
        <p:nvPicPr>
          <p:cNvPr id="12" name="Google Shape;12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69377" y="728025"/>
            <a:ext cx="1932700" cy="193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Subtitle">
  <p:cSld name="TITLE_2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2"/>
          <p:cNvSpPr txBox="1">
            <a:spLocks noGrp="1"/>
          </p:cNvSpPr>
          <p:nvPr>
            <p:ph type="ctrTitle"/>
          </p:nvPr>
        </p:nvSpPr>
        <p:spPr>
          <a:xfrm>
            <a:off x="756750" y="2256050"/>
            <a:ext cx="6594300" cy="65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Inter"/>
              <a:buNone/>
              <a:defRPr sz="3600" b="1"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46" name="Google Shape;46;p12"/>
          <p:cNvSpPr txBox="1">
            <a:spLocks noGrp="1"/>
          </p:cNvSpPr>
          <p:nvPr>
            <p:ph type="subTitle" idx="1"/>
          </p:nvPr>
        </p:nvSpPr>
        <p:spPr>
          <a:xfrm>
            <a:off x="756750" y="2912450"/>
            <a:ext cx="6492600" cy="79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0CCC7"/>
              </a:buClr>
              <a:buSzPts val="1800"/>
              <a:buFont typeface="Inter Light"/>
              <a:buNone/>
              <a:defRPr>
                <a:solidFill>
                  <a:srgbClr val="B0CCC7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pic>
        <p:nvPicPr>
          <p:cNvPr id="47" name="Google Shape;47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350" y="4561625"/>
            <a:ext cx="581875" cy="58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3"/>
          <p:cNvSpPr txBox="1">
            <a:spLocks noGrp="1"/>
          </p:cNvSpPr>
          <p:nvPr>
            <p:ph type="title"/>
          </p:nvPr>
        </p:nvSpPr>
        <p:spPr>
          <a:xfrm>
            <a:off x="328825" y="216775"/>
            <a:ext cx="792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3"/>
          <p:cNvSpPr txBox="1">
            <a:spLocks noGrp="1"/>
          </p:cNvSpPr>
          <p:nvPr>
            <p:ph type="body" idx="1"/>
          </p:nvPr>
        </p:nvSpPr>
        <p:spPr>
          <a:xfrm>
            <a:off x="422825" y="863550"/>
            <a:ext cx="8400900" cy="39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Clr>
                <a:srgbClr val="B0CCC7"/>
              </a:buClr>
              <a:buSzPts val="2400"/>
              <a:buChar char="●"/>
              <a:defRPr sz="2400">
                <a:solidFill>
                  <a:srgbClr val="B0CCC7"/>
                </a:solidFill>
              </a:defRPr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Clr>
                <a:srgbClr val="B0CCC7"/>
              </a:buClr>
              <a:buSzPts val="2000"/>
              <a:buChar char="○"/>
              <a:defRPr sz="2000">
                <a:solidFill>
                  <a:srgbClr val="B0CCC7"/>
                </a:solidFill>
              </a:defRPr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Clr>
                <a:srgbClr val="B0CCC7"/>
              </a:buClr>
              <a:buSzPts val="2000"/>
              <a:buChar char="■"/>
              <a:defRPr sz="2000">
                <a:solidFill>
                  <a:srgbClr val="B0CCC7"/>
                </a:solidFill>
              </a:defRPr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Clr>
                <a:srgbClr val="B0CCC7"/>
              </a:buClr>
              <a:buSzPts val="2000"/>
              <a:buChar char="●"/>
              <a:defRPr sz="2000">
                <a:solidFill>
                  <a:srgbClr val="B0CCC7"/>
                </a:solidFill>
              </a:defRPr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Clr>
                <a:srgbClr val="B0CCC7"/>
              </a:buClr>
              <a:buSzPts val="2000"/>
              <a:buChar char="○"/>
              <a:defRPr sz="2000">
                <a:solidFill>
                  <a:srgbClr val="B0CCC7"/>
                </a:solidFill>
              </a:defRPr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Clr>
                <a:srgbClr val="B0CCC7"/>
              </a:buClr>
              <a:buSzPts val="2000"/>
              <a:buChar char="■"/>
              <a:defRPr sz="2000">
                <a:solidFill>
                  <a:srgbClr val="B0CCC7"/>
                </a:solidFill>
              </a:defRPr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Clr>
                <a:srgbClr val="B0CCC7"/>
              </a:buClr>
              <a:buSzPts val="2000"/>
              <a:buChar char="●"/>
              <a:defRPr sz="2000">
                <a:solidFill>
                  <a:srgbClr val="B0CCC7"/>
                </a:solidFill>
              </a:defRPr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Clr>
                <a:srgbClr val="B0CCC7"/>
              </a:buClr>
              <a:buSzPts val="2000"/>
              <a:buChar char="○"/>
              <a:defRPr sz="2000">
                <a:solidFill>
                  <a:srgbClr val="B0CCC7"/>
                </a:solidFill>
              </a:defRPr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Clr>
                <a:srgbClr val="B0CCC7"/>
              </a:buClr>
              <a:buSzPts val="2000"/>
              <a:buChar char="■"/>
              <a:defRPr sz="2000">
                <a:solidFill>
                  <a:srgbClr val="B0CCC7"/>
                </a:solidFill>
              </a:defRPr>
            </a:lvl9pPr>
          </a:lstStyle>
          <a:p>
            <a:endParaRPr/>
          </a:p>
        </p:txBody>
      </p:sp>
      <p:pic>
        <p:nvPicPr>
          <p:cNvPr id="51" name="Google Shape;51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350" y="4561625"/>
            <a:ext cx="581875" cy="58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pic>
        <p:nvPicPr>
          <p:cNvPr id="56" name="Google Shape;56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350" y="4561625"/>
            <a:ext cx="581875" cy="58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7389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pic>
        <p:nvPicPr>
          <p:cNvPr id="59" name="Google Shape;59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350" y="4561625"/>
            <a:ext cx="581875" cy="58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16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0CCC7"/>
              </a:buClr>
              <a:buSzPts val="2100"/>
              <a:buNone/>
              <a:defRPr sz="2100">
                <a:solidFill>
                  <a:srgbClr val="B0CCC7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1B1F24"/>
              </a:buClr>
              <a:buSzPts val="1800"/>
              <a:buChar char="●"/>
              <a:defRPr>
                <a:solidFill>
                  <a:srgbClr val="1B1F24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1B1F24"/>
              </a:buClr>
              <a:buSzPts val="1400"/>
              <a:buChar char="○"/>
              <a:defRPr>
                <a:solidFill>
                  <a:srgbClr val="1B1F24"/>
                </a:solidFill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1B1F24"/>
              </a:buClr>
              <a:buSzPts val="1400"/>
              <a:buChar char="■"/>
              <a:defRPr>
                <a:solidFill>
                  <a:srgbClr val="1B1F24"/>
                </a:solidFill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1B1F24"/>
              </a:buClr>
              <a:buSzPts val="1400"/>
              <a:buChar char="●"/>
              <a:defRPr>
                <a:solidFill>
                  <a:srgbClr val="1B1F24"/>
                </a:solidFill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1B1F24"/>
              </a:buClr>
              <a:buSzPts val="1400"/>
              <a:buChar char="○"/>
              <a:defRPr>
                <a:solidFill>
                  <a:srgbClr val="1B1F24"/>
                </a:solidFill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1B1F24"/>
              </a:buClr>
              <a:buSzPts val="1400"/>
              <a:buChar char="■"/>
              <a:defRPr>
                <a:solidFill>
                  <a:srgbClr val="1B1F24"/>
                </a:solidFill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1B1F24"/>
              </a:buClr>
              <a:buSzPts val="1400"/>
              <a:buChar char="●"/>
              <a:defRPr>
                <a:solidFill>
                  <a:srgbClr val="1B1F24"/>
                </a:solidFill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1B1F24"/>
              </a:buClr>
              <a:buSzPts val="1400"/>
              <a:buChar char="○"/>
              <a:defRPr>
                <a:solidFill>
                  <a:srgbClr val="1B1F24"/>
                </a:solidFill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1B1F24"/>
              </a:buClr>
              <a:buSzPts val="1400"/>
              <a:buChar char="■"/>
              <a:defRPr>
                <a:solidFill>
                  <a:srgbClr val="1B1F24"/>
                </a:solidFill>
              </a:defRPr>
            </a:lvl9pPr>
          </a:lstStyle>
          <a:p>
            <a:endParaRPr/>
          </a:p>
        </p:txBody>
      </p:sp>
      <p:pic>
        <p:nvPicPr>
          <p:cNvPr id="65" name="Google Shape;65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350" y="4561625"/>
            <a:ext cx="581875" cy="58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Font typeface="Inter Black"/>
              <a:buNone/>
              <a:defRPr sz="12000">
                <a:latin typeface="Inter Black"/>
                <a:ea typeface="Inter Black"/>
                <a:cs typeface="Inter Black"/>
                <a:sym typeface="Inter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8" name="Google Shape;68;p17"/>
          <p:cNvSpPr txBox="1">
            <a:spLocks noGrp="1"/>
          </p:cNvSpPr>
          <p:nvPr>
            <p:ph type="subTitle" idx="1"/>
          </p:nvPr>
        </p:nvSpPr>
        <p:spPr>
          <a:xfrm>
            <a:off x="1325700" y="2922700"/>
            <a:ext cx="6492600" cy="79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0CCC7"/>
              </a:buClr>
              <a:buSzPts val="1800"/>
              <a:buFont typeface="Inter Light"/>
              <a:buNone/>
              <a:defRPr>
                <a:solidFill>
                  <a:srgbClr val="B0CCC7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pic>
        <p:nvPicPr>
          <p:cNvPr id="69" name="Google Shape;69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350" y="4561625"/>
            <a:ext cx="581875" cy="58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350" y="4561625"/>
            <a:ext cx="581875" cy="58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hite">
  <p:cSld name="BLANK_1">
    <p:bg>
      <p:bgPr>
        <a:solidFill>
          <a:schemeClr val="dk1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352" y="4561625"/>
            <a:ext cx="581875" cy="58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>
  <p:cSld name="BLANK_2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hite 1">
  <p:cSld name="BLANK_1_1">
    <p:bg>
      <p:bgPr>
        <a:solidFill>
          <a:schemeClr val="dk1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Subtitle">
  <p:cSld name="TITLE_2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756750" y="2256050"/>
            <a:ext cx="6594300" cy="65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Inter"/>
              <a:buNone/>
              <a:defRPr sz="3600" b="1"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756750" y="2912450"/>
            <a:ext cx="6492600" cy="79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0CCC7"/>
              </a:buClr>
              <a:buSzPts val="1800"/>
              <a:buFont typeface="Inter Light"/>
              <a:buNone/>
              <a:defRPr>
                <a:solidFill>
                  <a:srgbClr val="B0CCC7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2"/>
          <p:cNvSpPr txBox="1">
            <a:spLocks noGrp="1"/>
          </p:cNvSpPr>
          <p:nvPr>
            <p:ph type="title"/>
          </p:nvPr>
        </p:nvSpPr>
        <p:spPr>
          <a:xfrm>
            <a:off x="628651" y="194846"/>
            <a:ext cx="7886700" cy="88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2"/>
          <p:cNvSpPr txBox="1">
            <a:spLocks noGrp="1"/>
          </p:cNvSpPr>
          <p:nvPr>
            <p:ph type="body" idx="1"/>
          </p:nvPr>
        </p:nvSpPr>
        <p:spPr>
          <a:xfrm>
            <a:off x="628650" y="1278082"/>
            <a:ext cx="7886700" cy="335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9" name="Google Shape;79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80" name="Google Shape;80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81" name="Google Shape;81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1100"/>
            </a:lvl1pPr>
            <a:lvl2pPr marL="0" lvl="1" indent="0" algn="r" rtl="0">
              <a:spcBef>
                <a:spcPts val="0"/>
              </a:spcBef>
              <a:buNone/>
              <a:defRPr sz="1100"/>
            </a:lvl2pPr>
            <a:lvl3pPr marL="0" lvl="2" indent="0" algn="r" rtl="0">
              <a:spcBef>
                <a:spcPts val="0"/>
              </a:spcBef>
              <a:buNone/>
              <a:defRPr sz="1100"/>
            </a:lvl3pPr>
            <a:lvl4pPr marL="0" lvl="3" indent="0" algn="r" rtl="0">
              <a:spcBef>
                <a:spcPts val="0"/>
              </a:spcBef>
              <a:buNone/>
              <a:defRPr sz="1100"/>
            </a:lvl4pPr>
            <a:lvl5pPr marL="0" lvl="4" indent="0" algn="r" rtl="0">
              <a:spcBef>
                <a:spcPts val="0"/>
              </a:spcBef>
              <a:buNone/>
              <a:defRPr sz="1100"/>
            </a:lvl5pPr>
            <a:lvl6pPr marL="0" lvl="5" indent="0" algn="r" rtl="0">
              <a:spcBef>
                <a:spcPts val="0"/>
              </a:spcBef>
              <a:buNone/>
              <a:defRPr sz="1100"/>
            </a:lvl6pPr>
            <a:lvl7pPr marL="0" lvl="6" indent="0" algn="r" rtl="0">
              <a:spcBef>
                <a:spcPts val="0"/>
              </a:spcBef>
              <a:buNone/>
              <a:defRPr sz="1100"/>
            </a:lvl7pPr>
            <a:lvl8pPr marL="0" lvl="7" indent="0" algn="r" rtl="0">
              <a:spcBef>
                <a:spcPts val="0"/>
              </a:spcBef>
              <a:buNone/>
              <a:defRPr sz="1100"/>
            </a:lvl8pPr>
            <a:lvl9pPr marL="0" lvl="8" indent="0" algn="r" rtl="0">
              <a:spcBef>
                <a:spcPts val="0"/>
              </a:spcBef>
              <a:buNone/>
              <a:defRPr sz="11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906200" y="445025"/>
            <a:ext cx="792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906200" y="1152475"/>
            <a:ext cx="7926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rgbClr val="B0CCC7"/>
              </a:buClr>
              <a:buSzPts val="1800"/>
              <a:buChar char="●"/>
              <a:defRPr>
                <a:solidFill>
                  <a:srgbClr val="B0CCC7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rgbClr val="B0CCC7"/>
              </a:buClr>
              <a:buSzPts val="1400"/>
              <a:buChar char="○"/>
              <a:defRPr>
                <a:solidFill>
                  <a:srgbClr val="B0CCC7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rgbClr val="B0CCC7"/>
              </a:buClr>
              <a:buSzPts val="1400"/>
              <a:buChar char="■"/>
              <a:defRPr>
                <a:solidFill>
                  <a:srgbClr val="B0CCC7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rgbClr val="B0CCC7"/>
              </a:buClr>
              <a:buSzPts val="1400"/>
              <a:buChar char="●"/>
              <a:defRPr>
                <a:solidFill>
                  <a:srgbClr val="B0CCC7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rgbClr val="B0CCC7"/>
              </a:buClr>
              <a:buSzPts val="1400"/>
              <a:buChar char="○"/>
              <a:defRPr>
                <a:solidFill>
                  <a:srgbClr val="B0CCC7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rgbClr val="B0CCC7"/>
              </a:buClr>
              <a:buSzPts val="1400"/>
              <a:buChar char="■"/>
              <a:defRPr>
                <a:solidFill>
                  <a:srgbClr val="B0CCC7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rgbClr val="B0CCC7"/>
              </a:buClr>
              <a:buSzPts val="1400"/>
              <a:buChar char="●"/>
              <a:defRPr>
                <a:solidFill>
                  <a:srgbClr val="B0CCC7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rgbClr val="B0CCC7"/>
              </a:buClr>
              <a:buSzPts val="1400"/>
              <a:buChar char="○"/>
              <a:defRPr>
                <a:solidFill>
                  <a:srgbClr val="B0CCC7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rgbClr val="B0CCC7"/>
              </a:buClr>
              <a:buSzPts val="1400"/>
              <a:buChar char="■"/>
              <a:defRPr>
                <a:solidFill>
                  <a:srgbClr val="B0CCC7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7389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0CCC7"/>
              </a:buClr>
              <a:buSzPts val="2100"/>
              <a:buNone/>
              <a:defRPr sz="2100">
                <a:solidFill>
                  <a:srgbClr val="B0CCC7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1B1F24"/>
              </a:buClr>
              <a:buSzPts val="1800"/>
              <a:buChar char="●"/>
              <a:defRPr>
                <a:solidFill>
                  <a:srgbClr val="1B1F24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1B1F24"/>
              </a:buClr>
              <a:buSzPts val="1400"/>
              <a:buChar char="○"/>
              <a:defRPr>
                <a:solidFill>
                  <a:srgbClr val="1B1F24"/>
                </a:solidFill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1B1F24"/>
              </a:buClr>
              <a:buSzPts val="1400"/>
              <a:buChar char="■"/>
              <a:defRPr>
                <a:solidFill>
                  <a:srgbClr val="1B1F24"/>
                </a:solidFill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1B1F24"/>
              </a:buClr>
              <a:buSzPts val="1400"/>
              <a:buChar char="●"/>
              <a:defRPr>
                <a:solidFill>
                  <a:srgbClr val="1B1F24"/>
                </a:solidFill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1B1F24"/>
              </a:buClr>
              <a:buSzPts val="1400"/>
              <a:buChar char="○"/>
              <a:defRPr>
                <a:solidFill>
                  <a:srgbClr val="1B1F24"/>
                </a:solidFill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1B1F24"/>
              </a:buClr>
              <a:buSzPts val="1400"/>
              <a:buChar char="■"/>
              <a:defRPr>
                <a:solidFill>
                  <a:srgbClr val="1B1F24"/>
                </a:solidFill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1B1F24"/>
              </a:buClr>
              <a:buSzPts val="1400"/>
              <a:buChar char="●"/>
              <a:defRPr>
                <a:solidFill>
                  <a:srgbClr val="1B1F24"/>
                </a:solidFill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1B1F24"/>
              </a:buClr>
              <a:buSzPts val="1400"/>
              <a:buChar char="○"/>
              <a:defRPr>
                <a:solidFill>
                  <a:srgbClr val="1B1F24"/>
                </a:solidFill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1B1F24"/>
              </a:buClr>
              <a:buSzPts val="1400"/>
              <a:buChar char="■"/>
              <a:defRPr>
                <a:solidFill>
                  <a:srgbClr val="1B1F24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Inter Black"/>
              <a:buNone/>
              <a:defRPr sz="12000">
                <a:latin typeface="Inter Black"/>
                <a:ea typeface="Inter Black"/>
                <a:cs typeface="Inter Black"/>
                <a:sym typeface="Inter Blac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4" name="Google Shape;34;p8"/>
          <p:cNvSpPr txBox="1">
            <a:spLocks noGrp="1"/>
          </p:cNvSpPr>
          <p:nvPr>
            <p:ph type="subTitle" idx="1"/>
          </p:nvPr>
        </p:nvSpPr>
        <p:spPr>
          <a:xfrm>
            <a:off x="1325700" y="2922700"/>
            <a:ext cx="6492600" cy="79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0CCC7"/>
              </a:buClr>
              <a:buSzPts val="1800"/>
              <a:buFont typeface="Inter Light"/>
              <a:buNone/>
              <a:defRPr>
                <a:solidFill>
                  <a:srgbClr val="B0CCC7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>
            <a:spLocks noGrp="1"/>
          </p:cNvSpPr>
          <p:nvPr>
            <p:ph type="ctrTitle"/>
          </p:nvPr>
        </p:nvSpPr>
        <p:spPr>
          <a:xfrm>
            <a:off x="710225" y="2476500"/>
            <a:ext cx="6594300" cy="65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Inter"/>
              <a:buNone/>
              <a:defRPr sz="3600" b="1"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subTitle" idx="1"/>
          </p:nvPr>
        </p:nvSpPr>
        <p:spPr>
          <a:xfrm>
            <a:off x="710225" y="3056700"/>
            <a:ext cx="6492600" cy="79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3E3D9"/>
              </a:buClr>
              <a:buSzPts val="1800"/>
              <a:buFont typeface="Inter Light"/>
              <a:buNone/>
              <a:defRPr>
                <a:solidFill>
                  <a:srgbClr val="83E3D9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pic>
        <p:nvPicPr>
          <p:cNvPr id="43" name="Google Shape;43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7202" y="759650"/>
            <a:ext cx="1932700" cy="193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rgbClr val="1B1F24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Char char="●"/>
              <a:defRPr sz="18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nter"/>
              <a:buChar char="○"/>
              <a:defRPr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nter"/>
              <a:buChar char="■"/>
              <a:defRPr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nter"/>
              <a:buChar char="●"/>
              <a:defRPr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nter"/>
              <a:buChar char="○"/>
              <a:defRPr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nter"/>
              <a:buChar char="■"/>
              <a:defRPr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nter"/>
              <a:buChar char="●"/>
              <a:defRPr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nter"/>
              <a:buChar char="○"/>
              <a:defRPr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nter"/>
              <a:buChar char="■"/>
              <a:defRPr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pic>
        <p:nvPicPr>
          <p:cNvPr id="8" name="Google Shape;8;p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-35839" y="4427100"/>
            <a:ext cx="792600" cy="7926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rgbClr val="1B1F24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39" name="Google Shape;39;p1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Char char="●"/>
              <a:defRPr sz="18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nter"/>
              <a:buChar char="○"/>
              <a:defRPr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nter"/>
              <a:buChar char="■"/>
              <a:defRPr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nter"/>
              <a:buChar char="●"/>
              <a:defRPr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nter"/>
              <a:buChar char="○"/>
              <a:defRPr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nter"/>
              <a:buChar char="■"/>
              <a:defRPr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nter"/>
              <a:buChar char="●"/>
              <a:defRPr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nter"/>
              <a:buChar char="○"/>
              <a:defRPr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nter"/>
              <a:buChar char="■"/>
              <a:defRPr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copilot-workspace-dev.githubnext.com/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next.com/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3"/>
          <p:cNvSpPr txBox="1">
            <a:spLocks noGrp="1"/>
          </p:cNvSpPr>
          <p:nvPr>
            <p:ph type="ctrTitle"/>
          </p:nvPr>
        </p:nvSpPr>
        <p:spPr>
          <a:xfrm>
            <a:off x="1142400" y="2444875"/>
            <a:ext cx="6594300" cy="65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Copilot Workspace Informal</a:t>
            </a:r>
            <a:endParaRPr/>
          </a:p>
        </p:txBody>
      </p:sp>
      <p:sp>
        <p:nvSpPr>
          <p:cNvPr id="87" name="Google Shape;87;p23"/>
          <p:cNvSpPr txBox="1">
            <a:spLocks noGrp="1"/>
          </p:cNvSpPr>
          <p:nvPr>
            <p:ph type="subTitle" idx="1"/>
          </p:nvPr>
        </p:nvSpPr>
        <p:spPr>
          <a:xfrm>
            <a:off x="1142400" y="3101275"/>
            <a:ext cx="6492600" cy="946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Don Syme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 Next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2"/>
          <p:cNvSpPr txBox="1">
            <a:spLocks noGrp="1"/>
          </p:cNvSpPr>
          <p:nvPr>
            <p:ph type="body" idx="1"/>
          </p:nvPr>
        </p:nvSpPr>
        <p:spPr>
          <a:xfrm>
            <a:off x="906200" y="1152475"/>
            <a:ext cx="7926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0" algn="l" rtl="0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sz="1654"/>
          </a:p>
        </p:txBody>
      </p:sp>
      <p:sp>
        <p:nvSpPr>
          <p:cNvPr id="173" name="Google Shape;173;p32"/>
          <p:cNvSpPr txBox="1">
            <a:spLocks noGrp="1"/>
          </p:cNvSpPr>
          <p:nvPr>
            <p:ph type="title"/>
          </p:nvPr>
        </p:nvSpPr>
        <p:spPr>
          <a:xfrm>
            <a:off x="906200" y="445025"/>
            <a:ext cx="792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620"/>
              <a:t>The Concept</a:t>
            </a:r>
            <a:endParaRPr sz="262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262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2620"/>
          </a:p>
        </p:txBody>
      </p:sp>
      <p:sp>
        <p:nvSpPr>
          <p:cNvPr id="174" name="Google Shape;174;p32"/>
          <p:cNvSpPr/>
          <p:nvPr/>
        </p:nvSpPr>
        <p:spPr>
          <a:xfrm>
            <a:off x="2372050" y="863550"/>
            <a:ext cx="1699920" cy="1052784"/>
          </a:xfrm>
          <a:prstGeom prst="cloud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One yellow and small, one blue and large</a:t>
            </a:r>
            <a:endParaRPr sz="1200"/>
          </a:p>
        </p:txBody>
      </p:sp>
      <p:sp>
        <p:nvSpPr>
          <p:cNvPr id="175" name="Google Shape;175;p32"/>
          <p:cNvSpPr/>
          <p:nvPr/>
        </p:nvSpPr>
        <p:spPr>
          <a:xfrm>
            <a:off x="5277175" y="863550"/>
            <a:ext cx="1699920" cy="1052784"/>
          </a:xfrm>
          <a:prstGeom prst="cloud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Two</a:t>
            </a:r>
            <a:r>
              <a:rPr lang="en" sz="1200"/>
              <a:t> </a:t>
            </a:r>
            <a:r>
              <a:rPr lang="en" sz="1200" b="1"/>
              <a:t>green</a:t>
            </a:r>
            <a:r>
              <a:rPr lang="en" sz="1200"/>
              <a:t> and small, one </a:t>
            </a:r>
            <a:r>
              <a:rPr lang="en" sz="1200" b="1"/>
              <a:t>red</a:t>
            </a:r>
            <a:r>
              <a:rPr lang="en" sz="1200"/>
              <a:t> and </a:t>
            </a:r>
            <a:r>
              <a:rPr lang="en" sz="1200" b="1"/>
              <a:t>medium</a:t>
            </a:r>
            <a:endParaRPr sz="1300"/>
          </a:p>
        </p:txBody>
      </p:sp>
      <p:cxnSp>
        <p:nvCxnSpPr>
          <p:cNvPr id="176" name="Google Shape;176;p32"/>
          <p:cNvCxnSpPr/>
          <p:nvPr/>
        </p:nvCxnSpPr>
        <p:spPr>
          <a:xfrm rot="10800000" flipH="1">
            <a:off x="2043050" y="2013700"/>
            <a:ext cx="559200" cy="537300"/>
          </a:xfrm>
          <a:prstGeom prst="straightConnector1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7" name="Google Shape;177;p32"/>
          <p:cNvCxnSpPr/>
          <p:nvPr/>
        </p:nvCxnSpPr>
        <p:spPr>
          <a:xfrm>
            <a:off x="6528550" y="1991700"/>
            <a:ext cx="383700" cy="526500"/>
          </a:xfrm>
          <a:prstGeom prst="straightConnector1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8" name="Google Shape;178;p32"/>
          <p:cNvSpPr txBox="1"/>
          <p:nvPr/>
        </p:nvSpPr>
        <p:spPr>
          <a:xfrm>
            <a:off x="6795250" y="1827000"/>
            <a:ext cx="7128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The cubes</a:t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179" name="Google Shape;179;p32"/>
          <p:cNvCxnSpPr/>
          <p:nvPr/>
        </p:nvCxnSpPr>
        <p:spPr>
          <a:xfrm>
            <a:off x="4280325" y="1377550"/>
            <a:ext cx="767700" cy="0"/>
          </a:xfrm>
          <a:prstGeom prst="straightConnector1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80" name="Google Shape;180;p32"/>
          <p:cNvSpPr/>
          <p:nvPr/>
        </p:nvSpPr>
        <p:spPr>
          <a:xfrm>
            <a:off x="1143775" y="4083825"/>
            <a:ext cx="712800" cy="572700"/>
          </a:xfrm>
          <a:prstGeom prst="cube">
            <a:avLst>
              <a:gd name="adj" fmla="val 25000"/>
            </a:avLst>
          </a:prstGeom>
          <a:solidFill>
            <a:schemeClr val="accent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32"/>
          <p:cNvSpPr/>
          <p:nvPr/>
        </p:nvSpPr>
        <p:spPr>
          <a:xfrm>
            <a:off x="2121775" y="2571750"/>
            <a:ext cx="1337400" cy="1173600"/>
          </a:xfrm>
          <a:prstGeom prst="cube">
            <a:avLst>
              <a:gd name="adj" fmla="val 25000"/>
            </a:avLst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32"/>
          <p:cNvSpPr/>
          <p:nvPr/>
        </p:nvSpPr>
        <p:spPr>
          <a:xfrm>
            <a:off x="2408450" y="4169500"/>
            <a:ext cx="712800" cy="537300"/>
          </a:xfrm>
          <a:prstGeom prst="can">
            <a:avLst>
              <a:gd name="adj" fmla="val 25000"/>
            </a:avLst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32"/>
          <p:cNvSpPr/>
          <p:nvPr/>
        </p:nvSpPr>
        <p:spPr>
          <a:xfrm>
            <a:off x="1009250" y="2806950"/>
            <a:ext cx="712800" cy="537300"/>
          </a:xfrm>
          <a:prstGeom prst="can">
            <a:avLst>
              <a:gd name="adj" fmla="val 25000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32"/>
          <p:cNvSpPr/>
          <p:nvPr/>
        </p:nvSpPr>
        <p:spPr>
          <a:xfrm>
            <a:off x="422825" y="3448050"/>
            <a:ext cx="712800" cy="537300"/>
          </a:xfrm>
          <a:prstGeom prst="can">
            <a:avLst>
              <a:gd name="adj" fmla="val 25000"/>
            </a:avLst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32"/>
          <p:cNvSpPr/>
          <p:nvPr/>
        </p:nvSpPr>
        <p:spPr>
          <a:xfrm>
            <a:off x="3214800" y="3815200"/>
            <a:ext cx="794124" cy="572724"/>
          </a:xfrm>
          <a:prstGeom prst="cloud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32"/>
          <p:cNvSpPr/>
          <p:nvPr/>
        </p:nvSpPr>
        <p:spPr>
          <a:xfrm>
            <a:off x="166250" y="2564988"/>
            <a:ext cx="794124" cy="572724"/>
          </a:xfrm>
          <a:prstGeom prst="cloud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32"/>
          <p:cNvSpPr/>
          <p:nvPr/>
        </p:nvSpPr>
        <p:spPr>
          <a:xfrm>
            <a:off x="6754595" y="2866588"/>
            <a:ext cx="794100" cy="783600"/>
          </a:xfrm>
          <a:prstGeom prst="cube">
            <a:avLst>
              <a:gd name="adj" fmla="val 25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32"/>
          <p:cNvSpPr/>
          <p:nvPr/>
        </p:nvSpPr>
        <p:spPr>
          <a:xfrm>
            <a:off x="7041263" y="4074200"/>
            <a:ext cx="712800" cy="537300"/>
          </a:xfrm>
          <a:prstGeom prst="can">
            <a:avLst>
              <a:gd name="adj" fmla="val 25000"/>
            </a:avLst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32"/>
          <p:cNvSpPr/>
          <p:nvPr/>
        </p:nvSpPr>
        <p:spPr>
          <a:xfrm>
            <a:off x="5642063" y="2711650"/>
            <a:ext cx="712800" cy="537300"/>
          </a:xfrm>
          <a:prstGeom prst="can">
            <a:avLst>
              <a:gd name="adj" fmla="val 25000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32"/>
          <p:cNvSpPr/>
          <p:nvPr/>
        </p:nvSpPr>
        <p:spPr>
          <a:xfrm>
            <a:off x="5055638" y="3352750"/>
            <a:ext cx="712800" cy="537300"/>
          </a:xfrm>
          <a:prstGeom prst="can">
            <a:avLst>
              <a:gd name="adj" fmla="val 25000"/>
            </a:avLst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32"/>
          <p:cNvSpPr/>
          <p:nvPr/>
        </p:nvSpPr>
        <p:spPr>
          <a:xfrm>
            <a:off x="7847613" y="3719900"/>
            <a:ext cx="794124" cy="572724"/>
          </a:xfrm>
          <a:prstGeom prst="cloud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32"/>
          <p:cNvSpPr/>
          <p:nvPr/>
        </p:nvSpPr>
        <p:spPr>
          <a:xfrm>
            <a:off x="4799063" y="2469688"/>
            <a:ext cx="794124" cy="572724"/>
          </a:xfrm>
          <a:prstGeom prst="cloud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32"/>
          <p:cNvSpPr/>
          <p:nvPr/>
        </p:nvSpPr>
        <p:spPr>
          <a:xfrm>
            <a:off x="5730075" y="4083825"/>
            <a:ext cx="559200" cy="572700"/>
          </a:xfrm>
          <a:prstGeom prst="cube">
            <a:avLst>
              <a:gd name="adj" fmla="val 25000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32"/>
          <p:cNvSpPr/>
          <p:nvPr/>
        </p:nvSpPr>
        <p:spPr>
          <a:xfrm>
            <a:off x="6125263" y="3720425"/>
            <a:ext cx="559200" cy="572700"/>
          </a:xfrm>
          <a:prstGeom prst="cube">
            <a:avLst>
              <a:gd name="adj" fmla="val 25000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32"/>
          <p:cNvSpPr txBox="1"/>
          <p:nvPr/>
        </p:nvSpPr>
        <p:spPr>
          <a:xfrm>
            <a:off x="1143775" y="2043938"/>
            <a:ext cx="1485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The cubes</a:t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3"/>
          <p:cNvSpPr txBox="1">
            <a:spLocks noGrp="1"/>
          </p:cNvSpPr>
          <p:nvPr>
            <p:ph type="body" idx="1"/>
          </p:nvPr>
        </p:nvSpPr>
        <p:spPr>
          <a:xfrm>
            <a:off x="422825" y="863550"/>
            <a:ext cx="8400900" cy="39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Change is described in </a:t>
            </a:r>
            <a:r>
              <a:rPr lang="en" b="1"/>
              <a:t>language</a:t>
            </a:r>
            <a:endParaRPr b="1"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b="1"/>
              <a:t>Specifications </a:t>
            </a:r>
            <a:r>
              <a:rPr lang="en"/>
              <a:t>are </a:t>
            </a:r>
            <a:r>
              <a:rPr lang="en" b="1" u="sng"/>
              <a:t>ephemeral</a:t>
            </a:r>
            <a:endParaRPr b="1" u="sng"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There are </a:t>
            </a:r>
            <a:r>
              <a:rPr lang="en" b="1"/>
              <a:t>many possible specifications</a:t>
            </a:r>
            <a:r>
              <a:rPr lang="en"/>
              <a:t>, one for each topic</a:t>
            </a:r>
            <a:r>
              <a:rPr lang="en" b="1"/>
              <a:t> </a:t>
            </a:r>
            <a:endParaRPr b="1"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Embrace the </a:t>
            </a:r>
            <a:r>
              <a:rPr lang="en" b="1"/>
              <a:t>fluidity </a:t>
            </a:r>
            <a:r>
              <a:rPr lang="en"/>
              <a:t>and </a:t>
            </a:r>
            <a:r>
              <a:rPr lang="en" b="1"/>
              <a:t>power </a:t>
            </a:r>
            <a:r>
              <a:rPr lang="en"/>
              <a:t>of </a:t>
            </a:r>
            <a:r>
              <a:rPr lang="en" b="1"/>
              <a:t>words</a:t>
            </a:r>
            <a:endParaRPr b="1"/>
          </a:p>
          <a:p>
            <a:pPr marL="457200" lvl="0" indent="-381000" algn="l" rtl="0">
              <a:spcBef>
                <a:spcPts val="1000"/>
              </a:spcBef>
              <a:spcAft>
                <a:spcPts val="1000"/>
              </a:spcAft>
              <a:buSzPts val="2400"/>
              <a:buChar char="●"/>
            </a:pPr>
            <a:r>
              <a:rPr lang="en"/>
              <a:t>The model both </a:t>
            </a:r>
            <a:r>
              <a:rPr lang="en" b="1"/>
              <a:t>hides </a:t>
            </a:r>
            <a:r>
              <a:rPr lang="en"/>
              <a:t>and </a:t>
            </a:r>
            <a:r>
              <a:rPr lang="en" b="1"/>
              <a:t>fills in </a:t>
            </a:r>
            <a:r>
              <a:rPr lang="en"/>
              <a:t>the details</a:t>
            </a:r>
            <a:endParaRPr/>
          </a:p>
        </p:txBody>
      </p:sp>
      <p:sp>
        <p:nvSpPr>
          <p:cNvPr id="201" name="Google Shape;201;p33"/>
          <p:cNvSpPr txBox="1">
            <a:spLocks noGrp="1"/>
          </p:cNvSpPr>
          <p:nvPr>
            <p:ph type="title"/>
          </p:nvPr>
        </p:nvSpPr>
        <p:spPr>
          <a:xfrm>
            <a:off x="328825" y="216775"/>
            <a:ext cx="792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Principles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4"/>
          <p:cNvSpPr txBox="1">
            <a:spLocks noGrp="1"/>
          </p:cNvSpPr>
          <p:nvPr>
            <p:ph type="body" idx="1"/>
          </p:nvPr>
        </p:nvSpPr>
        <p:spPr>
          <a:xfrm>
            <a:off x="422825" y="863550"/>
            <a:ext cx="8400900" cy="39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Edit &gt; Create-from-scratch</a:t>
            </a:r>
            <a:endParaRPr/>
          </a:p>
          <a:p>
            <a:pPr marL="914400" lvl="1" indent="-355600" algn="l" rtl="0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(also, create-from-scratch is a special case of editing)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People lack the </a:t>
            </a:r>
            <a:r>
              <a:rPr lang="en" b="1"/>
              <a:t>terms of discourse</a:t>
            </a:r>
            <a:r>
              <a:rPr lang="en"/>
              <a:t> to describe the change they want</a:t>
            </a:r>
            <a:endParaRPr/>
          </a:p>
          <a:p>
            <a:pPr marL="914400" lvl="1" indent="-355600" algn="l" rtl="0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The </a:t>
            </a:r>
            <a:r>
              <a:rPr lang="en" b="1"/>
              <a:t>topic of focus </a:t>
            </a:r>
            <a:r>
              <a:rPr lang="en"/>
              <a:t>pins us down to a particular slice</a:t>
            </a:r>
            <a:endParaRPr/>
          </a:p>
          <a:p>
            <a:pPr marL="914400" lvl="1" indent="-355600" algn="l" rtl="0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The </a:t>
            </a:r>
            <a:r>
              <a:rPr lang="en" b="1"/>
              <a:t>extraction </a:t>
            </a:r>
            <a:r>
              <a:rPr lang="en"/>
              <a:t>describes the thing as it is</a:t>
            </a:r>
            <a:endParaRPr/>
          </a:p>
          <a:p>
            <a:pPr marL="914400" lvl="1" indent="-355600" algn="l" rtl="0">
              <a:spcBef>
                <a:spcPts val="1000"/>
              </a:spcBef>
              <a:spcAft>
                <a:spcPts val="1000"/>
              </a:spcAft>
              <a:buSzPts val="2000"/>
              <a:buChar char="○"/>
            </a:pPr>
            <a:r>
              <a:rPr lang="en"/>
              <a:t>The </a:t>
            </a:r>
            <a:r>
              <a:rPr lang="en" b="1"/>
              <a:t>edit</a:t>
            </a:r>
            <a:r>
              <a:rPr lang="en"/>
              <a:t> describes how we want it to be</a:t>
            </a:r>
            <a:endParaRPr/>
          </a:p>
        </p:txBody>
      </p:sp>
      <p:sp>
        <p:nvSpPr>
          <p:cNvPr id="207" name="Google Shape;207;p34"/>
          <p:cNvSpPr txBox="1">
            <a:spLocks noGrp="1"/>
          </p:cNvSpPr>
          <p:nvPr>
            <p:ph type="title"/>
          </p:nvPr>
        </p:nvSpPr>
        <p:spPr>
          <a:xfrm>
            <a:off x="328825" y="216775"/>
            <a:ext cx="792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Rationale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5"/>
          <p:cNvSpPr txBox="1">
            <a:spLocks noGrp="1"/>
          </p:cNvSpPr>
          <p:nvPr>
            <p:ph type="body" idx="1"/>
          </p:nvPr>
        </p:nvSpPr>
        <p:spPr>
          <a:xfrm>
            <a:off x="422825" y="863550"/>
            <a:ext cx="8400900" cy="39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Summarization the inverse of generation</a:t>
            </a:r>
            <a:endParaRPr/>
          </a:p>
          <a:p>
            <a:pPr marL="914400" lvl="1" indent="-355600" algn="l" rtl="0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“Extract” is summarization w.r.t. topic </a:t>
            </a:r>
            <a:endParaRPr/>
          </a:p>
          <a:p>
            <a:pPr marL="914400" lvl="1" indent="-355600" algn="l" rtl="0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“Apply” is generation-of-change w.r.t. topic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“Extract” seems independently useful </a:t>
            </a:r>
            <a:endParaRPr/>
          </a:p>
          <a:p>
            <a:pPr marL="914400" lvl="1" indent="-355600" algn="l" rtl="0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Has similarity with Chat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“Apply” utilises hallucination well! </a:t>
            </a:r>
            <a:endParaRPr/>
          </a:p>
          <a:p>
            <a:pPr marL="914400" lvl="1" indent="-355600" algn="l" rtl="0">
              <a:spcBef>
                <a:spcPts val="1000"/>
              </a:spcBef>
              <a:spcAft>
                <a:spcPts val="1000"/>
              </a:spcAft>
              <a:buSzPts val="2000"/>
              <a:buChar char="○"/>
            </a:pPr>
            <a:r>
              <a:rPr lang="en" sz="2000"/>
              <a:t>“Fill in the details, I’ll check what you do”</a:t>
            </a:r>
            <a:endParaRPr/>
          </a:p>
        </p:txBody>
      </p:sp>
      <p:sp>
        <p:nvSpPr>
          <p:cNvPr id="213" name="Google Shape;213;p35"/>
          <p:cNvSpPr txBox="1">
            <a:spLocks noGrp="1"/>
          </p:cNvSpPr>
          <p:nvPr>
            <p:ph type="title"/>
          </p:nvPr>
        </p:nvSpPr>
        <p:spPr>
          <a:xfrm>
            <a:off x="328825" y="216775"/>
            <a:ext cx="792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6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7389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7"/>
          <p:cNvSpPr txBox="1">
            <a:spLocks noGrp="1"/>
          </p:cNvSpPr>
          <p:nvPr>
            <p:ph type="body" idx="1"/>
          </p:nvPr>
        </p:nvSpPr>
        <p:spPr>
          <a:xfrm>
            <a:off x="422825" y="863550"/>
            <a:ext cx="8400900" cy="39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any </a:t>
            </a:r>
            <a:r>
              <a:rPr lang="en" i="1"/>
              <a:t>context </a:t>
            </a:r>
            <a:r>
              <a:rPr lang="en"/>
              <a:t>and </a:t>
            </a:r>
            <a:r>
              <a:rPr lang="en" i="1"/>
              <a:t>question </a:t>
            </a:r>
            <a:r>
              <a:rPr lang="en"/>
              <a:t>there is a most-natural* </a:t>
            </a:r>
            <a:r>
              <a:rPr lang="en" i="1"/>
              <a:t>answer</a:t>
            </a:r>
            <a:br>
              <a:rPr lang="en"/>
            </a:br>
            <a:endParaRPr i="1"/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We let the AI work this out</a:t>
            </a:r>
            <a:endParaRPr/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400" i="1"/>
              <a:t>*(in reality a whole manifold of them)</a:t>
            </a:r>
            <a:endParaRPr sz="1400" i="1"/>
          </a:p>
        </p:txBody>
      </p:sp>
      <p:sp>
        <p:nvSpPr>
          <p:cNvPr id="224" name="Google Shape;224;p37"/>
          <p:cNvSpPr txBox="1">
            <a:spLocks noGrp="1"/>
          </p:cNvSpPr>
          <p:nvPr>
            <p:ph type="title"/>
          </p:nvPr>
        </p:nvSpPr>
        <p:spPr>
          <a:xfrm>
            <a:off x="328825" y="216775"/>
            <a:ext cx="792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Fundamental Theorem of Chat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8"/>
          <p:cNvSpPr txBox="1">
            <a:spLocks noGrp="1"/>
          </p:cNvSpPr>
          <p:nvPr>
            <p:ph type="body" idx="1"/>
          </p:nvPr>
        </p:nvSpPr>
        <p:spPr>
          <a:xfrm>
            <a:off x="422825" y="863550"/>
            <a:ext cx="8400900" cy="39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any </a:t>
            </a:r>
            <a:r>
              <a:rPr lang="en" i="1"/>
              <a:t>thing</a:t>
            </a:r>
            <a:r>
              <a:rPr lang="en"/>
              <a:t> and </a:t>
            </a:r>
            <a:r>
              <a:rPr lang="en" i="1"/>
              <a:t>change-intent</a:t>
            </a:r>
            <a:r>
              <a:rPr lang="en"/>
              <a:t>, there is a most-natural* </a:t>
            </a:r>
            <a:r>
              <a:rPr lang="en" i="1"/>
              <a:t>changed-thing</a:t>
            </a:r>
            <a:endParaRPr i="1"/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endParaRPr i="1"/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We let the AI work this out</a:t>
            </a:r>
            <a:endParaRPr/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400" i="1"/>
              <a:t>*(in reality a whole manifold of them)</a:t>
            </a:r>
            <a:endParaRPr/>
          </a:p>
        </p:txBody>
      </p:sp>
      <p:sp>
        <p:nvSpPr>
          <p:cNvPr id="230" name="Google Shape;230;p38"/>
          <p:cNvSpPr txBox="1">
            <a:spLocks noGrp="1"/>
          </p:cNvSpPr>
          <p:nvPr>
            <p:ph type="title"/>
          </p:nvPr>
        </p:nvSpPr>
        <p:spPr>
          <a:xfrm>
            <a:off x="328825" y="216775"/>
            <a:ext cx="792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Fundamental Theorem of Change 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9"/>
          <p:cNvSpPr txBox="1">
            <a:spLocks noGrp="1"/>
          </p:cNvSpPr>
          <p:nvPr>
            <p:ph type="body" idx="1"/>
          </p:nvPr>
        </p:nvSpPr>
        <p:spPr>
          <a:xfrm>
            <a:off x="422825" y="863550"/>
            <a:ext cx="8400900" cy="39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b="1"/>
              <a:t>Extracting initial change intent </a:t>
            </a:r>
            <a:endParaRPr b="1"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b="1"/>
              <a:t>Iterative lowering of change intent  </a:t>
            </a:r>
            <a:endParaRPr b="1"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b="1"/>
              <a:t>Partial repository selection</a:t>
            </a:r>
            <a:endParaRPr b="1"/>
          </a:p>
          <a:p>
            <a:pPr marL="457200" lvl="0" indent="-381000" algn="l" rtl="0">
              <a:spcBef>
                <a:spcPts val="1000"/>
              </a:spcBef>
              <a:spcAft>
                <a:spcPts val="1000"/>
              </a:spcAft>
              <a:buSzPts val="2400"/>
              <a:buChar char="●"/>
            </a:pPr>
            <a:r>
              <a:rPr lang="en" b="1"/>
              <a:t>Partial repository rewriting</a:t>
            </a:r>
            <a:endParaRPr/>
          </a:p>
        </p:txBody>
      </p:sp>
      <p:sp>
        <p:nvSpPr>
          <p:cNvPr id="236" name="Google Shape;236;p39"/>
          <p:cNvSpPr txBox="1">
            <a:spLocks noGrp="1"/>
          </p:cNvSpPr>
          <p:nvPr>
            <p:ph type="title"/>
          </p:nvPr>
        </p:nvSpPr>
        <p:spPr>
          <a:xfrm>
            <a:off x="328825" y="216775"/>
            <a:ext cx="792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Foundational techniques and challenges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0"/>
          <p:cNvSpPr txBox="1">
            <a:spLocks noGrp="1"/>
          </p:cNvSpPr>
          <p:nvPr>
            <p:ph type="body" idx="1"/>
          </p:nvPr>
        </p:nvSpPr>
        <p:spPr>
          <a:xfrm>
            <a:off x="422825" y="863550"/>
            <a:ext cx="8400900" cy="39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b="1"/>
              <a:t>Extracting initial change intent </a:t>
            </a:r>
            <a:endParaRPr b="1"/>
          </a:p>
          <a:p>
            <a:pPr marL="914400" lvl="1" indent="-355600" algn="l" rtl="0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Multiple possible ways to extract change intent</a:t>
            </a:r>
            <a:endParaRPr/>
          </a:p>
          <a:p>
            <a:pPr marL="914400" lvl="1" indent="-355600" algn="l" rtl="0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User and AI in co-operation, iteratively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400"/>
              <a:buChar char="●"/>
            </a:pPr>
            <a:r>
              <a:rPr lang="en" b="1">
                <a:solidFill>
                  <a:schemeClr val="lt2"/>
                </a:solidFill>
              </a:rPr>
              <a:t>Iterative lowering of change intent  </a:t>
            </a:r>
            <a:endParaRPr b="1">
              <a:solidFill>
                <a:schemeClr val="lt2"/>
              </a:solidFill>
            </a:endParaRP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400"/>
              <a:buChar char="●"/>
            </a:pPr>
            <a:r>
              <a:rPr lang="en" b="1">
                <a:solidFill>
                  <a:schemeClr val="lt2"/>
                </a:solidFill>
              </a:rPr>
              <a:t>Partial repository selection</a:t>
            </a:r>
            <a:endParaRPr b="1">
              <a:solidFill>
                <a:schemeClr val="lt2"/>
              </a:solidFill>
            </a:endParaRPr>
          </a:p>
          <a:p>
            <a:pPr marL="457200" lvl="0" indent="-381000" algn="l" rtl="0">
              <a:spcBef>
                <a:spcPts val="1000"/>
              </a:spcBef>
              <a:spcAft>
                <a:spcPts val="1000"/>
              </a:spcAft>
              <a:buClr>
                <a:schemeClr val="lt2"/>
              </a:buClr>
              <a:buSzPts val="2400"/>
              <a:buChar char="●"/>
            </a:pPr>
            <a:r>
              <a:rPr lang="en" b="1">
                <a:solidFill>
                  <a:schemeClr val="lt2"/>
                </a:solidFill>
              </a:rPr>
              <a:t>Partial repository rewriting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242" name="Google Shape;242;p40"/>
          <p:cNvSpPr txBox="1">
            <a:spLocks noGrp="1"/>
          </p:cNvSpPr>
          <p:nvPr>
            <p:ph type="title"/>
          </p:nvPr>
        </p:nvSpPr>
        <p:spPr>
          <a:xfrm>
            <a:off x="328825" y="216775"/>
            <a:ext cx="792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Foundational techniques and challenges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1"/>
          <p:cNvSpPr txBox="1">
            <a:spLocks noGrp="1"/>
          </p:cNvSpPr>
          <p:nvPr>
            <p:ph type="body" idx="1"/>
          </p:nvPr>
        </p:nvSpPr>
        <p:spPr>
          <a:xfrm>
            <a:off x="422825" y="863550"/>
            <a:ext cx="8400900" cy="39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Char char="●"/>
            </a:pPr>
            <a:r>
              <a:rPr lang="en" b="1">
                <a:solidFill>
                  <a:schemeClr val="lt2"/>
                </a:solidFill>
              </a:rPr>
              <a:t>Extracting initial change intent </a:t>
            </a:r>
            <a:endParaRPr b="1">
              <a:solidFill>
                <a:schemeClr val="lt2"/>
              </a:solidFill>
            </a:endParaRP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b="1"/>
              <a:t>Iterative lowering of change intent  </a:t>
            </a:r>
            <a:endParaRPr b="1"/>
          </a:p>
          <a:p>
            <a:pPr marL="914400" lvl="1" indent="-355600" algn="l" rtl="0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Change Intent → Plan  → Changes</a:t>
            </a:r>
            <a:endParaRPr/>
          </a:p>
          <a:p>
            <a:pPr marL="914400" lvl="1" indent="-355600" algn="l" rtl="0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Iteration and clarification</a:t>
            </a:r>
            <a:endParaRPr/>
          </a:p>
          <a:p>
            <a:pPr marL="914400" lvl="1" indent="-355600" algn="l" rtl="0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User and AI in co-operation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400"/>
              <a:buChar char="●"/>
            </a:pPr>
            <a:r>
              <a:rPr lang="en" b="1">
                <a:solidFill>
                  <a:schemeClr val="lt2"/>
                </a:solidFill>
              </a:rPr>
              <a:t>Partial repository selection</a:t>
            </a:r>
            <a:endParaRPr b="1">
              <a:solidFill>
                <a:schemeClr val="lt2"/>
              </a:solidFill>
            </a:endParaRPr>
          </a:p>
          <a:p>
            <a:pPr marL="457200" lvl="0" indent="-381000" algn="l" rtl="0">
              <a:spcBef>
                <a:spcPts val="1000"/>
              </a:spcBef>
              <a:spcAft>
                <a:spcPts val="1000"/>
              </a:spcAft>
              <a:buClr>
                <a:schemeClr val="lt2"/>
              </a:buClr>
              <a:buSzPts val="2400"/>
              <a:buChar char="●"/>
            </a:pPr>
            <a:r>
              <a:rPr lang="en" b="1">
                <a:solidFill>
                  <a:schemeClr val="lt2"/>
                </a:solidFill>
              </a:rPr>
              <a:t>Partial repository rewriting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248" name="Google Shape;248;p41"/>
          <p:cNvSpPr txBox="1">
            <a:spLocks noGrp="1"/>
          </p:cNvSpPr>
          <p:nvPr>
            <p:ph type="title"/>
          </p:nvPr>
        </p:nvSpPr>
        <p:spPr>
          <a:xfrm>
            <a:off x="328825" y="216775"/>
            <a:ext cx="792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Foundational techniques and challenges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4"/>
          <p:cNvSpPr txBox="1">
            <a:spLocks noGrp="1"/>
          </p:cNvSpPr>
          <p:nvPr>
            <p:ph type="title"/>
          </p:nvPr>
        </p:nvSpPr>
        <p:spPr>
          <a:xfrm>
            <a:off x="906200" y="445025"/>
            <a:ext cx="792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GitHub Next?</a:t>
            </a:r>
            <a:endParaRPr/>
          </a:p>
        </p:txBody>
      </p:sp>
      <p:sp>
        <p:nvSpPr>
          <p:cNvPr id="93" name="Google Shape;93;p24"/>
          <p:cNvSpPr txBox="1">
            <a:spLocks noGrp="1"/>
          </p:cNvSpPr>
          <p:nvPr>
            <p:ph type="body" idx="1"/>
          </p:nvPr>
        </p:nvSpPr>
        <p:spPr>
          <a:xfrm>
            <a:off x="906200" y="1152475"/>
            <a:ext cx="7926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en" sz="1455" b="1"/>
              <a:t>What</a:t>
            </a:r>
            <a:endParaRPr sz="1455" b="1"/>
          </a:p>
          <a:p>
            <a:pPr marL="457200" lvl="0" indent="45720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rPr lang="en" sz="1455" i="1"/>
              <a:t>An applied R&amp;D group attached to GitHub, reports to Thomas</a:t>
            </a:r>
            <a:endParaRPr sz="1455" i="1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rPr lang="en" sz="1455" b="1"/>
              <a:t>Mission</a:t>
            </a:r>
            <a:endParaRPr sz="1455" b="1"/>
          </a:p>
          <a:p>
            <a:pPr marL="457200" lvl="0" indent="45720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rPr lang="en" sz="1455" i="1"/>
              <a:t>Transform the practice of software development</a:t>
            </a:r>
            <a:endParaRPr sz="1455" i="1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rPr lang="en" sz="1455" b="1"/>
              <a:t>Mode of Operation</a:t>
            </a:r>
            <a:endParaRPr sz="1455" b="1"/>
          </a:p>
          <a:p>
            <a:pPr marL="457200" lvl="0" indent="45720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rPr lang="en" sz="1455" b="1" i="1"/>
              <a:t>Build</a:t>
            </a:r>
            <a:r>
              <a:rPr lang="en" sz="1455" i="1"/>
              <a:t>, </a:t>
            </a:r>
            <a:r>
              <a:rPr lang="en" sz="1455" b="1" i="1"/>
              <a:t>Release</a:t>
            </a:r>
            <a:r>
              <a:rPr lang="en" sz="1455" i="1"/>
              <a:t>, </a:t>
            </a:r>
            <a:r>
              <a:rPr lang="en" sz="1455" b="1" i="1"/>
              <a:t>Learn</a:t>
            </a:r>
            <a:r>
              <a:rPr lang="en" sz="1455" i="1"/>
              <a:t>, </a:t>
            </a:r>
            <a:r>
              <a:rPr lang="en" sz="1455" b="1" i="1"/>
              <a:t>Co-operate</a:t>
            </a:r>
            <a:r>
              <a:rPr lang="en" sz="1455" i="1"/>
              <a:t>. </a:t>
            </a:r>
            <a:endParaRPr sz="1455" i="1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rPr lang="en" sz="1455" b="1"/>
              <a:t>Who</a:t>
            </a:r>
            <a:endParaRPr sz="1455" b="1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rPr lang="en" sz="1455" i="1"/>
              <a:t>		~15 applied LLM/ML experts (many ex-Copilot), UX experts, CS experts</a:t>
            </a:r>
            <a:endParaRPr sz="1455" i="1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rPr lang="en" sz="1455" b="1"/>
              <a:t>Why this is the right way to run innovative applied R&amp;D</a:t>
            </a:r>
            <a:endParaRPr sz="1455" b="1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523"/>
              <a:buNone/>
            </a:pPr>
            <a:r>
              <a:rPr lang="en" sz="1455" i="1"/>
              <a:t>		Operates at the Goldilocks distance!</a:t>
            </a:r>
            <a:endParaRPr sz="1455" i="1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2"/>
          <p:cNvSpPr txBox="1">
            <a:spLocks noGrp="1"/>
          </p:cNvSpPr>
          <p:nvPr>
            <p:ph type="body" idx="1"/>
          </p:nvPr>
        </p:nvSpPr>
        <p:spPr>
          <a:xfrm>
            <a:off x="422825" y="863550"/>
            <a:ext cx="8400900" cy="39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Char char="●"/>
            </a:pPr>
            <a:r>
              <a:rPr lang="en" b="1">
                <a:solidFill>
                  <a:schemeClr val="lt2"/>
                </a:solidFill>
              </a:rPr>
              <a:t>Extracting initial change intent </a:t>
            </a:r>
            <a:endParaRPr b="1">
              <a:solidFill>
                <a:schemeClr val="lt2"/>
              </a:solidFill>
            </a:endParaRP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400"/>
              <a:buChar char="●"/>
            </a:pPr>
            <a:r>
              <a:rPr lang="en" b="1">
                <a:solidFill>
                  <a:schemeClr val="lt2"/>
                </a:solidFill>
              </a:rPr>
              <a:t>Iterative lowering of change intent  </a:t>
            </a:r>
            <a:endParaRPr b="1">
              <a:solidFill>
                <a:schemeClr val="lt2"/>
              </a:solidFill>
            </a:endParaRP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b="1"/>
              <a:t>Partial repository selection</a:t>
            </a:r>
            <a:endParaRPr b="1"/>
          </a:p>
          <a:p>
            <a:pPr marL="914400" lvl="1" indent="-355600" algn="l" rtl="0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Crucial for almost every AI feature</a:t>
            </a:r>
            <a:endParaRPr/>
          </a:p>
          <a:p>
            <a:pPr marL="914400" lvl="1" indent="-355600" algn="l" rtl="0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Based on topic, plan etc, manual selection as backup</a:t>
            </a:r>
            <a:endParaRPr/>
          </a:p>
          <a:p>
            <a:pPr marL="914400" lvl="1" indent="-355600" algn="l" rtl="0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Challenging to scale to truly massive repositories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1000"/>
              </a:spcAft>
              <a:buClr>
                <a:schemeClr val="lt2"/>
              </a:buClr>
              <a:buSzPts val="2400"/>
              <a:buChar char="●"/>
            </a:pPr>
            <a:r>
              <a:rPr lang="en" b="1">
                <a:solidFill>
                  <a:schemeClr val="lt2"/>
                </a:solidFill>
              </a:rPr>
              <a:t>Partial repository rewriting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254" name="Google Shape;254;p42"/>
          <p:cNvSpPr txBox="1">
            <a:spLocks noGrp="1"/>
          </p:cNvSpPr>
          <p:nvPr>
            <p:ph type="title"/>
          </p:nvPr>
        </p:nvSpPr>
        <p:spPr>
          <a:xfrm>
            <a:off x="328825" y="216775"/>
            <a:ext cx="792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Foundational techniques and challenges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3"/>
          <p:cNvSpPr txBox="1">
            <a:spLocks noGrp="1"/>
          </p:cNvSpPr>
          <p:nvPr>
            <p:ph type="body" idx="1"/>
          </p:nvPr>
        </p:nvSpPr>
        <p:spPr>
          <a:xfrm>
            <a:off x="422825" y="863550"/>
            <a:ext cx="8400900" cy="39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457200" lvl="0" indent="-36957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Char char="●"/>
            </a:pPr>
            <a:r>
              <a:rPr lang="en" b="1">
                <a:solidFill>
                  <a:schemeClr val="lt2"/>
                </a:solidFill>
              </a:rPr>
              <a:t>Extracting initial change intent </a:t>
            </a:r>
            <a:endParaRPr b="1">
              <a:solidFill>
                <a:schemeClr val="lt2"/>
              </a:solidFill>
            </a:endParaRPr>
          </a:p>
          <a:p>
            <a:pPr marL="457200" lvl="0" indent="-369570" algn="l" rtl="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ct val="100000"/>
              <a:buChar char="●"/>
            </a:pPr>
            <a:r>
              <a:rPr lang="en" b="1">
                <a:solidFill>
                  <a:schemeClr val="lt2"/>
                </a:solidFill>
              </a:rPr>
              <a:t>Iterative lowering of change intent  </a:t>
            </a:r>
            <a:endParaRPr b="1">
              <a:solidFill>
                <a:schemeClr val="lt2"/>
              </a:solidFill>
            </a:endParaRPr>
          </a:p>
          <a:p>
            <a:pPr marL="457200" lvl="0" indent="-369570" algn="l" rtl="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ct val="100000"/>
              <a:buChar char="●"/>
            </a:pPr>
            <a:r>
              <a:rPr lang="en" b="1">
                <a:solidFill>
                  <a:schemeClr val="lt2"/>
                </a:solidFill>
              </a:rPr>
              <a:t>Partial repository selection</a:t>
            </a:r>
            <a:endParaRPr b="1">
              <a:solidFill>
                <a:schemeClr val="lt2"/>
              </a:solidFill>
            </a:endParaRPr>
          </a:p>
          <a:p>
            <a:pPr marL="457200" lvl="0" indent="-369570" algn="l" rtl="0"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n" b="1"/>
              <a:t>Partial repository rewriting</a:t>
            </a:r>
            <a:endParaRPr b="1"/>
          </a:p>
          <a:p>
            <a:pPr marL="914400" lvl="1" indent="-346075" algn="l" rtl="0">
              <a:spcBef>
                <a:spcPts val="100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The key performance bottleneck, will definitely limit uses</a:t>
            </a:r>
            <a:endParaRPr/>
          </a:p>
          <a:p>
            <a:pPr marL="914400" lvl="1" indent="-346075" algn="l" rtl="0">
              <a:spcBef>
                <a:spcPts val="100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Very challenging to scale</a:t>
            </a:r>
            <a:endParaRPr/>
          </a:p>
          <a:p>
            <a:pPr marL="914400" lvl="1" indent="-346075" algn="l" rtl="0">
              <a:spcBef>
                <a:spcPts val="100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Currently single model invocation ~24K prompt, ~8K reply</a:t>
            </a:r>
            <a:endParaRPr/>
          </a:p>
          <a:p>
            <a:pPr marL="914400" lvl="1" indent="-346075" algn="l" rtl="0">
              <a:spcBef>
                <a:spcPts val="100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Currently selects files, and rewrites some of them</a:t>
            </a:r>
            <a:endParaRPr/>
          </a:p>
          <a:p>
            <a:pPr marL="914400" lvl="1" indent="-346075" algn="l" rtl="0">
              <a:spcBef>
                <a:spcPts val="1000"/>
              </a:spcBef>
              <a:spcAft>
                <a:spcPts val="1000"/>
              </a:spcAft>
              <a:buSzPct val="100000"/>
              <a:buChar char="○"/>
            </a:pPr>
            <a:r>
              <a:rPr lang="en"/>
              <a:t>The ideal: selectively rewrite parts of files and fold back</a:t>
            </a:r>
            <a:endParaRPr/>
          </a:p>
        </p:txBody>
      </p:sp>
      <p:sp>
        <p:nvSpPr>
          <p:cNvPr id="260" name="Google Shape;260;p43"/>
          <p:cNvSpPr txBox="1">
            <a:spLocks noGrp="1"/>
          </p:cNvSpPr>
          <p:nvPr>
            <p:ph type="title"/>
          </p:nvPr>
        </p:nvSpPr>
        <p:spPr>
          <a:xfrm>
            <a:off x="328825" y="216775"/>
            <a:ext cx="792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Foundational techniques and challenges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4"/>
          <p:cNvSpPr txBox="1">
            <a:spLocks noGrp="1"/>
          </p:cNvSpPr>
          <p:nvPr>
            <p:ph type="body" idx="1"/>
          </p:nvPr>
        </p:nvSpPr>
        <p:spPr>
          <a:xfrm>
            <a:off x="422825" y="863550"/>
            <a:ext cx="8400900" cy="39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457200" lvl="0" indent="-358140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Allow engagement with software at the conceptual, semantic level</a:t>
            </a:r>
            <a:endParaRPr/>
          </a:p>
          <a:p>
            <a:pPr marL="914400" lvl="1" indent="-336550" algn="l" rtl="0">
              <a:spcBef>
                <a:spcPts val="100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Iterate and lower to concrete changes</a:t>
            </a:r>
            <a:endParaRPr/>
          </a:p>
          <a:p>
            <a:pPr marL="914400" lvl="1" indent="-336550" algn="l" rtl="0">
              <a:spcBef>
                <a:spcPts val="100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Ideally allow continual iteration with a dev/test/run loop</a:t>
            </a:r>
            <a:endParaRPr/>
          </a:p>
          <a:p>
            <a:pPr marL="914400" lvl="1" indent="-336550" algn="l" rtl="0">
              <a:spcBef>
                <a:spcPts val="100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Ideally multiplayer</a:t>
            </a:r>
            <a:endParaRPr/>
          </a:p>
          <a:p>
            <a:pPr marL="914400" lvl="1" indent="-336550" algn="l" rtl="0">
              <a:spcBef>
                <a:spcPts val="100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Ideally automatically scalable</a:t>
            </a:r>
            <a:endParaRPr/>
          </a:p>
          <a:p>
            <a:pPr marL="457200" lvl="0" indent="-358140" algn="l" rtl="0"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Attempt to escape the gravity of free-form chat</a:t>
            </a:r>
            <a:endParaRPr/>
          </a:p>
          <a:p>
            <a:pPr marL="914400" lvl="1" indent="-336550" algn="l" rtl="0">
              <a:spcBef>
                <a:spcPts val="100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A definite object of study (a repository)</a:t>
            </a:r>
            <a:endParaRPr/>
          </a:p>
          <a:p>
            <a:pPr marL="914400" lvl="1" indent="-336550" algn="l" rtl="0">
              <a:spcBef>
                <a:spcPts val="100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A definite outcome (lowered change intent)</a:t>
            </a:r>
            <a:endParaRPr/>
          </a:p>
          <a:p>
            <a:pPr marL="914400" lvl="1" indent="-336550" algn="l" rtl="0">
              <a:spcBef>
                <a:spcPts val="1000"/>
              </a:spcBef>
              <a:spcAft>
                <a:spcPts val="1000"/>
              </a:spcAft>
              <a:buSzPct val="100000"/>
              <a:buChar char="○"/>
            </a:pPr>
            <a:r>
              <a:rPr lang="en"/>
              <a:t>If we allow chat, it will focus on change intent and planning</a:t>
            </a:r>
            <a:endParaRPr/>
          </a:p>
        </p:txBody>
      </p:sp>
      <p:sp>
        <p:nvSpPr>
          <p:cNvPr id="266" name="Google Shape;266;p44"/>
          <p:cNvSpPr txBox="1">
            <a:spLocks noGrp="1"/>
          </p:cNvSpPr>
          <p:nvPr>
            <p:ph type="title"/>
          </p:nvPr>
        </p:nvSpPr>
        <p:spPr>
          <a:xfrm>
            <a:off x="328825" y="216775"/>
            <a:ext cx="792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Towards a Semantic Workspace: Aspirations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5"/>
          <p:cNvSpPr txBox="1">
            <a:spLocks noGrp="1"/>
          </p:cNvSpPr>
          <p:nvPr>
            <p:ph type="body" idx="1"/>
          </p:nvPr>
        </p:nvSpPr>
        <p:spPr>
          <a:xfrm>
            <a:off x="422825" y="863550"/>
            <a:ext cx="8400900" cy="39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Experienced developers</a:t>
            </a:r>
            <a:r>
              <a:rPr lang="en" i="1"/>
              <a:t> </a:t>
            </a:r>
            <a:r>
              <a:rPr lang="en"/>
              <a:t>on github.com sketching things that are </a:t>
            </a:r>
            <a:r>
              <a:rPr lang="en" u="sng"/>
              <a:t>unfamiliar</a:t>
            </a:r>
            <a:r>
              <a:rPr lang="en"/>
              <a:t> or </a:t>
            </a:r>
            <a:r>
              <a:rPr lang="en" u="sng"/>
              <a:t>routine</a:t>
            </a:r>
            <a:r>
              <a:rPr lang="en" b="1"/>
              <a:t> </a:t>
            </a:r>
            <a:r>
              <a:rPr lang="en"/>
              <a:t>and </a:t>
            </a:r>
            <a:r>
              <a:rPr lang="en" u="sng"/>
              <a:t>involve multiple changes</a:t>
            </a:r>
            <a:r>
              <a:rPr lang="en" b="1"/>
              <a:t> </a:t>
            </a:r>
            <a:endParaRPr b="1"/>
          </a:p>
          <a:p>
            <a:pPr marL="457200" lvl="0" indent="-369570" algn="l" rtl="0"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“I didn’t know where to begin with this”</a:t>
            </a:r>
            <a:endParaRPr/>
          </a:p>
          <a:p>
            <a:pPr marL="457200" lvl="0" indent="-369570" algn="l" rtl="0"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Changes in unfamiliar repositories </a:t>
            </a:r>
            <a:endParaRPr/>
          </a:p>
          <a:p>
            <a:pPr marL="457200" lvl="0" indent="-369570" algn="l" rtl="0"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Feature sketching</a:t>
            </a:r>
            <a:endParaRPr/>
          </a:p>
          <a:p>
            <a:pPr marL="457200" lvl="0" indent="-369570" algn="l" rtl="0"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Issue solving</a:t>
            </a:r>
            <a:endParaRPr/>
          </a:p>
          <a:p>
            <a:pPr marL="457200" lvl="0" indent="-369570" algn="l" rtl="0"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Unit-test creation, esp legacy code</a:t>
            </a:r>
            <a:endParaRPr/>
          </a:p>
          <a:p>
            <a:pPr marL="457200" lvl="0" indent="-369570" algn="l" rtl="0">
              <a:spcBef>
                <a:spcPts val="1000"/>
              </a:spcBef>
              <a:spcAft>
                <a:spcPts val="1000"/>
              </a:spcAft>
              <a:buSzPct val="100000"/>
              <a:buChar char="●"/>
            </a:pPr>
            <a:r>
              <a:rPr lang="en"/>
              <a:t>Documentation generation</a:t>
            </a:r>
            <a:endParaRPr/>
          </a:p>
        </p:txBody>
      </p:sp>
      <p:sp>
        <p:nvSpPr>
          <p:cNvPr id="272" name="Google Shape;272;p45"/>
          <p:cNvSpPr txBox="1">
            <a:spLocks noGrp="1"/>
          </p:cNvSpPr>
          <p:nvPr>
            <p:ph type="title"/>
          </p:nvPr>
        </p:nvSpPr>
        <p:spPr>
          <a:xfrm>
            <a:off x="328825" y="216775"/>
            <a:ext cx="792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Towards a Semantic Workspace: Key User Tasks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6"/>
          <p:cNvSpPr txBox="1">
            <a:spLocks noGrp="1"/>
          </p:cNvSpPr>
          <p:nvPr>
            <p:ph type="body" idx="1"/>
          </p:nvPr>
        </p:nvSpPr>
        <p:spPr>
          <a:xfrm>
            <a:off x="422825" y="863550"/>
            <a:ext cx="8400900" cy="39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/>
              <a:t>Getting Closer to the Dev Loop</a:t>
            </a:r>
            <a:endParaRPr u="sng"/>
          </a:p>
          <a:p>
            <a:pPr marL="914400" lvl="1" indent="-355600" algn="l" rtl="0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 b="1"/>
              <a:t>Web delivery </a:t>
            </a:r>
            <a:r>
              <a:rPr lang="en"/>
              <a:t>for generality and simplicity</a:t>
            </a:r>
            <a:endParaRPr/>
          </a:p>
          <a:p>
            <a:pPr marL="914400" lvl="1" indent="-355600" algn="l" rtl="0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Eventually </a:t>
            </a:r>
            <a:r>
              <a:rPr lang="en" b="1"/>
              <a:t>IDE delivery </a:t>
            </a:r>
            <a:r>
              <a:rPr lang="en"/>
              <a:t>to get closer to the dev loop</a:t>
            </a:r>
            <a:endParaRPr/>
          </a:p>
          <a:p>
            <a:pPr marL="914400" lvl="1" indent="-355600" algn="l" rtl="0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 b="1"/>
              <a:t>Issue-first </a:t>
            </a:r>
            <a:r>
              <a:rPr lang="en"/>
              <a:t>workflows</a:t>
            </a:r>
            <a:endParaRPr/>
          </a:p>
          <a:p>
            <a:pPr marL="914400" lvl="1" indent="-355600" algn="l" rtl="0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Utilise </a:t>
            </a:r>
            <a:r>
              <a:rPr lang="en" b="1"/>
              <a:t>codespaces </a:t>
            </a:r>
            <a:r>
              <a:rPr lang="en"/>
              <a:t>as a general runtime for dev/test loop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/>
              <a:t>Scaling</a:t>
            </a:r>
            <a:endParaRPr u="sng"/>
          </a:p>
          <a:p>
            <a:pPr marL="914400" lvl="1" indent="-355600" algn="l" rtl="0">
              <a:spcBef>
                <a:spcPts val="1000"/>
              </a:spcBef>
              <a:spcAft>
                <a:spcPts val="1000"/>
              </a:spcAft>
              <a:buSzPts val="2000"/>
              <a:buChar char="○"/>
            </a:pPr>
            <a:r>
              <a:rPr lang="en"/>
              <a:t>Automatic file selection is key but ours is weak</a:t>
            </a:r>
            <a:endParaRPr/>
          </a:p>
        </p:txBody>
      </p:sp>
      <p:sp>
        <p:nvSpPr>
          <p:cNvPr id="278" name="Google Shape;278;p46"/>
          <p:cNvSpPr txBox="1">
            <a:spLocks noGrp="1"/>
          </p:cNvSpPr>
          <p:nvPr>
            <p:ph type="title"/>
          </p:nvPr>
        </p:nvSpPr>
        <p:spPr>
          <a:xfrm>
            <a:off x="328825" y="216775"/>
            <a:ext cx="792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Towards a Semantic Workspace: Key Challenges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7"/>
          <p:cNvSpPr txBox="1">
            <a:spLocks noGrp="1"/>
          </p:cNvSpPr>
          <p:nvPr>
            <p:ph type="title"/>
          </p:nvPr>
        </p:nvSpPr>
        <p:spPr>
          <a:xfrm>
            <a:off x="328825" y="216775"/>
            <a:ext cx="792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Give it a go!</a:t>
            </a:r>
            <a:endParaRPr/>
          </a:p>
        </p:txBody>
      </p:sp>
      <p:sp>
        <p:nvSpPr>
          <p:cNvPr id="284" name="Google Shape;284;p47"/>
          <p:cNvSpPr txBox="1">
            <a:spLocks noGrp="1"/>
          </p:cNvSpPr>
          <p:nvPr>
            <p:ph type="body" idx="1"/>
          </p:nvPr>
        </p:nvSpPr>
        <p:spPr>
          <a:xfrm>
            <a:off x="422825" y="863550"/>
            <a:ext cx="8400900" cy="39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Send us your github handle, we’ll get you added</a:t>
            </a:r>
            <a:endParaRPr/>
          </a:p>
          <a:p>
            <a:pPr marL="914400" lvl="1" indent="-355600" algn="l" rtl="0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Everything may/will change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100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https://copilot-workspace-dev.githubnext.com/</a:t>
            </a:r>
            <a:r>
              <a:rPr lang="en"/>
              <a:t>  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8"/>
          <p:cNvSpPr/>
          <p:nvPr/>
        </p:nvSpPr>
        <p:spPr>
          <a:xfrm>
            <a:off x="3599698" y="1116375"/>
            <a:ext cx="1944600" cy="1944600"/>
          </a:xfrm>
          <a:prstGeom prst="ellipse">
            <a:avLst/>
          </a:prstGeom>
          <a:noFill/>
          <a:ln w="28575" cap="flat" cmpd="sng">
            <a:solidFill>
              <a:srgbClr val="83E3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90" name="Google Shape;290;p48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37503" y="1587657"/>
            <a:ext cx="1418924" cy="1002050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48"/>
          <p:cNvSpPr txBox="1"/>
          <p:nvPr/>
        </p:nvSpPr>
        <p:spPr>
          <a:xfrm>
            <a:off x="3593550" y="3120970"/>
            <a:ext cx="1956900" cy="4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83E3D9"/>
                </a:solidFill>
                <a:latin typeface="Inter"/>
                <a:ea typeface="Inter"/>
                <a:cs typeface="Inter"/>
                <a:sym typeface="Inter"/>
              </a:rPr>
              <a:t>GitHub Next</a:t>
            </a:r>
            <a:endParaRPr sz="2000" b="1">
              <a:solidFill>
                <a:srgbClr val="83E3D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92" name="Google Shape;292;p48"/>
          <p:cNvSpPr txBox="1"/>
          <p:nvPr/>
        </p:nvSpPr>
        <p:spPr>
          <a:xfrm>
            <a:off x="3528299" y="3564300"/>
            <a:ext cx="2087400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Researching the future of software development</a:t>
            </a:r>
            <a:endParaRPr sz="1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8B939E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3"/>
              </a:rPr>
              <a:t>githubnext.com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293" name="Google Shape;293;p48"/>
          <p:cNvSpPr txBox="1">
            <a:spLocks noGrp="1"/>
          </p:cNvSpPr>
          <p:nvPr>
            <p:ph type="title"/>
          </p:nvPr>
        </p:nvSpPr>
        <p:spPr>
          <a:xfrm>
            <a:off x="906200" y="445025"/>
            <a:ext cx="792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48"/>
          <p:cNvSpPr txBox="1">
            <a:spLocks noGrp="1"/>
          </p:cNvSpPr>
          <p:nvPr>
            <p:ph type="body" idx="1"/>
          </p:nvPr>
        </p:nvSpPr>
        <p:spPr>
          <a:xfrm>
            <a:off x="906200" y="1152475"/>
            <a:ext cx="7926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5"/>
          <p:cNvSpPr txBox="1">
            <a:spLocks noGrp="1"/>
          </p:cNvSpPr>
          <p:nvPr>
            <p:ph type="title"/>
          </p:nvPr>
        </p:nvSpPr>
        <p:spPr>
          <a:xfrm>
            <a:off x="906200" y="445025"/>
            <a:ext cx="792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Copilot =&gt; Copilot Workspace</a:t>
            </a:r>
            <a:endParaRPr/>
          </a:p>
        </p:txBody>
      </p:sp>
      <p:sp>
        <p:nvSpPr>
          <p:cNvPr id="99" name="Google Shape;99;p25"/>
          <p:cNvSpPr txBox="1">
            <a:spLocks noGrp="1"/>
          </p:cNvSpPr>
          <p:nvPr>
            <p:ph type="body" idx="1"/>
          </p:nvPr>
        </p:nvSpPr>
        <p:spPr>
          <a:xfrm>
            <a:off x="906200" y="1152475"/>
            <a:ext cx="7926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original GitHub Copilot completes code in your editor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You have to accept small bits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You have to move your cursor around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You still have to type quite a lot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Copilot has to infer what you are trying to do</a:t>
            </a:r>
            <a:endParaRPr/>
          </a:p>
          <a:p>
            <a:pPr marL="9144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we switch POV to </a:t>
            </a:r>
            <a:r>
              <a:rPr lang="en" b="1"/>
              <a:t>whole task, whole change, whole repository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While keeping the key learning of Copilot: </a:t>
            </a:r>
            <a:r>
              <a:rPr lang="en" i="1"/>
              <a:t>repeated AI-user alignment </a:t>
            </a:r>
            <a:endParaRPr i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6"/>
          <p:cNvSpPr txBox="1">
            <a:spLocks noGrp="1"/>
          </p:cNvSpPr>
          <p:nvPr>
            <p:ph type="title"/>
          </p:nvPr>
        </p:nvSpPr>
        <p:spPr>
          <a:xfrm>
            <a:off x="906200" y="445025"/>
            <a:ext cx="792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Completions =&gt; Tasks</a:t>
            </a:r>
            <a:endParaRPr/>
          </a:p>
        </p:txBody>
      </p:sp>
      <p:sp>
        <p:nvSpPr>
          <p:cNvPr id="105" name="Google Shape;105;p26"/>
          <p:cNvSpPr txBox="1">
            <a:spLocks noGrp="1"/>
          </p:cNvSpPr>
          <p:nvPr>
            <p:ph type="body" idx="1"/>
          </p:nvPr>
        </p:nvSpPr>
        <p:spPr>
          <a:xfrm>
            <a:off x="906200" y="1152475"/>
            <a:ext cx="7926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Consider a task that a developer might work 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“Add a refresh button to the main page”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“Create end-to-end tests using Playwright”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“Set up continuous integration using GitHub Actions”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“Set up production resources in Azure using Terraform”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Copilot Workspace operates at this </a:t>
            </a:r>
            <a:r>
              <a:rPr lang="en" b="1" i="1"/>
              <a:t>task </a:t>
            </a:r>
            <a:r>
              <a:rPr lang="en"/>
              <a:t>granularity rather than completions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7"/>
          <p:cNvSpPr txBox="1">
            <a:spLocks noGrp="1"/>
          </p:cNvSpPr>
          <p:nvPr>
            <p:ph type="body" idx="1"/>
          </p:nvPr>
        </p:nvSpPr>
        <p:spPr>
          <a:xfrm>
            <a:off x="906200" y="1152475"/>
            <a:ext cx="7926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0" algn="l" rtl="0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sz="1654"/>
          </a:p>
        </p:txBody>
      </p:sp>
      <p:sp>
        <p:nvSpPr>
          <p:cNvPr id="111" name="Google Shape;111;p27"/>
          <p:cNvSpPr txBox="1">
            <a:spLocks noGrp="1"/>
          </p:cNvSpPr>
          <p:nvPr>
            <p:ph type="title"/>
          </p:nvPr>
        </p:nvSpPr>
        <p:spPr>
          <a:xfrm>
            <a:off x="906200" y="445025"/>
            <a:ext cx="792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620"/>
              <a:t>The Concept</a:t>
            </a:r>
            <a:endParaRPr sz="2620"/>
          </a:p>
        </p:txBody>
      </p:sp>
      <p:sp>
        <p:nvSpPr>
          <p:cNvPr id="112" name="Google Shape;112;p27"/>
          <p:cNvSpPr/>
          <p:nvPr/>
        </p:nvSpPr>
        <p:spPr>
          <a:xfrm>
            <a:off x="1143775" y="2836150"/>
            <a:ext cx="1831500" cy="1820400"/>
          </a:xfrm>
          <a:prstGeom prst="cube">
            <a:avLst>
              <a:gd name="adj" fmla="val 25000"/>
            </a:avLst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THING</a:t>
            </a:r>
            <a:endParaRPr/>
          </a:p>
        </p:txBody>
      </p:sp>
      <p:sp>
        <p:nvSpPr>
          <p:cNvPr id="113" name="Google Shape;113;p27"/>
          <p:cNvSpPr/>
          <p:nvPr/>
        </p:nvSpPr>
        <p:spPr>
          <a:xfrm>
            <a:off x="2372050" y="863550"/>
            <a:ext cx="1699920" cy="1052784"/>
          </a:xfrm>
          <a:prstGeom prst="cloud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“words”</a:t>
            </a:r>
            <a:endParaRPr/>
          </a:p>
        </p:txBody>
      </p:sp>
      <p:cxnSp>
        <p:nvCxnSpPr>
          <p:cNvPr id="114" name="Google Shape;114;p27"/>
          <p:cNvCxnSpPr/>
          <p:nvPr/>
        </p:nvCxnSpPr>
        <p:spPr>
          <a:xfrm rot="10800000" flipH="1">
            <a:off x="2043050" y="2013700"/>
            <a:ext cx="559200" cy="537300"/>
          </a:xfrm>
          <a:prstGeom prst="straightConnector1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5" name="Google Shape;115;p27"/>
          <p:cNvSpPr txBox="1"/>
          <p:nvPr/>
        </p:nvSpPr>
        <p:spPr>
          <a:xfrm>
            <a:off x="1494700" y="2046525"/>
            <a:ext cx="712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topic</a:t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8"/>
          <p:cNvSpPr txBox="1">
            <a:spLocks noGrp="1"/>
          </p:cNvSpPr>
          <p:nvPr>
            <p:ph type="body" idx="1"/>
          </p:nvPr>
        </p:nvSpPr>
        <p:spPr>
          <a:xfrm>
            <a:off x="906200" y="1152475"/>
            <a:ext cx="7926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0" algn="l" rtl="0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sz="1654"/>
          </a:p>
        </p:txBody>
      </p:sp>
      <p:sp>
        <p:nvSpPr>
          <p:cNvPr id="121" name="Google Shape;121;p28"/>
          <p:cNvSpPr txBox="1">
            <a:spLocks noGrp="1"/>
          </p:cNvSpPr>
          <p:nvPr>
            <p:ph type="title"/>
          </p:nvPr>
        </p:nvSpPr>
        <p:spPr>
          <a:xfrm>
            <a:off x="906200" y="445025"/>
            <a:ext cx="792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620"/>
              <a:t>The Concept</a:t>
            </a:r>
            <a:endParaRPr sz="262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2620"/>
          </a:p>
        </p:txBody>
      </p:sp>
      <p:sp>
        <p:nvSpPr>
          <p:cNvPr id="122" name="Google Shape;122;p28"/>
          <p:cNvSpPr/>
          <p:nvPr/>
        </p:nvSpPr>
        <p:spPr>
          <a:xfrm>
            <a:off x="1143775" y="2836150"/>
            <a:ext cx="1831500" cy="1820400"/>
          </a:xfrm>
          <a:prstGeom prst="cube">
            <a:avLst>
              <a:gd name="adj" fmla="val 25000"/>
            </a:avLst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THING</a:t>
            </a:r>
            <a:endParaRPr/>
          </a:p>
        </p:txBody>
      </p:sp>
      <p:sp>
        <p:nvSpPr>
          <p:cNvPr id="123" name="Google Shape;123;p28"/>
          <p:cNvSpPr/>
          <p:nvPr/>
        </p:nvSpPr>
        <p:spPr>
          <a:xfrm>
            <a:off x="2372050" y="863550"/>
            <a:ext cx="1699920" cy="1052784"/>
          </a:xfrm>
          <a:prstGeom prst="cloud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“blue”</a:t>
            </a:r>
            <a:endParaRPr/>
          </a:p>
        </p:txBody>
      </p:sp>
      <p:cxnSp>
        <p:nvCxnSpPr>
          <p:cNvPr id="124" name="Google Shape;124;p28"/>
          <p:cNvCxnSpPr/>
          <p:nvPr/>
        </p:nvCxnSpPr>
        <p:spPr>
          <a:xfrm rot="10800000" flipH="1">
            <a:off x="2043050" y="2013700"/>
            <a:ext cx="559200" cy="537300"/>
          </a:xfrm>
          <a:prstGeom prst="straightConnector1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5" name="Google Shape;125;p28"/>
          <p:cNvSpPr txBox="1"/>
          <p:nvPr/>
        </p:nvSpPr>
        <p:spPr>
          <a:xfrm>
            <a:off x="1494700" y="2046525"/>
            <a:ext cx="712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color</a:t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9"/>
          <p:cNvSpPr txBox="1">
            <a:spLocks noGrp="1"/>
          </p:cNvSpPr>
          <p:nvPr>
            <p:ph type="body" idx="1"/>
          </p:nvPr>
        </p:nvSpPr>
        <p:spPr>
          <a:xfrm>
            <a:off x="906200" y="1152475"/>
            <a:ext cx="7926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0" algn="l" rtl="0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sz="1654"/>
          </a:p>
        </p:txBody>
      </p:sp>
      <p:sp>
        <p:nvSpPr>
          <p:cNvPr id="131" name="Google Shape;131;p29"/>
          <p:cNvSpPr txBox="1">
            <a:spLocks noGrp="1"/>
          </p:cNvSpPr>
          <p:nvPr>
            <p:ph type="title"/>
          </p:nvPr>
        </p:nvSpPr>
        <p:spPr>
          <a:xfrm>
            <a:off x="906200" y="445025"/>
            <a:ext cx="792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620"/>
              <a:t>The Concept</a:t>
            </a:r>
            <a:endParaRPr sz="262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2620"/>
          </a:p>
        </p:txBody>
      </p:sp>
      <p:sp>
        <p:nvSpPr>
          <p:cNvPr id="132" name="Google Shape;132;p29"/>
          <p:cNvSpPr/>
          <p:nvPr/>
        </p:nvSpPr>
        <p:spPr>
          <a:xfrm>
            <a:off x="1143775" y="2836150"/>
            <a:ext cx="1831500" cy="1820400"/>
          </a:xfrm>
          <a:prstGeom prst="cube">
            <a:avLst>
              <a:gd name="adj" fmla="val 25000"/>
            </a:avLst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THING</a:t>
            </a:r>
            <a:endParaRPr/>
          </a:p>
        </p:txBody>
      </p:sp>
      <p:sp>
        <p:nvSpPr>
          <p:cNvPr id="133" name="Google Shape;133;p29"/>
          <p:cNvSpPr/>
          <p:nvPr/>
        </p:nvSpPr>
        <p:spPr>
          <a:xfrm>
            <a:off x="2372050" y="863550"/>
            <a:ext cx="1699920" cy="1052784"/>
          </a:xfrm>
          <a:prstGeom prst="cloud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“cube”</a:t>
            </a:r>
            <a:endParaRPr/>
          </a:p>
        </p:txBody>
      </p:sp>
      <p:cxnSp>
        <p:nvCxnSpPr>
          <p:cNvPr id="134" name="Google Shape;134;p29"/>
          <p:cNvCxnSpPr/>
          <p:nvPr/>
        </p:nvCxnSpPr>
        <p:spPr>
          <a:xfrm rot="10800000" flipH="1">
            <a:off x="2043050" y="2013700"/>
            <a:ext cx="559200" cy="537300"/>
          </a:xfrm>
          <a:prstGeom prst="straightConnector1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5" name="Google Shape;135;p29"/>
          <p:cNvSpPr txBox="1"/>
          <p:nvPr/>
        </p:nvSpPr>
        <p:spPr>
          <a:xfrm>
            <a:off x="1494700" y="2046525"/>
            <a:ext cx="712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shape</a:t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0"/>
          <p:cNvSpPr txBox="1">
            <a:spLocks noGrp="1"/>
          </p:cNvSpPr>
          <p:nvPr>
            <p:ph type="body" idx="1"/>
          </p:nvPr>
        </p:nvSpPr>
        <p:spPr>
          <a:xfrm>
            <a:off x="906200" y="1152475"/>
            <a:ext cx="7926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0" algn="l" rtl="0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sz="1654"/>
          </a:p>
        </p:txBody>
      </p:sp>
      <p:sp>
        <p:nvSpPr>
          <p:cNvPr id="141" name="Google Shape;141;p30"/>
          <p:cNvSpPr txBox="1">
            <a:spLocks noGrp="1"/>
          </p:cNvSpPr>
          <p:nvPr>
            <p:ph type="title"/>
          </p:nvPr>
        </p:nvSpPr>
        <p:spPr>
          <a:xfrm>
            <a:off x="906200" y="445025"/>
            <a:ext cx="792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620"/>
              <a:t>The Concept</a:t>
            </a:r>
            <a:endParaRPr sz="262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2620"/>
          </a:p>
        </p:txBody>
      </p:sp>
      <p:sp>
        <p:nvSpPr>
          <p:cNvPr id="142" name="Google Shape;142;p30"/>
          <p:cNvSpPr/>
          <p:nvPr/>
        </p:nvSpPr>
        <p:spPr>
          <a:xfrm>
            <a:off x="1143775" y="2836150"/>
            <a:ext cx="1831500" cy="1820400"/>
          </a:xfrm>
          <a:prstGeom prst="cube">
            <a:avLst>
              <a:gd name="adj" fmla="val 25000"/>
            </a:avLst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THING</a:t>
            </a:r>
            <a:endParaRPr/>
          </a:p>
        </p:txBody>
      </p:sp>
      <p:sp>
        <p:nvSpPr>
          <p:cNvPr id="143" name="Google Shape;143;p30"/>
          <p:cNvSpPr/>
          <p:nvPr/>
        </p:nvSpPr>
        <p:spPr>
          <a:xfrm>
            <a:off x="6417750" y="2770350"/>
            <a:ext cx="1831500" cy="1820400"/>
          </a:xfrm>
          <a:prstGeom prst="cube">
            <a:avLst>
              <a:gd name="adj" fmla="val 25000"/>
            </a:avLst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CHANGED THING</a:t>
            </a:r>
            <a:endParaRPr/>
          </a:p>
        </p:txBody>
      </p:sp>
      <p:sp>
        <p:nvSpPr>
          <p:cNvPr id="144" name="Google Shape;144;p30"/>
          <p:cNvSpPr/>
          <p:nvPr/>
        </p:nvSpPr>
        <p:spPr>
          <a:xfrm>
            <a:off x="2372050" y="863550"/>
            <a:ext cx="1699920" cy="1052784"/>
          </a:xfrm>
          <a:prstGeom prst="cloud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“words”</a:t>
            </a:r>
            <a:endParaRPr/>
          </a:p>
        </p:txBody>
      </p:sp>
      <p:sp>
        <p:nvSpPr>
          <p:cNvPr id="145" name="Google Shape;145;p30"/>
          <p:cNvSpPr/>
          <p:nvPr/>
        </p:nvSpPr>
        <p:spPr>
          <a:xfrm>
            <a:off x="5277175" y="863550"/>
            <a:ext cx="1699920" cy="1052784"/>
          </a:xfrm>
          <a:prstGeom prst="cloud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“changed words”</a:t>
            </a:r>
            <a:endParaRPr/>
          </a:p>
        </p:txBody>
      </p:sp>
      <p:cxnSp>
        <p:nvCxnSpPr>
          <p:cNvPr id="146" name="Google Shape;146;p30"/>
          <p:cNvCxnSpPr/>
          <p:nvPr/>
        </p:nvCxnSpPr>
        <p:spPr>
          <a:xfrm rot="10800000" flipH="1">
            <a:off x="2043050" y="2013700"/>
            <a:ext cx="559200" cy="537300"/>
          </a:xfrm>
          <a:prstGeom prst="straightConnector1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7" name="Google Shape;147;p30"/>
          <p:cNvCxnSpPr/>
          <p:nvPr/>
        </p:nvCxnSpPr>
        <p:spPr>
          <a:xfrm>
            <a:off x="6528550" y="1991700"/>
            <a:ext cx="383700" cy="526500"/>
          </a:xfrm>
          <a:prstGeom prst="straightConnector1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8" name="Google Shape;148;p30"/>
          <p:cNvSpPr txBox="1"/>
          <p:nvPr/>
        </p:nvSpPr>
        <p:spPr>
          <a:xfrm>
            <a:off x="1494700" y="2046525"/>
            <a:ext cx="712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topic</a:t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49" name="Google Shape;149;p30"/>
          <p:cNvSpPr txBox="1"/>
          <p:nvPr/>
        </p:nvSpPr>
        <p:spPr>
          <a:xfrm>
            <a:off x="6977100" y="2082250"/>
            <a:ext cx="712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topic</a:t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150" name="Google Shape;150;p30"/>
          <p:cNvCxnSpPr/>
          <p:nvPr/>
        </p:nvCxnSpPr>
        <p:spPr>
          <a:xfrm>
            <a:off x="4280325" y="1377550"/>
            <a:ext cx="767700" cy="0"/>
          </a:xfrm>
          <a:prstGeom prst="straightConnector1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1" name="Google Shape;151;p30"/>
          <p:cNvCxnSpPr/>
          <p:nvPr/>
        </p:nvCxnSpPr>
        <p:spPr>
          <a:xfrm>
            <a:off x="3896625" y="1965625"/>
            <a:ext cx="2533200" cy="947400"/>
          </a:xfrm>
          <a:prstGeom prst="straightConnector1">
            <a:avLst/>
          </a:prstGeom>
          <a:noFill/>
          <a:ln w="38100" cap="flat" cmpd="sng">
            <a:solidFill>
              <a:srgbClr val="666666"/>
            </a:solidFill>
            <a:prstDash val="dot"/>
            <a:round/>
            <a:headEnd type="none" w="med" len="med"/>
            <a:tailEnd type="triangle" w="med" len="med"/>
          </a:ln>
        </p:spPr>
      </p:cxnSp>
      <p:cxnSp>
        <p:nvCxnSpPr>
          <p:cNvPr id="152" name="Google Shape;152;p30"/>
          <p:cNvCxnSpPr/>
          <p:nvPr/>
        </p:nvCxnSpPr>
        <p:spPr>
          <a:xfrm>
            <a:off x="3260475" y="3559975"/>
            <a:ext cx="2972100" cy="0"/>
          </a:xfrm>
          <a:prstGeom prst="straightConnector1">
            <a:avLst/>
          </a:prstGeom>
          <a:noFill/>
          <a:ln w="38100" cap="flat" cmpd="sng">
            <a:solidFill>
              <a:srgbClr val="666666"/>
            </a:solidFill>
            <a:prstDash val="dot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1"/>
          <p:cNvSpPr txBox="1">
            <a:spLocks noGrp="1"/>
          </p:cNvSpPr>
          <p:nvPr>
            <p:ph type="body" idx="1"/>
          </p:nvPr>
        </p:nvSpPr>
        <p:spPr>
          <a:xfrm>
            <a:off x="906200" y="1152475"/>
            <a:ext cx="7926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0" algn="l" rtl="0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sz="1654"/>
          </a:p>
        </p:txBody>
      </p:sp>
      <p:sp>
        <p:nvSpPr>
          <p:cNvPr id="158" name="Google Shape;158;p31"/>
          <p:cNvSpPr txBox="1">
            <a:spLocks noGrp="1"/>
          </p:cNvSpPr>
          <p:nvPr>
            <p:ph type="title"/>
          </p:nvPr>
        </p:nvSpPr>
        <p:spPr>
          <a:xfrm>
            <a:off x="906200" y="445025"/>
            <a:ext cx="792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620"/>
              <a:t>The Concept</a:t>
            </a:r>
            <a:endParaRPr sz="262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2620"/>
          </a:p>
        </p:txBody>
      </p:sp>
      <p:sp>
        <p:nvSpPr>
          <p:cNvPr id="159" name="Google Shape;159;p31"/>
          <p:cNvSpPr/>
          <p:nvPr/>
        </p:nvSpPr>
        <p:spPr>
          <a:xfrm>
            <a:off x="1143775" y="2836150"/>
            <a:ext cx="1831500" cy="1820400"/>
          </a:xfrm>
          <a:prstGeom prst="cube">
            <a:avLst>
              <a:gd name="adj" fmla="val 25000"/>
            </a:avLst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THING</a:t>
            </a:r>
            <a:endParaRPr/>
          </a:p>
        </p:txBody>
      </p:sp>
      <p:sp>
        <p:nvSpPr>
          <p:cNvPr id="160" name="Google Shape;160;p31"/>
          <p:cNvSpPr/>
          <p:nvPr/>
        </p:nvSpPr>
        <p:spPr>
          <a:xfrm>
            <a:off x="6417750" y="2770350"/>
            <a:ext cx="1831500" cy="1820400"/>
          </a:xfrm>
          <a:prstGeom prst="cube">
            <a:avLst>
              <a:gd name="adj" fmla="val 25000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THING</a:t>
            </a:r>
            <a:endParaRPr/>
          </a:p>
        </p:txBody>
      </p:sp>
      <p:sp>
        <p:nvSpPr>
          <p:cNvPr id="161" name="Google Shape;161;p31"/>
          <p:cNvSpPr/>
          <p:nvPr/>
        </p:nvSpPr>
        <p:spPr>
          <a:xfrm>
            <a:off x="2372050" y="863550"/>
            <a:ext cx="1699920" cy="1052784"/>
          </a:xfrm>
          <a:prstGeom prst="cloud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blue</a:t>
            </a:r>
            <a:endParaRPr/>
          </a:p>
        </p:txBody>
      </p:sp>
      <p:sp>
        <p:nvSpPr>
          <p:cNvPr id="162" name="Google Shape;162;p31"/>
          <p:cNvSpPr/>
          <p:nvPr/>
        </p:nvSpPr>
        <p:spPr>
          <a:xfrm>
            <a:off x="5277175" y="863550"/>
            <a:ext cx="1699920" cy="1052784"/>
          </a:xfrm>
          <a:prstGeom prst="cloud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dark green</a:t>
            </a:r>
            <a:endParaRPr/>
          </a:p>
        </p:txBody>
      </p:sp>
      <p:cxnSp>
        <p:nvCxnSpPr>
          <p:cNvPr id="163" name="Google Shape;163;p31"/>
          <p:cNvCxnSpPr/>
          <p:nvPr/>
        </p:nvCxnSpPr>
        <p:spPr>
          <a:xfrm rot="10800000" flipH="1">
            <a:off x="2043050" y="2013700"/>
            <a:ext cx="559200" cy="537300"/>
          </a:xfrm>
          <a:prstGeom prst="straightConnector1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4" name="Google Shape;164;p31"/>
          <p:cNvCxnSpPr/>
          <p:nvPr/>
        </p:nvCxnSpPr>
        <p:spPr>
          <a:xfrm>
            <a:off x="6528550" y="1991700"/>
            <a:ext cx="383700" cy="526500"/>
          </a:xfrm>
          <a:prstGeom prst="straightConnector1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5" name="Google Shape;165;p31"/>
          <p:cNvSpPr txBox="1"/>
          <p:nvPr/>
        </p:nvSpPr>
        <p:spPr>
          <a:xfrm>
            <a:off x="1494700" y="2046525"/>
            <a:ext cx="712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color</a:t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66" name="Google Shape;166;p31"/>
          <p:cNvSpPr txBox="1"/>
          <p:nvPr/>
        </p:nvSpPr>
        <p:spPr>
          <a:xfrm>
            <a:off x="6977100" y="2082250"/>
            <a:ext cx="712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color</a:t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167" name="Google Shape;167;p31"/>
          <p:cNvCxnSpPr/>
          <p:nvPr/>
        </p:nvCxnSpPr>
        <p:spPr>
          <a:xfrm>
            <a:off x="4280325" y="1377550"/>
            <a:ext cx="767700" cy="0"/>
          </a:xfrm>
          <a:prstGeom prst="straightConnector1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87867195-f2b8-4ac2-b0b6-6bb73cb33afc}" enabled="1" method="Privilege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904</Words>
  <Application>Microsoft Office PowerPoint</Application>
  <PresentationFormat>On-screen Show (16:9)</PresentationFormat>
  <Paragraphs>166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Inter Black</vt:lpstr>
      <vt:lpstr>Inter</vt:lpstr>
      <vt:lpstr>Inter Light</vt:lpstr>
      <vt:lpstr>Simple Dark</vt:lpstr>
      <vt:lpstr>Simple Dark</vt:lpstr>
      <vt:lpstr>Copilot Workspace Informal</vt:lpstr>
      <vt:lpstr>What is GitHub Next?</vt:lpstr>
      <vt:lpstr>Copilot =&gt; Copilot Workspace</vt:lpstr>
      <vt:lpstr>Completions =&gt; Tasks</vt:lpstr>
      <vt:lpstr>The Concept</vt:lpstr>
      <vt:lpstr>The Concept </vt:lpstr>
      <vt:lpstr>The Concept </vt:lpstr>
      <vt:lpstr>The Concept </vt:lpstr>
      <vt:lpstr>The Concept </vt:lpstr>
      <vt:lpstr>The Concept  </vt:lpstr>
      <vt:lpstr>Principles</vt:lpstr>
      <vt:lpstr>Rationale</vt:lpstr>
      <vt:lpstr>Notes</vt:lpstr>
      <vt:lpstr>Demo</vt:lpstr>
      <vt:lpstr>The Fundamental Theorem of Chat</vt:lpstr>
      <vt:lpstr>The Fundamental Theorem of Change </vt:lpstr>
      <vt:lpstr>Foundational techniques and challenges</vt:lpstr>
      <vt:lpstr>Foundational techniques and challenges</vt:lpstr>
      <vt:lpstr>Foundational techniques and challenges</vt:lpstr>
      <vt:lpstr>Foundational techniques and challenges</vt:lpstr>
      <vt:lpstr>Foundational techniques and challenges</vt:lpstr>
      <vt:lpstr>Towards a Semantic Workspace: Aspirations</vt:lpstr>
      <vt:lpstr>Towards a Semantic Workspace: Key User Tasks</vt:lpstr>
      <vt:lpstr>Towards a Semantic Workspace: Key Challenges</vt:lpstr>
      <vt:lpstr>Give it a go!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Don Syme</cp:lastModifiedBy>
  <cp:revision>1</cp:revision>
  <dcterms:modified xsi:type="dcterms:W3CDTF">2024-06-18T12:53:13Z</dcterms:modified>
</cp:coreProperties>
</file>