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Inter" panose="020B0604020202020204" charset="0"/>
      <p:regular r:id="rId34"/>
      <p:bold r:id="rId35"/>
    </p:embeddedFont>
    <p:embeddedFont>
      <p:font typeface="Inter Black" panose="020B0604020202020204" charset="0"/>
      <p:bold r:id="rId36"/>
    </p:embeddedFont>
    <p:embeddedFont>
      <p:font typeface="Inter Light" panose="020B0604020202020204" charset="0"/>
      <p:regular r:id="rId37"/>
      <p:bold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f3e0dfb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f3e0dfb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original GitHub Copilot completes code in your editor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have to accept small bits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have to move your cursor around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still have to type quite a lot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Copilot has to infer what you are trying to do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we switch POV to whole task, whole change, whole repository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While keeping the key learning of Copilot: repeated AI-user alignment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f3e0dfb4b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f3e0dfb4b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2e71886d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2e71886d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2e71886df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2e71886df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2e71886df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2e71886df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2e71886df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2e71886df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2e71886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f2e71886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2e71886df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2e71886df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2e71886df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2e71886df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2e71886df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f2e71886df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3e0df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3e0df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f3e0dfb4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f3e0dfb4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f3e0dfb4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f3e0dfb4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2e71886df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2e71886df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2e71886df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2e71886df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2e71886df_0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2e71886df_0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2e71886df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2e71886df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2e71886df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2e71886df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f8a6386a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f8a6386a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2e71886df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2e71886df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2e71886df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2e71886df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bef41ed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bef41ed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2e71886df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2e71886df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8a6386a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f8a6386a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original GitHub Copilot completes code in your editor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have to accept small bits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have to move your cursor around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still have to type quite a lot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Copilot has to infer what you are trying to 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we switch POV to whole task, whole change, whole repository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keeping the key learning of Copilot: repeated AI-user alignment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f8a6386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f8a6386a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original GitHub Copilot completes code in your editor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have to accept small bits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have to move your cursor around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still have to type quite a lot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Copilot has to infer what you are trying to 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we switch POV to whole task, whole change, whole repository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keeping the key learning of Copilot: repeated AI-user alignment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f8a6386a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f8a6386a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original GitHub Copilot completes code in your editor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have to accept small bits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have to move your cursor around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still have to type quite a lot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Copilot has to infer what you are trying to 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we switch POV to whole task, whole change, whole repository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keeping the key learning of Copilot: repeated AI-user alignment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f8a6386a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f8a6386a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original GitHub Copilot completes code in your editor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have to accept small bits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have to move your cursor around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still have to type quite a lot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Copilot has to infer what you are trying to 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we switch POV to whole task, whole change, whole repository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keeping the key learning of Copilot: repeated AI-user alignment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f8a6386a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f8a6386a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8a6386a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f8a6386a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77" y="728025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400"/>
              <a:buChar char="●"/>
              <a:defRPr sz="2400">
                <a:solidFill>
                  <a:srgbClr val="B0CCC7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2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_1_1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Char char="●"/>
              <a:defRPr>
                <a:solidFill>
                  <a:srgbClr val="B0CCC7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326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710225" y="247650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710225" y="3056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E3D9"/>
              </a:buClr>
              <a:buSzPts val="1800"/>
              <a:buFont typeface="Inter Light"/>
              <a:buNone/>
              <a:defRPr>
                <a:solidFill>
                  <a:srgbClr val="83E3D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2" y="759650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26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17200"/>
            <a:ext cx="8832300" cy="3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5839" y="44271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next.com/projects/copilot-workspac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next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Copilot Workspace: From Concept to Preview</a:t>
            </a:r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ubTitle" idx="1"/>
          </p:nvPr>
        </p:nvSpPr>
        <p:spPr>
          <a:xfrm>
            <a:off x="1193250" y="3744200"/>
            <a:ext cx="6492600" cy="94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Syme and the whole Copilot Workspace team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Next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Journey, Together</a:t>
            </a:r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00"/>
            </a:br>
            <a:r>
              <a:rPr lang="en" sz="2100"/>
              <a:t>“Add a refresh button to the main page”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“Create end-to-end tests using Playwright”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“Set up continuous integration using GitHub Actions”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“Set up production resources in Azure using Terraform”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“Read this coverage report and add more unit tests to this repository”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</a:t>
            </a:r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79" i="1"/>
              <a:t>Contextual</a:t>
            </a:r>
            <a:r>
              <a:rPr lang="en" sz="1779"/>
              <a:t>. Aware of the context — repository, issue, pull request</a:t>
            </a:r>
            <a:endParaRPr sz="177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79" i="1"/>
              <a:t>Assistive</a:t>
            </a:r>
            <a:r>
              <a:rPr lang="en" sz="1779"/>
              <a:t>. Navigate unfamiliar tasks, augmenting your development skills</a:t>
            </a:r>
            <a:endParaRPr sz="177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79" i="1"/>
              <a:t>Pervasive</a:t>
            </a:r>
            <a:r>
              <a:rPr lang="en" sz="1779"/>
              <a:t>. Ready and waiting for you, wherever software change begins, on every issue in every repository</a:t>
            </a:r>
            <a:endParaRPr sz="177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79" i="1"/>
              <a:t>Iterative</a:t>
            </a:r>
            <a:r>
              <a:rPr lang="en" sz="1779"/>
              <a:t>. Empowers you to check, review, refine AI-generated outputs - you are in control</a:t>
            </a:r>
            <a:endParaRPr sz="177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79" i="1"/>
              <a:t>Collaborative</a:t>
            </a:r>
            <a:r>
              <a:rPr lang="en" sz="1779"/>
              <a:t>. You share sessions with your team, publish links to your sessions.</a:t>
            </a:r>
            <a:endParaRPr sz="1779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779" i="1"/>
              <a:t>Configurable</a:t>
            </a:r>
            <a:r>
              <a:rPr lang="en" sz="1779"/>
              <a:t>. Integrate into workflows, e.g. via deep links</a:t>
            </a:r>
            <a:endParaRPr sz="177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66" name="Google Shape;166;p34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Original Concept</a:t>
            </a:r>
            <a:endParaRPr sz="2620"/>
          </a:p>
        </p:txBody>
      </p:sp>
      <p:sp>
        <p:nvSpPr>
          <p:cNvPr id="167" name="Google Shape;167;p34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68" name="Google Shape;168;p34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cxnSp>
        <p:nvCxnSpPr>
          <p:cNvPr id="169" name="Google Shape;169;p34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34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Original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77" name="Google Shape;177;p35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78" name="Google Shape;178;p35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“blue”</a:t>
            </a:r>
            <a:endParaRPr/>
          </a:p>
        </p:txBody>
      </p:sp>
      <p:cxnSp>
        <p:nvCxnSpPr>
          <p:cNvPr id="179" name="Google Shape;179;p35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35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Original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87" name="Google Shape;187;p36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88" name="Google Shape;188;p36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“cube”</a:t>
            </a:r>
            <a:endParaRPr/>
          </a:p>
        </p:txBody>
      </p:sp>
      <p:cxnSp>
        <p:nvCxnSpPr>
          <p:cNvPr id="189" name="Google Shape;189;p36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190;p36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shape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Original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97" name="Google Shape;197;p37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98" name="Google Shape;198;p37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THING</a:t>
            </a:r>
            <a:endParaRPr/>
          </a:p>
        </p:txBody>
      </p:sp>
      <p:sp>
        <p:nvSpPr>
          <p:cNvPr id="199" name="Google Shape;199;p37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sp>
        <p:nvSpPr>
          <p:cNvPr id="200" name="Google Shape;200;p37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“changed words”</a:t>
            </a:r>
            <a:endParaRPr/>
          </a:p>
        </p:txBody>
      </p:sp>
      <p:cxnSp>
        <p:nvCxnSpPr>
          <p:cNvPr id="201" name="Google Shape;201;p37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37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37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5" name="Google Shape;205;p37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37"/>
          <p:cNvCxnSpPr/>
          <p:nvPr/>
        </p:nvCxnSpPr>
        <p:spPr>
          <a:xfrm>
            <a:off x="3896625" y="1965625"/>
            <a:ext cx="2533200" cy="9474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37"/>
          <p:cNvCxnSpPr/>
          <p:nvPr/>
        </p:nvCxnSpPr>
        <p:spPr>
          <a:xfrm>
            <a:off x="3260475" y="3559975"/>
            <a:ext cx="2972100" cy="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Original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214" name="Google Shape;214;p38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215" name="Google Shape;215;p38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green</a:t>
            </a:r>
            <a:endParaRPr/>
          </a:p>
        </p:txBody>
      </p:sp>
      <p:cxnSp>
        <p:nvCxnSpPr>
          <p:cNvPr id="218" name="Google Shape;218;p38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38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" name="Google Shape;220;p38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22" name="Google Shape;222;p38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Original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229" name="Google Shape;229;p39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One yellow and small, one blue and large</a:t>
            </a:r>
            <a:endParaRPr sz="1200"/>
          </a:p>
        </p:txBody>
      </p:sp>
      <p:sp>
        <p:nvSpPr>
          <p:cNvPr id="230" name="Google Shape;230;p39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Two</a:t>
            </a:r>
            <a:r>
              <a:rPr lang="en" sz="1200"/>
              <a:t> </a:t>
            </a:r>
            <a:r>
              <a:rPr lang="en" sz="1200" b="1"/>
              <a:t>green</a:t>
            </a:r>
            <a:r>
              <a:rPr lang="en" sz="1200"/>
              <a:t> and small, one </a:t>
            </a:r>
            <a:r>
              <a:rPr lang="en" sz="1200" b="1"/>
              <a:t>red</a:t>
            </a:r>
            <a:r>
              <a:rPr lang="en" sz="1200"/>
              <a:t> and </a:t>
            </a:r>
            <a:r>
              <a:rPr lang="en" sz="1200" b="1"/>
              <a:t>medium</a:t>
            </a:r>
            <a:endParaRPr sz="1300"/>
          </a:p>
        </p:txBody>
      </p:sp>
      <p:cxnSp>
        <p:nvCxnSpPr>
          <p:cNvPr id="231" name="Google Shape;231;p39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9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39"/>
          <p:cNvSpPr txBox="1"/>
          <p:nvPr/>
        </p:nvSpPr>
        <p:spPr>
          <a:xfrm>
            <a:off x="6795250" y="1827000"/>
            <a:ext cx="7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cubes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34" name="Google Shape;234;p39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39"/>
          <p:cNvSpPr/>
          <p:nvPr/>
        </p:nvSpPr>
        <p:spPr>
          <a:xfrm>
            <a:off x="1143775" y="4083825"/>
            <a:ext cx="712800" cy="57270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9"/>
          <p:cNvSpPr/>
          <p:nvPr/>
        </p:nvSpPr>
        <p:spPr>
          <a:xfrm>
            <a:off x="2121775" y="2571750"/>
            <a:ext cx="1337400" cy="11736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9"/>
          <p:cNvSpPr/>
          <p:nvPr/>
        </p:nvSpPr>
        <p:spPr>
          <a:xfrm>
            <a:off x="2408450" y="416950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9"/>
          <p:cNvSpPr/>
          <p:nvPr/>
        </p:nvSpPr>
        <p:spPr>
          <a:xfrm>
            <a:off x="1009250" y="2806950"/>
            <a:ext cx="712800" cy="5373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9"/>
          <p:cNvSpPr/>
          <p:nvPr/>
        </p:nvSpPr>
        <p:spPr>
          <a:xfrm>
            <a:off x="422825" y="344805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9"/>
          <p:cNvSpPr/>
          <p:nvPr/>
        </p:nvSpPr>
        <p:spPr>
          <a:xfrm>
            <a:off x="3214800" y="3815200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9"/>
          <p:cNvSpPr/>
          <p:nvPr/>
        </p:nvSpPr>
        <p:spPr>
          <a:xfrm>
            <a:off x="166250" y="2564988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6754595" y="2866588"/>
            <a:ext cx="794100" cy="783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9"/>
          <p:cNvSpPr/>
          <p:nvPr/>
        </p:nvSpPr>
        <p:spPr>
          <a:xfrm>
            <a:off x="7041263" y="407420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9"/>
          <p:cNvSpPr/>
          <p:nvPr/>
        </p:nvSpPr>
        <p:spPr>
          <a:xfrm>
            <a:off x="5642063" y="2711650"/>
            <a:ext cx="712800" cy="5373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9"/>
          <p:cNvSpPr/>
          <p:nvPr/>
        </p:nvSpPr>
        <p:spPr>
          <a:xfrm>
            <a:off x="5055638" y="335275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9"/>
          <p:cNvSpPr/>
          <p:nvPr/>
        </p:nvSpPr>
        <p:spPr>
          <a:xfrm>
            <a:off x="7847613" y="3719900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4799063" y="2469688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9"/>
          <p:cNvSpPr/>
          <p:nvPr/>
        </p:nvSpPr>
        <p:spPr>
          <a:xfrm>
            <a:off x="5730075" y="4083825"/>
            <a:ext cx="559200" cy="572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6125263" y="3720425"/>
            <a:ext cx="559200" cy="572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1143775" y="2043938"/>
            <a:ext cx="14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cubes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is described in </a:t>
            </a:r>
            <a:r>
              <a:rPr lang="en" b="1"/>
              <a:t>natural language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Specifications are </a:t>
            </a:r>
            <a:r>
              <a:rPr lang="en" b="1" u="sng"/>
              <a:t>ephemeral</a:t>
            </a:r>
            <a:endParaRPr b="1" u="sng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</a:t>
            </a:r>
            <a:r>
              <a:rPr lang="en" b="1"/>
              <a:t>many possible specifications</a:t>
            </a:r>
            <a:r>
              <a:rPr lang="en"/>
              <a:t>, one for each task/topic</a:t>
            </a:r>
            <a:r>
              <a:rPr lang="en" b="1"/>
              <a:t> 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Embrace the </a:t>
            </a:r>
            <a:r>
              <a:rPr lang="en" b="1"/>
              <a:t>fluidity </a:t>
            </a:r>
            <a:r>
              <a:rPr lang="en"/>
              <a:t>and </a:t>
            </a:r>
            <a:r>
              <a:rPr lang="en" b="1"/>
              <a:t>power </a:t>
            </a:r>
            <a:r>
              <a:rPr lang="en"/>
              <a:t>of </a:t>
            </a:r>
            <a:r>
              <a:rPr lang="en" b="1"/>
              <a:t>words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model both </a:t>
            </a:r>
            <a:r>
              <a:rPr lang="en" b="1"/>
              <a:t>hides </a:t>
            </a:r>
            <a:r>
              <a:rPr lang="en"/>
              <a:t>and </a:t>
            </a:r>
            <a:r>
              <a:rPr lang="en" b="1"/>
              <a:t>fills in </a:t>
            </a:r>
            <a:r>
              <a:rPr lang="en"/>
              <a:t>the details</a:t>
            </a:r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Next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0" i="1">
                <a:latin typeface="Roboto"/>
                <a:ea typeface="Roboto"/>
                <a:cs typeface="Roboto"/>
                <a:sym typeface="Roboto"/>
              </a:rPr>
              <a:t>Investigating the future of software development</a:t>
            </a:r>
            <a:endParaRPr sz="2300" b="0" i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Agents to Co-agents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AI tooling is an endless sequence of divergence and re-convergence between the human and the AI. This is the "</a:t>
            </a:r>
            <a:r>
              <a:rPr lang="en" sz="1687" b="1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" in "</a:t>
            </a:r>
            <a:r>
              <a:rPr lang="en" sz="1687" b="1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pilot".</a:t>
            </a:r>
            <a:endParaRPr sz="16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An AI </a:t>
            </a:r>
            <a:r>
              <a:rPr lang="en" sz="1687" b="1" u="sng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r>
              <a:rPr lang="en" sz="1687" u="sng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is usually conceptualised as autonomous.We must discard this thinking, and instead embrace a variation of the concept suited for integration into </a:t>
            </a:r>
            <a:r>
              <a:rPr lang="en" sz="1687" b="1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pilot: </a:t>
            </a:r>
            <a:r>
              <a:rPr lang="en" sz="1687" b="1" u="sng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co-agents</a:t>
            </a: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687" b="1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co-</a:t>
            </a: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agent is a </a:t>
            </a:r>
            <a:r>
              <a:rPr lang="en" sz="1687" u="sng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controllable</a:t>
            </a: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87" u="sng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guidable</a:t>
            </a: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687" u="sng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cooperative</a:t>
            </a: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 unfolding of the reasoning and decision points of an agent.</a:t>
            </a:r>
            <a:endParaRPr sz="16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If an autonomous agent has progress A → B → C, the co-agent is one that can</a:t>
            </a:r>
            <a:endParaRPr sz="16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575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B0CCC7"/>
              </a:buClr>
              <a:buSzPts val="1688"/>
              <a:buFont typeface="Arial"/>
              <a:buChar char="●"/>
            </a:pP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propose step A to the human - or multiple possibilities A1, A2 etc.</a:t>
            </a:r>
            <a:endParaRPr sz="16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57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688"/>
              <a:buFont typeface="Arial"/>
              <a:buChar char="●"/>
            </a:pP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receive confirmation of A </a:t>
            </a:r>
            <a:r>
              <a:rPr lang="en" sz="1687" b="1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and/or adjustment to take step A'</a:t>
            </a:r>
            <a:endParaRPr sz="1687" b="1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57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688"/>
              <a:buFont typeface="Arial"/>
              <a:buChar char="●"/>
            </a:pPr>
            <a:r>
              <a:rPr lang="en" sz="16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etc..</a:t>
            </a:r>
            <a:endParaRPr sz="16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Agents to Co-agents</a:t>
            </a:r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1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88"/>
              <a:buFont typeface="Arial"/>
              <a:buChar char="●"/>
            </a:pPr>
            <a:r>
              <a:rPr lang="en" sz="20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Co-agents don’t offer more in a step than a human can digest</a:t>
            </a:r>
            <a:br>
              <a:rPr lang="en" sz="20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</a:br>
            <a:endParaRPr sz="20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1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88"/>
              <a:buFont typeface="Arial"/>
              <a:buChar char="●"/>
            </a:pPr>
            <a:r>
              <a:rPr lang="en" sz="20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Each significant offering from a co-agent is editable</a:t>
            </a:r>
            <a:br>
              <a:rPr lang="en" sz="20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</a:br>
            <a:endParaRPr sz="20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1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88"/>
              <a:buFont typeface="Arial"/>
              <a:buChar char="●"/>
            </a:pPr>
            <a:r>
              <a:rPr lang="en" sz="20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Those edits apply to all downstream offerings</a:t>
            </a:r>
            <a:br>
              <a:rPr lang="en" sz="20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</a:br>
            <a:endParaRPr sz="20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15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88"/>
              <a:buFont typeface="Arial"/>
              <a:buChar char="●"/>
            </a:pPr>
            <a:r>
              <a:rPr lang="en" sz="20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Co-agents attempt to maintain the integrity of their offerings under change to inputs</a:t>
            </a:r>
            <a:endParaRPr sz="20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Extracting and authoring change intent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Iterative lowering of change intent 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Partial repository selection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Partial repository rewriting</a:t>
            </a:r>
            <a:endParaRPr/>
          </a:p>
        </p:txBody>
      </p:sp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and challenges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Extracting and authoring change intent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Start with GitHub issues or ephemeral tasks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and AI in co-operation, iteratively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Iterative lowering of change intent  </a:t>
            </a:r>
            <a:endParaRPr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Partial repository selection</a:t>
            </a:r>
            <a:endParaRPr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Partial repository rewriting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5" name="Google Shape;285;p4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and challenges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Extracting initial change intent </a:t>
            </a:r>
            <a:endParaRPr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Iterative lowering of change intent 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Change Intent → Plan  → Changes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Iteration and clarification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and AI in co-operation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Partial repository selection</a:t>
            </a:r>
            <a:endParaRPr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Partial repository rewriting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1" name="Google Shape;291;p4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and challenges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Extracting initial change intent </a:t>
            </a:r>
            <a:endParaRPr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Iterative lowering of change intent  </a:t>
            </a:r>
            <a:endParaRPr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Partial repository selection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Crucial for almost every AI feature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Based on topic, plan etc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combination of search, LLM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Scales to truly massive repositories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Partial repository rewriting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7" name="Google Shape;297;p4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and challenges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Extracting initial change intent </a:t>
            </a:r>
            <a:endParaRPr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Iterative lowering of change intent  </a:t>
            </a:r>
            <a:endParaRPr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>
                <a:solidFill>
                  <a:schemeClr val="lt2"/>
                </a:solidFill>
              </a:rPr>
              <a:t>Partial repository selection</a:t>
            </a:r>
            <a:endParaRPr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Partial repository rewriting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key performance bottleneck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Very challenging to scale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Plan files, rewrite some of them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Iteration currently at file granularity</a:t>
            </a:r>
            <a:endParaRPr/>
          </a:p>
        </p:txBody>
      </p:sp>
      <p:sp>
        <p:nvSpPr>
          <p:cNvPr id="303" name="Google Shape;303;p4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and challenges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 of Programming?</a:t>
            </a:r>
            <a:endParaRPr/>
          </a:p>
        </p:txBody>
      </p:sp>
      <p:sp>
        <p:nvSpPr>
          <p:cNvPr id="309" name="Google Shape;309;p49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75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88"/>
              <a:buFont typeface="Arial"/>
              <a:buChar char="●"/>
            </a:pPr>
            <a:r>
              <a:rPr lang="en" sz="21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Software is </a:t>
            </a:r>
            <a:r>
              <a:rPr lang="en" sz="2187" b="1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created </a:t>
            </a:r>
            <a:r>
              <a:rPr lang="en" sz="21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using words</a:t>
            </a:r>
            <a:br>
              <a:rPr lang="en" sz="21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</a:br>
            <a:endParaRPr sz="21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75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88"/>
              <a:buFont typeface="Arial"/>
              <a:buChar char="●"/>
            </a:pPr>
            <a:r>
              <a:rPr lang="en" sz="21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Software is </a:t>
            </a:r>
            <a:r>
              <a:rPr lang="en" sz="2187" b="1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changed</a:t>
            </a:r>
            <a:r>
              <a:rPr lang="en" sz="21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 using words</a:t>
            </a:r>
            <a:br>
              <a:rPr lang="en" sz="21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</a:br>
            <a:endParaRPr sz="21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750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88"/>
              <a:buFont typeface="Arial"/>
              <a:buChar char="●"/>
            </a:pPr>
            <a:r>
              <a:rPr lang="en" sz="2187" b="1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" sz="21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is still the permanent notation of record</a:t>
            </a:r>
            <a:endParaRPr sz="21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187">
                <a:solidFill>
                  <a:srgbClr val="B0CCC7"/>
                </a:solidFill>
                <a:latin typeface="Arial"/>
                <a:ea typeface="Arial"/>
                <a:cs typeface="Arial"/>
                <a:sym typeface="Arial"/>
              </a:rPr>
              <a:t>The programming language used is still critical (like the format used for an image or document is critical)</a:t>
            </a:r>
            <a:endParaRPr sz="2187">
              <a:solidFill>
                <a:srgbClr val="B0CCC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it a go!</a:t>
            </a:r>
            <a:endParaRPr/>
          </a:p>
        </p:txBody>
      </p:sp>
      <p:sp>
        <p:nvSpPr>
          <p:cNvPr id="315" name="Google Shape;315;p50"/>
          <p:cNvSpPr txBox="1">
            <a:spLocks noGrp="1"/>
          </p:cNvSpPr>
          <p:nvPr>
            <p:ph type="body" idx="1"/>
          </p:nvPr>
        </p:nvSpPr>
        <p:spPr>
          <a:xfrm>
            <a:off x="422825" y="9397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Sign up to the preview!</a:t>
            </a:r>
            <a:br>
              <a:rPr lang="en"/>
            </a:br>
            <a:r>
              <a:rPr lang="en"/>
              <a:t>	send us your github handle, we’ll get you added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githubnext.com/projects/copilot-workspace/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1" name="Google Shape;321;p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1"/>
          <p:cNvSpPr txBox="1"/>
          <p:nvPr/>
        </p:nvSpPr>
        <p:spPr>
          <a:xfrm>
            <a:off x="3593550" y="3120970"/>
            <a:ext cx="1956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GitHub Next</a:t>
            </a:r>
            <a:endParaRPr sz="20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3" name="Google Shape;323;p51"/>
          <p:cNvSpPr txBox="1"/>
          <p:nvPr/>
        </p:nvSpPr>
        <p:spPr>
          <a:xfrm>
            <a:off x="3528299" y="3564300"/>
            <a:ext cx="2087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Investigating the future of software development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B939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githubnext.com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24" name="Google Shape;324;p51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1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Situation</a:t>
            </a:r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500"/>
            </a:br>
            <a:r>
              <a:rPr lang="en" sz="2500" i="1"/>
              <a:t>Software activity begins with words and intent</a:t>
            </a:r>
            <a:br>
              <a:rPr lang="en" sz="2500" i="1"/>
            </a:br>
            <a:br>
              <a:rPr lang="en" sz="2500"/>
            </a:br>
            <a:r>
              <a:rPr lang="en" sz="2500"/>
              <a:t>Before a code change, before a pull request, there are words - a discussion, a bug report, a feature request, an engineering task, a meeting, a design document, an idea.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/>
              <a:t>Getting Closer to the Dev Loop</a:t>
            </a:r>
            <a:endParaRPr u="sng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Web delivery </a:t>
            </a:r>
            <a:r>
              <a:rPr lang="en"/>
              <a:t>for generality and simplicity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Eventually </a:t>
            </a:r>
            <a:r>
              <a:rPr lang="en" b="1"/>
              <a:t>IDE delivery </a:t>
            </a:r>
            <a:r>
              <a:rPr lang="en"/>
              <a:t>to get closer to the dev loop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Issue-first </a:t>
            </a:r>
            <a:r>
              <a:rPr lang="en"/>
              <a:t>workflows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Utilise </a:t>
            </a:r>
            <a:r>
              <a:rPr lang="en" b="1"/>
              <a:t>codespaces </a:t>
            </a:r>
            <a:r>
              <a:rPr lang="en"/>
              <a:t>as a general runtime for dev/test loop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31" name="Google Shape;331;p5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Journey, Together</a:t>
            </a:r>
            <a:endParaRPr/>
          </a:p>
        </p:txBody>
      </p:sp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361" y="1344100"/>
            <a:ext cx="2455276" cy="24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6237950" y="4774200"/>
            <a:ext cx="29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https://www.flaticon.com/free-icons/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Journey, Together</a:t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361" y="1344100"/>
            <a:ext cx="2455276" cy="24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6237950" y="4774200"/>
            <a:ext cx="29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https://www.flaticon.com/free-icons/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1600525" y="3178125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Idea</a:t>
            </a:r>
            <a:endParaRPr sz="1800"/>
          </a:p>
        </p:txBody>
      </p:sp>
      <p:sp>
        <p:nvSpPr>
          <p:cNvPr id="116" name="Google Shape;116;p27"/>
          <p:cNvSpPr/>
          <p:nvPr/>
        </p:nvSpPr>
        <p:spPr>
          <a:xfrm>
            <a:off x="6001075" y="1120725"/>
            <a:ext cx="2455272" cy="168404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</a:t>
            </a:r>
            <a:br>
              <a:rPr lang="en" sz="1800"/>
            </a:br>
            <a:r>
              <a:rPr lang="en" sz="1800"/>
              <a:t>🏆🏆🏆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Journey, Together</a:t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361" y="1344100"/>
            <a:ext cx="2455276" cy="24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8"/>
          <p:cNvSpPr txBox="1"/>
          <p:nvPr/>
        </p:nvSpPr>
        <p:spPr>
          <a:xfrm>
            <a:off x="6237950" y="4774200"/>
            <a:ext cx="29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https://www.flaticon.com/free-icons/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1600525" y="3178125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Change Intent</a:t>
            </a:r>
            <a:endParaRPr sz="1800"/>
          </a:p>
        </p:txBody>
      </p:sp>
      <p:sp>
        <p:nvSpPr>
          <p:cNvPr id="126" name="Google Shape;126;p28"/>
          <p:cNvSpPr/>
          <p:nvPr/>
        </p:nvSpPr>
        <p:spPr>
          <a:xfrm>
            <a:off x="6001075" y="1120725"/>
            <a:ext cx="2455272" cy="168404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Change</a:t>
            </a:r>
            <a:br>
              <a:rPr lang="en" sz="1800"/>
            </a:br>
            <a:r>
              <a:rPr lang="en" sz="1800"/>
              <a:t>🏆🏆🏆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Journey, Together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361" y="1344100"/>
            <a:ext cx="2455276" cy="245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6237950" y="4774200"/>
            <a:ext cx="29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https://www.flaticon.com/free-icons/</a:t>
            </a:r>
            <a:endParaRPr sz="12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5" name="Google Shape;135;p29"/>
          <p:cNvSpPr/>
          <p:nvPr/>
        </p:nvSpPr>
        <p:spPr>
          <a:xfrm>
            <a:off x="1600525" y="3178125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 Issue</a:t>
            </a:r>
            <a:endParaRPr sz="1800"/>
          </a:p>
        </p:txBody>
      </p:sp>
      <p:sp>
        <p:nvSpPr>
          <p:cNvPr id="136" name="Google Shape;136;p29"/>
          <p:cNvSpPr/>
          <p:nvPr/>
        </p:nvSpPr>
        <p:spPr>
          <a:xfrm>
            <a:off x="6001075" y="1120725"/>
            <a:ext cx="2455272" cy="168404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GitHub Pull Request</a:t>
            </a:r>
            <a:br>
              <a:rPr lang="en" sz="1800"/>
            </a:br>
            <a:r>
              <a:rPr lang="en" sz="1800"/>
              <a:t>🏆🏆🏆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Journey, Together</a:t>
            </a:r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 original GitHub Copilot completes code in your editor</a:t>
            </a:r>
            <a:endParaRPr sz="250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 are already located at a pinpoint of change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 accept/reject small bits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 move your cursor around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You have to type quite a lot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Copilot sort of infers what you are trying to do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This is magical: a finely honed surgical assistant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286325" y="234000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Journey, Together</a:t>
            </a:r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1"/>
          </p:nvPr>
        </p:nvSpPr>
        <p:spPr>
          <a:xfrm>
            <a:off x="350050" y="1046975"/>
            <a:ext cx="8185500" cy="3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Changing perspective</a:t>
            </a:r>
            <a:br>
              <a:rPr lang="en" sz="2500"/>
            </a:br>
            <a:endParaRPr sz="250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Pinpoint Surgery    		→	Whole Operation </a:t>
            </a:r>
            <a:br>
              <a:rPr lang="en" sz="2500"/>
            </a:br>
            <a:br>
              <a:rPr lang="en" sz="2500"/>
            </a:br>
            <a:r>
              <a:rPr lang="en" sz="2500"/>
              <a:t>	Single Point of Change 	→	Whole Repository</a:t>
            </a:r>
            <a:br>
              <a:rPr lang="en" sz="2500"/>
            </a:br>
            <a:br>
              <a:rPr lang="en" sz="2500"/>
            </a:br>
            <a:r>
              <a:rPr lang="en" sz="2500"/>
              <a:t>	Implicit Task 				→	Explicit Task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1289</Words>
  <Application>Microsoft Office PowerPoint</Application>
  <PresentationFormat>On-screen Show (16:9)</PresentationFormat>
  <Paragraphs>192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Inter Black</vt:lpstr>
      <vt:lpstr>Inter Light</vt:lpstr>
      <vt:lpstr>Roboto</vt:lpstr>
      <vt:lpstr>Inter</vt:lpstr>
      <vt:lpstr>Simple Dark</vt:lpstr>
      <vt:lpstr>Simple Dark</vt:lpstr>
      <vt:lpstr>Copilot Workspace: From Concept to Preview</vt:lpstr>
      <vt:lpstr>GitHub Next Investigating the future of software development </vt:lpstr>
      <vt:lpstr>The Situation</vt:lpstr>
      <vt:lpstr>A Journey, Together</vt:lpstr>
      <vt:lpstr>A Journey, Together</vt:lpstr>
      <vt:lpstr>A Journey, Together</vt:lpstr>
      <vt:lpstr>A Journey, Together</vt:lpstr>
      <vt:lpstr>A Journey, Together</vt:lpstr>
      <vt:lpstr>A Journey, Together</vt:lpstr>
      <vt:lpstr>A Journey, Together</vt:lpstr>
      <vt:lpstr>The Need</vt:lpstr>
      <vt:lpstr>The Original Concept</vt:lpstr>
      <vt:lpstr>The Original Concept </vt:lpstr>
      <vt:lpstr>The Original Concept </vt:lpstr>
      <vt:lpstr>The Original Concept </vt:lpstr>
      <vt:lpstr>The Original Concept </vt:lpstr>
      <vt:lpstr>The Original Concept  </vt:lpstr>
      <vt:lpstr>Principles</vt:lpstr>
      <vt:lpstr>Demo</vt:lpstr>
      <vt:lpstr>From Agents to Co-agents </vt:lpstr>
      <vt:lpstr>From Agents to Co-agents</vt:lpstr>
      <vt:lpstr>Techniques and challenges</vt:lpstr>
      <vt:lpstr>Techniques and challenges</vt:lpstr>
      <vt:lpstr>Techniques and challenges</vt:lpstr>
      <vt:lpstr>Techniques and challenges</vt:lpstr>
      <vt:lpstr>Techniques and challenges</vt:lpstr>
      <vt:lpstr>The Future of Programming?</vt:lpstr>
      <vt:lpstr>Give it a go!</vt:lpstr>
      <vt:lpstr>PowerPoint Presentation</vt:lpstr>
      <vt:lpstr>Key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 Syme</cp:lastModifiedBy>
  <cp:revision>1</cp:revision>
  <dcterms:modified xsi:type="dcterms:W3CDTF">2024-06-18T12:53:27Z</dcterms:modified>
</cp:coreProperties>
</file>