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6" r:id="rId14"/>
    <p:sldId id="318" r:id="rId15"/>
    <p:sldId id="319" r:id="rId16"/>
    <p:sldId id="320" r:id="rId17"/>
    <p:sldId id="3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818" autoAdjust="0"/>
  </p:normalViewPr>
  <p:slideViewPr>
    <p:cSldViewPr snapToGrid="0">
      <p:cViewPr varScale="1">
        <p:scale>
          <a:sx n="83" d="100"/>
          <a:sy n="83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Read the objective test data listed for each wine sample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Compare the objective test data to the subjective wine grades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Predict the wine grade using a classification model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Read the objective test data listed for each wine sample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Compare the objective test data to the subjective wine grades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Predict the wine grade using a classification model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75E14-0F93-4814-A1E0-9FF61505B019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99835-1209-4E85-BF90-A79604AA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99835-1209-4E85-BF90-A79604AAD6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Wine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Dustin Syrjanen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316EA-71A0-34E4-609C-59D06862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 Wine Model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A8D808A8-6848-A5A0-C1B7-348168011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462891"/>
              </p:ext>
            </p:extLst>
          </p:nvPr>
        </p:nvGraphicFramePr>
        <p:xfrm>
          <a:off x="1066800" y="2543327"/>
          <a:ext cx="10058402" cy="325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51">
                  <a:extLst>
                    <a:ext uri="{9D8B030D-6E8A-4147-A177-3AD203B41FA5}">
                      <a16:colId xmlns:a16="http://schemas.microsoft.com/office/drawing/2014/main" val="3206641139"/>
                    </a:ext>
                  </a:extLst>
                </a:gridCol>
                <a:gridCol w="2036575">
                  <a:extLst>
                    <a:ext uri="{9D8B030D-6E8A-4147-A177-3AD203B41FA5}">
                      <a16:colId xmlns:a16="http://schemas.microsoft.com/office/drawing/2014/main" val="4133269712"/>
                    </a:ext>
                  </a:extLst>
                </a:gridCol>
                <a:gridCol w="1906826">
                  <a:extLst>
                    <a:ext uri="{9D8B030D-6E8A-4147-A177-3AD203B41FA5}">
                      <a16:colId xmlns:a16="http://schemas.microsoft.com/office/drawing/2014/main" val="2216848449"/>
                    </a:ext>
                  </a:extLst>
                </a:gridCol>
                <a:gridCol w="2036575">
                  <a:extLst>
                    <a:ext uri="{9D8B030D-6E8A-4147-A177-3AD203B41FA5}">
                      <a16:colId xmlns:a16="http://schemas.microsoft.com/office/drawing/2014/main" val="3321578001"/>
                    </a:ext>
                  </a:extLst>
                </a:gridCol>
                <a:gridCol w="2036575">
                  <a:extLst>
                    <a:ext uri="{9D8B030D-6E8A-4147-A177-3AD203B41FA5}">
                      <a16:colId xmlns:a16="http://schemas.microsoft.com/office/drawing/2014/main" val="2607084823"/>
                    </a:ext>
                  </a:extLst>
                </a:gridCol>
              </a:tblGrid>
              <a:tr h="465584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Precision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Recall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f1-score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Support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2584800923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/>
                        <a:t>Average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0.89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0.93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0.91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336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2496417832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 dirty="0"/>
                        <a:t>Bad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0.25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0.10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17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529581944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 dirty="0"/>
                        <a:t>Good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0.51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0.49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0.50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47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2960847393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 dirty="0"/>
                        <a:t>Accuracy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0.84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400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1597471083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 dirty="0"/>
                        <a:t>Macro Avg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0.55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0.49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0.50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400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131713974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 dirty="0"/>
                        <a:t>Weighted Avg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0.82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0.84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0.83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400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233291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93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316EA-71A0-34E4-609C-59D06862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 Wine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BCA57A-9BDE-E928-69D5-AC95D4E54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89525" y="2014194"/>
            <a:ext cx="6812950" cy="4084338"/>
          </a:xfrm>
        </p:spPr>
      </p:pic>
    </p:spTree>
    <p:extLst>
      <p:ext uri="{BB962C8B-B14F-4D97-AF65-F5344CB8AC3E}">
        <p14:creationId xmlns:p14="http://schemas.microsoft.com/office/powerpoint/2010/main" val="218522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11F63F8-F4C5-FBB6-6BEA-17021B87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04" y="427182"/>
            <a:ext cx="7672379" cy="600363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BDEC8-163A-DBCA-ABCF-A67607BE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100" cap="all" spc="-100"/>
              <a:t>Predicted vs Actual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5C8E-E01B-FCB4-48E2-F79AC1E8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3BAC-6F0E-0036-A4AE-5E95397E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data models exceeded the goal of 75% accuracy</a:t>
            </a:r>
          </a:p>
          <a:p>
            <a:pPr lvl="1"/>
            <a:r>
              <a:rPr lang="en-US" dirty="0"/>
              <a:t>Red wine 84%, White wine 79%</a:t>
            </a:r>
          </a:p>
          <a:p>
            <a:r>
              <a:rPr lang="en-US" dirty="0"/>
              <a:t>The models were very good at predicting “Average” ratings</a:t>
            </a:r>
          </a:p>
          <a:p>
            <a:r>
              <a:rPr lang="en-US" dirty="0"/>
              <a:t>Not as efficient with “Good” and “Bad” ratings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No data on grape types</a:t>
            </a:r>
          </a:p>
          <a:p>
            <a:pPr lvl="1"/>
            <a:r>
              <a:rPr lang="en-US" dirty="0"/>
              <a:t>Low number of “Good” and “Bad” ratings</a:t>
            </a:r>
          </a:p>
          <a:p>
            <a:pPr lvl="1"/>
            <a:r>
              <a:rPr lang="en-US" dirty="0"/>
              <a:t>Unsure if all input variables are relevant</a:t>
            </a:r>
          </a:p>
          <a:p>
            <a:r>
              <a:rPr lang="en-US" dirty="0"/>
              <a:t>Interested to test feature selection methods to lower the complexity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237640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C287-159C-DE5B-FF22-6BC71D7E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D2FC-F941-C577-0985-19AD1445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P. Cortez, A. </a:t>
            </a:r>
            <a:r>
              <a:rPr lang="en-US" dirty="0" err="1"/>
              <a:t>Cerdeira</a:t>
            </a:r>
            <a:r>
              <a:rPr lang="en-US" dirty="0"/>
              <a:t>, F. Almeida, T. Matos and J. Reis. </a:t>
            </a:r>
            <a:br>
              <a:rPr lang="en-US" dirty="0"/>
            </a:br>
            <a:r>
              <a:rPr lang="en-US" dirty="0"/>
              <a:t>Modeling wine preferences by data mining from physicochemical properties. </a:t>
            </a:r>
            <a:br>
              <a:rPr lang="en-US" dirty="0"/>
            </a:br>
            <a:r>
              <a:rPr lang="en-US" dirty="0"/>
              <a:t>In Decision Support Systems, Elsevier, 47(4):547-553. ISSN: 0167-9236.</a:t>
            </a:r>
          </a:p>
          <a:p>
            <a:r>
              <a:rPr lang="en-US" dirty="0"/>
              <a:t>Red Wine Quality, </a:t>
            </a:r>
            <a:r>
              <a:rPr lang="en-US" u="sng" dirty="0"/>
              <a:t>https://www.kaggle.com/datasets/uciml/red-wine-quality-cortez-et-al-2009</a:t>
            </a:r>
          </a:p>
          <a:p>
            <a:r>
              <a:rPr lang="en-US" dirty="0"/>
              <a:t>Beginner’s Guide To Vinho Verde Wine, </a:t>
            </a:r>
            <a:r>
              <a:rPr lang="en-US" u="sng" dirty="0"/>
              <a:t>https://winefolly.com/deep-dive/vinho-verde-the-perfect-poolside-wine-from-portugal/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GitHub: </a:t>
            </a:r>
            <a:r>
              <a:rPr lang="en-US" u="sng" dirty="0"/>
              <a:t>https://github.com/dsyrjanen/wine-reviews</a:t>
            </a:r>
          </a:p>
        </p:txBody>
      </p:sp>
    </p:spTree>
    <p:extLst>
      <p:ext uri="{BB962C8B-B14F-4D97-AF65-F5344CB8AC3E}">
        <p14:creationId xmlns:p14="http://schemas.microsoft.com/office/powerpoint/2010/main" val="124932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Goals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4926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AF4A-BE2D-AB16-FF35-6ACD0CAE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8517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B85B6-278A-3D12-022F-A49FEC84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29" y="1206900"/>
            <a:ext cx="3569891" cy="44623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3A2C-0D3C-7D98-E99D-EF39A85A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1579418"/>
            <a:ext cx="4957554" cy="45573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Two datasets were created using red and white wine variants of the Portuguese “Vinho Verde” wine.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Vinho Verde wine comes from a small region of Northern Portugal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Known as a “super-value” wine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Vast majority are white wines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inputs include 11 different objective attributes (alcohol, pH, etc.)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output is the median of at least three wine experts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Quality scores are listed between 1 and 10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 are no data points listed for type of grape, brand, or price due to privacy issues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Number of Instances: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Red wine – 1,599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White wine – 4,898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4494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FF40-D7B6-FC61-E434-00E66F3B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Content Placeholder 6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E40DB705-3FBF-EBC2-79AE-5E0D1791EE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6679" y="2103120"/>
            <a:ext cx="5921772" cy="3854335"/>
          </a:xfrm>
        </p:spPr>
      </p:pic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C9DDD4B-15E8-F7C9-77B6-D89605D903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6571" y="2103121"/>
            <a:ext cx="4498750" cy="3854334"/>
          </a:xfrm>
        </p:spPr>
      </p:pic>
    </p:spTree>
    <p:extLst>
      <p:ext uri="{BB962C8B-B14F-4D97-AF65-F5344CB8AC3E}">
        <p14:creationId xmlns:p14="http://schemas.microsoft.com/office/powerpoint/2010/main" val="350132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A7A5B0-A86B-4B2D-B579-7DD94059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2E8A20-C7E5-410C-8629-67A1466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4" name="Content Placeholder 13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6F6E7BF3-8A8A-726E-C5EE-BB18FAF2E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9259" y="643468"/>
            <a:ext cx="4206240" cy="5552793"/>
          </a:xfrm>
          <a:prstGeom prst="rect">
            <a:avLst/>
          </a:prstGeom>
        </p:spPr>
      </p:pic>
      <p:pic>
        <p:nvPicPr>
          <p:cNvPr id="11" name="Content Placeholder 1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44417ED-2644-BF40-0E9B-8759F7DDD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99623" y="643467"/>
            <a:ext cx="420615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7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41D94A-DC57-D6DE-812C-5A11CC8FE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1" y="1411615"/>
            <a:ext cx="7569751" cy="404981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6D2C3-971F-B2CE-AEF8-C3710741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/>
              <a:t>White Wine Trends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2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41D94A-DC57-D6DE-812C-5A11CC8FE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1571" y="1411615"/>
            <a:ext cx="7569751" cy="404981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6D2C3-971F-B2CE-AEF8-C3710741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/>
              <a:t>RED</a:t>
            </a:r>
            <a:br>
              <a:rPr lang="en-US" sz="4800" cap="all" spc="-100" dirty="0"/>
            </a:br>
            <a:r>
              <a:rPr lang="en-US" sz="4800" cap="all" spc="-100" dirty="0"/>
              <a:t>Wine Trends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316EA-71A0-34E4-609C-59D06862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White Wine Model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A8D808A8-6848-A5A0-C1B7-348168011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66640"/>
              </p:ext>
            </p:extLst>
          </p:nvPr>
        </p:nvGraphicFramePr>
        <p:xfrm>
          <a:off x="1066800" y="2543327"/>
          <a:ext cx="10058402" cy="325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851">
                  <a:extLst>
                    <a:ext uri="{9D8B030D-6E8A-4147-A177-3AD203B41FA5}">
                      <a16:colId xmlns:a16="http://schemas.microsoft.com/office/drawing/2014/main" val="3206641139"/>
                    </a:ext>
                  </a:extLst>
                </a:gridCol>
                <a:gridCol w="2036575">
                  <a:extLst>
                    <a:ext uri="{9D8B030D-6E8A-4147-A177-3AD203B41FA5}">
                      <a16:colId xmlns:a16="http://schemas.microsoft.com/office/drawing/2014/main" val="4133269712"/>
                    </a:ext>
                  </a:extLst>
                </a:gridCol>
                <a:gridCol w="1906826">
                  <a:extLst>
                    <a:ext uri="{9D8B030D-6E8A-4147-A177-3AD203B41FA5}">
                      <a16:colId xmlns:a16="http://schemas.microsoft.com/office/drawing/2014/main" val="2216848449"/>
                    </a:ext>
                  </a:extLst>
                </a:gridCol>
                <a:gridCol w="2036575">
                  <a:extLst>
                    <a:ext uri="{9D8B030D-6E8A-4147-A177-3AD203B41FA5}">
                      <a16:colId xmlns:a16="http://schemas.microsoft.com/office/drawing/2014/main" val="3321578001"/>
                    </a:ext>
                  </a:extLst>
                </a:gridCol>
                <a:gridCol w="2036575">
                  <a:extLst>
                    <a:ext uri="{9D8B030D-6E8A-4147-A177-3AD203B41FA5}">
                      <a16:colId xmlns:a16="http://schemas.microsoft.com/office/drawing/2014/main" val="2607084823"/>
                    </a:ext>
                  </a:extLst>
                </a:gridCol>
              </a:tblGrid>
              <a:tr h="465584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Precision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Recall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f1-score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Support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2584800923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/>
                        <a:t>Average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0.84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0.89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0.86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917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2496417832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/>
                        <a:t>Bad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0.38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0.15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0.21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41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529581944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/>
                        <a:t>Good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0.61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0.54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0.58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267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2960847393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/>
                        <a:t>Accuracy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0.79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1225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1597471083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/>
                        <a:t>Macro Avg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0.61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0.53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0.55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1225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131713974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r>
                        <a:rPr lang="en-US" sz="2100"/>
                        <a:t>Weighted Avg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0.77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0.79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0.78</a:t>
                      </a:r>
                    </a:p>
                  </a:txBody>
                  <a:tcPr marL="105814" marR="105814" marT="52907" marB="5290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1225</a:t>
                      </a:r>
                    </a:p>
                  </a:txBody>
                  <a:tcPr marL="105814" marR="105814" marT="52907" marB="52907"/>
                </a:tc>
                <a:extLst>
                  <a:ext uri="{0D108BD9-81ED-4DB2-BD59-A6C34878D82A}">
                    <a16:rowId xmlns:a16="http://schemas.microsoft.com/office/drawing/2014/main" val="233291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9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316EA-71A0-34E4-609C-59D06862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White Wine Model</a:t>
            </a:r>
          </a:p>
        </p:txBody>
      </p:sp>
      <p:pic>
        <p:nvPicPr>
          <p:cNvPr id="6" name="Content Placeholder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1BCA57A-9BDE-E928-69D5-AC95D4E54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525" y="2014194"/>
            <a:ext cx="6812950" cy="4084338"/>
          </a:xfrm>
        </p:spPr>
      </p:pic>
    </p:spTree>
    <p:extLst>
      <p:ext uri="{BB962C8B-B14F-4D97-AF65-F5344CB8AC3E}">
        <p14:creationId xmlns:p14="http://schemas.microsoft.com/office/powerpoint/2010/main" val="4931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Monochromatic horizon</Template>
  <TotalTime>126</TotalTime>
  <Words>409</Words>
  <Application>Microsoft Office PowerPoint</Application>
  <PresentationFormat>Widescreen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Garamond</vt:lpstr>
      <vt:lpstr>Sagona Book</vt:lpstr>
      <vt:lpstr>Sagona ExtraLight</vt:lpstr>
      <vt:lpstr>SavonVTI</vt:lpstr>
      <vt:lpstr>Predicting Wine Quality</vt:lpstr>
      <vt:lpstr>Goals</vt:lpstr>
      <vt:lpstr>Background</vt:lpstr>
      <vt:lpstr>Data</vt:lpstr>
      <vt:lpstr>PowerPoint Presentation</vt:lpstr>
      <vt:lpstr>White Wine Trends</vt:lpstr>
      <vt:lpstr>RED Wine Trends</vt:lpstr>
      <vt:lpstr>White Wine Model</vt:lpstr>
      <vt:lpstr>White Wine Model</vt:lpstr>
      <vt:lpstr>Red Wine Model</vt:lpstr>
      <vt:lpstr>Red Wine Model</vt:lpstr>
      <vt:lpstr>Predicted vs Actual</vt:lpstr>
      <vt:lpstr>Conclusions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Wine Quality</dc:title>
  <dc:creator>Morgan Johnson</dc:creator>
  <cp:lastModifiedBy>Morgan Johnson</cp:lastModifiedBy>
  <cp:revision>1</cp:revision>
  <dcterms:created xsi:type="dcterms:W3CDTF">2024-03-26T00:49:05Z</dcterms:created>
  <dcterms:modified xsi:type="dcterms:W3CDTF">2024-03-26T02:55:49Z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