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81" r:id="rId6"/>
    <p:sldId id="259" r:id="rId7"/>
    <p:sldId id="260" r:id="rId8"/>
    <p:sldId id="261" r:id="rId9"/>
    <p:sldId id="282" r:id="rId10"/>
    <p:sldId id="283" r:id="rId11"/>
    <p:sldId id="285" r:id="rId12"/>
    <p:sldId id="262" r:id="rId13"/>
    <p:sldId id="284" r:id="rId14"/>
    <p:sldId id="263" r:id="rId15"/>
    <p:sldId id="265" r:id="rId16"/>
    <p:sldId id="266" r:id="rId17"/>
    <p:sldId id="268" r:id="rId18"/>
    <p:sldId id="286" r:id="rId19"/>
    <p:sldId id="273" r:id="rId20"/>
    <p:sldId id="277" r:id="rId21"/>
    <p:sldId id="278" r:id="rId22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noFill/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noFill/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  <a:round/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2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14.06.2024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14.06.2024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14.06.2024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 smtClean="0"/>
              <a:t>Система управления</a:t>
            </a:r>
            <a:br>
              <a:rPr lang="ru-RU" dirty="0" smtClean="0"/>
            </a:br>
            <a:r>
              <a:rPr lang="en-US" dirty="0" smtClean="0"/>
              <a:t>IT</a:t>
            </a:r>
            <a:r>
              <a:rPr lang="ru-RU" dirty="0" smtClean="0"/>
              <a:t>-активами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 smtClean="0"/>
              <a:t>Гончаров И.В.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445493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Цели и задачи проекта</a:t>
            </a:r>
          </a:p>
        </p:txBody>
      </p:sp>
      <p:sp>
        <p:nvSpPr>
          <p:cNvPr id="1192372922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</a:t>
            </a:r>
            <a:r>
              <a:rPr lang="ru-RU" dirty="0" smtClean="0"/>
              <a:t>еобходимо </a:t>
            </a:r>
            <a:r>
              <a:rPr lang="ru-RU" dirty="0"/>
              <a:t>выполнить следующие задачи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sz="2400" dirty="0"/>
              <a:t>Анализ текущего состояния и </a:t>
            </a:r>
            <a:r>
              <a:rPr lang="ru-RU" sz="2400" dirty="0" smtClean="0"/>
              <a:t>требований</a:t>
            </a:r>
            <a:endParaRPr lang="ru-RU" sz="2400" dirty="0"/>
          </a:p>
          <a:p>
            <a:r>
              <a:rPr lang="ru-RU" sz="2400" dirty="0" smtClean="0"/>
              <a:t>Проектирование системы</a:t>
            </a:r>
            <a:endParaRPr lang="ru-RU" sz="2400" dirty="0"/>
          </a:p>
          <a:p>
            <a:r>
              <a:rPr lang="ru-RU" sz="2400" dirty="0" smtClean="0"/>
              <a:t>Выбор </a:t>
            </a:r>
            <a:r>
              <a:rPr lang="ru-RU" sz="2400" dirty="0"/>
              <a:t>технологий и </a:t>
            </a:r>
            <a:r>
              <a:rPr lang="ru-RU" sz="2400" dirty="0" smtClean="0"/>
              <a:t>инструментов</a:t>
            </a:r>
            <a:endParaRPr lang="ru-RU" sz="2400" dirty="0"/>
          </a:p>
          <a:p>
            <a:r>
              <a:rPr lang="ru-RU" sz="2400" dirty="0" smtClean="0"/>
              <a:t>Разработка системы</a:t>
            </a:r>
            <a:endParaRPr lang="ru-RU" sz="2400" dirty="0"/>
          </a:p>
          <a:p>
            <a:r>
              <a:rPr lang="ru-RU" sz="2400" dirty="0" smtClean="0"/>
              <a:t>Тестирование системы</a:t>
            </a:r>
            <a:endParaRPr lang="ru-RU" sz="2400" dirty="0"/>
          </a:p>
          <a:p>
            <a:r>
              <a:rPr lang="ru-RU" sz="2400" dirty="0" smtClean="0"/>
              <a:t>Внедрение системы</a:t>
            </a:r>
            <a:endParaRPr lang="ru-RU" sz="2400" dirty="0"/>
          </a:p>
          <a:p>
            <a:r>
              <a:rPr lang="ru-RU" sz="2400" dirty="0" smtClean="0"/>
              <a:t>Сопровождение </a:t>
            </a:r>
            <a:r>
              <a:rPr lang="ru-RU" sz="2400" dirty="0"/>
              <a:t>и </a:t>
            </a:r>
            <a:r>
              <a:rPr lang="ru-RU" sz="2400" dirty="0" smtClean="0"/>
              <a:t>поддержка</a:t>
            </a:r>
            <a:endParaRPr lang="ru-RU" sz="2400" dirty="0"/>
          </a:p>
          <a:p>
            <a:r>
              <a:rPr lang="ru-RU" sz="2400" dirty="0" smtClean="0"/>
              <a:t>Оценка эффективности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0339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445493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Этапы реализации проекта</a:t>
            </a:r>
            <a:endParaRPr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61704"/>
              </p:ext>
            </p:extLst>
          </p:nvPr>
        </p:nvGraphicFramePr>
        <p:xfrm>
          <a:off x="1023793" y="2056687"/>
          <a:ext cx="9727064" cy="37232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9967">
                  <a:extLst>
                    <a:ext uri="{9D8B030D-6E8A-4147-A177-3AD203B41FA5}">
                      <a16:colId xmlns:a16="http://schemas.microsoft.com/office/drawing/2014/main" val="2124136412"/>
                    </a:ext>
                  </a:extLst>
                </a:gridCol>
                <a:gridCol w="253784">
                  <a:extLst>
                    <a:ext uri="{9D8B030D-6E8A-4147-A177-3AD203B41FA5}">
                      <a16:colId xmlns:a16="http://schemas.microsoft.com/office/drawing/2014/main" val="692236593"/>
                    </a:ext>
                  </a:extLst>
                </a:gridCol>
                <a:gridCol w="5032060">
                  <a:extLst>
                    <a:ext uri="{9D8B030D-6E8A-4147-A177-3AD203B41FA5}">
                      <a16:colId xmlns:a16="http://schemas.microsoft.com/office/drawing/2014/main" val="36569146"/>
                    </a:ext>
                  </a:extLst>
                </a:gridCol>
                <a:gridCol w="919967">
                  <a:extLst>
                    <a:ext uri="{9D8B030D-6E8A-4147-A177-3AD203B41FA5}">
                      <a16:colId xmlns:a16="http://schemas.microsoft.com/office/drawing/2014/main" val="3640899005"/>
                    </a:ext>
                  </a:extLst>
                </a:gridCol>
                <a:gridCol w="919967">
                  <a:extLst>
                    <a:ext uri="{9D8B030D-6E8A-4147-A177-3AD203B41FA5}">
                      <a16:colId xmlns:a16="http://schemas.microsoft.com/office/drawing/2014/main" val="3698054752"/>
                    </a:ext>
                  </a:extLst>
                </a:gridCol>
                <a:gridCol w="761352">
                  <a:extLst>
                    <a:ext uri="{9D8B030D-6E8A-4147-A177-3AD203B41FA5}">
                      <a16:colId xmlns:a16="http://schemas.microsoft.com/office/drawing/2014/main" val="3256271744"/>
                    </a:ext>
                  </a:extLst>
                </a:gridCol>
                <a:gridCol w="919967">
                  <a:extLst>
                    <a:ext uri="{9D8B030D-6E8A-4147-A177-3AD203B41FA5}">
                      <a16:colId xmlns:a16="http://schemas.microsoft.com/office/drawing/2014/main" val="3499222613"/>
                    </a:ext>
                  </a:extLst>
                </a:gridCol>
              </a:tblGrid>
              <a:tr h="407139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Структура задач</a:t>
                      </a:r>
                      <a:endParaRPr lang="ru-RU" sz="9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2" marR="9211" marT="92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2" marR="9211" marT="92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</a:rPr>
                        <a:t>Наименование задач</a:t>
                      </a:r>
                      <a:endParaRPr lang="ru-RU" sz="9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2" marR="9211" marT="92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Дата начала</a:t>
                      </a:r>
                      <a:endParaRPr lang="ru-RU" sz="900" b="1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2" marR="9211" marT="92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Дата окончания</a:t>
                      </a:r>
                      <a:endParaRPr lang="ru-RU" sz="900" b="1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2" marR="9211" marT="92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Длительность  (часы)</a:t>
                      </a:r>
                      <a:endParaRPr lang="ru-RU" sz="900" b="1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2" marR="9211" marT="92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Тип</a:t>
                      </a:r>
                      <a:endParaRPr lang="ru-RU" sz="900" b="1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902" marR="9211" marT="9211" marB="0" anchor="ctr"/>
                </a:tc>
                <a:extLst>
                  <a:ext uri="{0D108BD9-81ED-4DB2-BD59-A6C34878D82A}">
                    <a16:rowId xmlns:a16="http://schemas.microsoft.com/office/drawing/2014/main" val="2754629792"/>
                  </a:ext>
                </a:extLst>
              </a:tr>
              <a:tr h="18422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Определение требований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01.05.2024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03.05.2024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проект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extLst>
                  <a:ext uri="{0D108BD9-81ED-4DB2-BD59-A6C34878D82A}">
                    <a16:rowId xmlns:a16="http://schemas.microsoft.com/office/drawing/2014/main" val="2018911796"/>
                  </a:ext>
                </a:extLst>
              </a:tr>
              <a:tr h="18422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1.1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Анализ функционала используемых систем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01.05.2024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03.05.2024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задача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extLst>
                  <a:ext uri="{0D108BD9-81ED-4DB2-BD59-A6C34878D82A}">
                    <a16:rowId xmlns:a16="http://schemas.microsoft.com/office/drawing/2014/main" val="184884209"/>
                  </a:ext>
                </a:extLst>
              </a:tr>
              <a:tr h="18422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Анализ конкурентноспособности идеи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06.05.2024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17.05.2024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проект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extLst>
                  <a:ext uri="{0D108BD9-81ED-4DB2-BD59-A6C34878D82A}">
                    <a16:rowId xmlns:a16="http://schemas.microsoft.com/office/drawing/2014/main" val="685151853"/>
                  </a:ext>
                </a:extLst>
              </a:tr>
              <a:tr h="18422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2.1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Определение списка аналогов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06.05.2024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10.05.2024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задача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extLst>
                  <a:ext uri="{0D108BD9-81ED-4DB2-BD59-A6C34878D82A}">
                    <a16:rowId xmlns:a16="http://schemas.microsoft.com/office/drawing/2014/main" val="143303809"/>
                  </a:ext>
                </a:extLst>
              </a:tr>
              <a:tr h="368451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2.2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Анализ сложности и технической возможности реализации системы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13.05.2024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17.05.2024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задача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extLst>
                  <a:ext uri="{0D108BD9-81ED-4DB2-BD59-A6C34878D82A}">
                    <a16:rowId xmlns:a16="http://schemas.microsoft.com/office/drawing/2014/main" val="919006840"/>
                  </a:ext>
                </a:extLst>
              </a:tr>
              <a:tr h="18422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Определение используемых технологий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20.05.2024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24.05.2024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задача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extLst>
                  <a:ext uri="{0D108BD9-81ED-4DB2-BD59-A6C34878D82A}">
                    <a16:rowId xmlns:a16="http://schemas.microsoft.com/office/drawing/2014/main" val="2339219625"/>
                  </a:ext>
                </a:extLst>
              </a:tr>
              <a:tr h="18422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Проектирование системы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27.05.2024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14.06.2024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задача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extLst>
                  <a:ext uri="{0D108BD9-81ED-4DB2-BD59-A6C34878D82A}">
                    <a16:rowId xmlns:a16="http://schemas.microsoft.com/office/drawing/2014/main" val="1320812531"/>
                  </a:ext>
                </a:extLst>
              </a:tr>
              <a:tr h="18422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Разработка системы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17.06.2024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13.12.2024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задача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extLst>
                  <a:ext uri="{0D108BD9-81ED-4DB2-BD59-A6C34878D82A}">
                    <a16:rowId xmlns:a16="http://schemas.microsoft.com/office/drawing/2014/main" val="3313125618"/>
                  </a:ext>
                </a:extLst>
              </a:tr>
              <a:tr h="18422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Внедрение системы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13.12.2024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03.01.2025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128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проект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extLst>
                  <a:ext uri="{0D108BD9-81ED-4DB2-BD59-A6C34878D82A}">
                    <a16:rowId xmlns:a16="http://schemas.microsoft.com/office/drawing/2014/main" val="609227322"/>
                  </a:ext>
                </a:extLst>
              </a:tr>
              <a:tr h="18422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6.1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Развертывание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13.12.2024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19.12.2024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задача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extLst>
                  <a:ext uri="{0D108BD9-81ED-4DB2-BD59-A6C34878D82A}">
                    <a16:rowId xmlns:a16="http://schemas.microsoft.com/office/drawing/2014/main" val="566726140"/>
                  </a:ext>
                </a:extLst>
              </a:tr>
              <a:tr h="18422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6.2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Написание документации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23.12.2024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27.12.2024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задача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extLst>
                  <a:ext uri="{0D108BD9-81ED-4DB2-BD59-A6C34878D82A}">
                    <a16:rowId xmlns:a16="http://schemas.microsoft.com/office/drawing/2014/main" val="22759021"/>
                  </a:ext>
                </a:extLst>
              </a:tr>
              <a:tr h="18422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6.3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Получение отзывов порльзователей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30.12.2024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03.01.2025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задача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extLst>
                  <a:ext uri="{0D108BD9-81ED-4DB2-BD59-A6C34878D82A}">
                    <a16:rowId xmlns:a16="http://schemas.microsoft.com/office/drawing/2014/main" val="731598858"/>
                  </a:ext>
                </a:extLst>
              </a:tr>
              <a:tr h="18422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Оценка системы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01.01.2025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21.02.2025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проект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extLst>
                  <a:ext uri="{0D108BD9-81ED-4DB2-BD59-A6C34878D82A}">
                    <a16:rowId xmlns:a16="http://schemas.microsoft.com/office/drawing/2014/main" val="608412937"/>
                  </a:ext>
                </a:extLst>
              </a:tr>
              <a:tr h="18422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7.1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Стоимость поддержки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01.01.2025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07.01.2025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задача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extLst>
                  <a:ext uri="{0D108BD9-81ED-4DB2-BD59-A6C34878D82A}">
                    <a16:rowId xmlns:a16="http://schemas.microsoft.com/office/drawing/2014/main" val="2180466131"/>
                  </a:ext>
                </a:extLst>
              </a:tr>
              <a:tr h="18422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7.2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Определение рациональности дальнейшего развития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06.01.2025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05.02.2025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184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задача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extLst>
                  <a:ext uri="{0D108BD9-81ED-4DB2-BD59-A6C34878D82A}">
                    <a16:rowId xmlns:a16="http://schemas.microsoft.com/office/drawing/2014/main" val="2718399962"/>
                  </a:ext>
                </a:extLst>
              </a:tr>
              <a:tr h="18422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7.3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Оценка сложности следующих разработок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10.02.2025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21.02.2025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задача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extLst>
                  <a:ext uri="{0D108BD9-81ED-4DB2-BD59-A6C34878D82A}">
                    <a16:rowId xmlns:a16="http://schemas.microsoft.com/office/drawing/2014/main" val="2978806052"/>
                  </a:ext>
                </a:extLst>
              </a:tr>
              <a:tr h="18422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Поиск новых клиентов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24.02.2025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26.03.2025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184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задача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1" marR="9211" marT="9211" marB="0" anchor="b"/>
                </a:tc>
                <a:extLst>
                  <a:ext uri="{0D108BD9-81ED-4DB2-BD59-A6C34878D82A}">
                    <a16:rowId xmlns:a16="http://schemas.microsoft.com/office/drawing/2014/main" val="2577414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0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7502101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83185"/>
            <a:ext cx="10515600" cy="1325563"/>
          </a:xfrm>
        </p:spPr>
        <p:txBody>
          <a:bodyPr/>
          <a:lstStyle/>
          <a:p>
            <a:pPr>
              <a:defRPr/>
            </a:pPr>
            <a:r>
              <a:rPr dirty="0" err="1"/>
              <a:t>Организационная</a:t>
            </a:r>
            <a:r>
              <a:rPr dirty="0"/>
              <a:t> </a:t>
            </a:r>
            <a:r>
              <a:rPr dirty="0" err="1"/>
              <a:t>модель</a:t>
            </a:r>
            <a:r>
              <a:rPr dirty="0"/>
              <a:t> </a:t>
            </a:r>
            <a:r>
              <a:rPr dirty="0" err="1"/>
              <a:t>проекта</a:t>
            </a:r>
            <a:endParaRPr dirty="0"/>
          </a:p>
        </p:txBody>
      </p:sp>
      <p:sp>
        <p:nvSpPr>
          <p:cNvPr id="1953458839" name="Объект 2"/>
          <p:cNvSpPr>
            <a:spLocks noGrp="1"/>
          </p:cNvSpPr>
          <p:nvPr>
            <p:ph idx="1"/>
          </p:nvPr>
        </p:nvSpPr>
        <p:spPr bwMode="auto">
          <a:xfrm>
            <a:off x="838200" y="126936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Список </a:t>
            </a:r>
            <a:r>
              <a:rPr lang="ru-RU" sz="2400" dirty="0" err="1"/>
              <a:t>рецепиентов</a:t>
            </a:r>
            <a:r>
              <a:rPr lang="ru-RU" sz="2400" dirty="0"/>
              <a:t> (пользователи системы ITAM):</a:t>
            </a:r>
          </a:p>
          <a:p>
            <a:pPr marL="0" indent="0">
              <a:buNone/>
            </a:pPr>
            <a:r>
              <a:rPr lang="ru-RU" sz="2400" b="1" dirty="0" smtClean="0"/>
              <a:t>IT-отдел</a:t>
            </a:r>
            <a:r>
              <a:rPr lang="ru-RU" sz="2400" dirty="0" smtClean="0"/>
              <a:t> (</a:t>
            </a:r>
            <a:r>
              <a:rPr lang="ru-RU" sz="2000" dirty="0" smtClean="0"/>
              <a:t>менеджеры, </a:t>
            </a:r>
            <a:r>
              <a:rPr lang="ru-RU" sz="2000" dirty="0"/>
              <a:t>с</a:t>
            </a:r>
            <a:r>
              <a:rPr lang="ru-RU" sz="2000" dirty="0" smtClean="0"/>
              <a:t>истемные администраторы, специалисты </a:t>
            </a:r>
            <a:r>
              <a:rPr lang="ru-RU" sz="2000" dirty="0"/>
              <a:t>по </a:t>
            </a:r>
            <a:r>
              <a:rPr lang="ru-RU" sz="2000" dirty="0" smtClean="0"/>
              <a:t>безопасности, специалисты </a:t>
            </a:r>
            <a:r>
              <a:rPr lang="ru-RU" sz="2000" dirty="0"/>
              <a:t>по технической </a:t>
            </a:r>
            <a:r>
              <a:rPr lang="ru-RU" sz="2000" dirty="0" smtClean="0"/>
              <a:t>поддержке)</a:t>
            </a:r>
            <a:endParaRPr lang="ru-RU" sz="2000" dirty="0"/>
          </a:p>
          <a:p>
            <a:pPr marL="0" indent="0">
              <a:buNone/>
            </a:pPr>
            <a:r>
              <a:rPr lang="ru-RU" sz="2400" b="1" dirty="0"/>
              <a:t>Финансовый </a:t>
            </a:r>
            <a:r>
              <a:rPr lang="ru-RU" sz="2400" b="1" dirty="0" smtClean="0"/>
              <a:t>отдел</a:t>
            </a:r>
            <a:r>
              <a:rPr lang="ru-RU" sz="2400" dirty="0" smtClean="0"/>
              <a:t> (</a:t>
            </a:r>
            <a:r>
              <a:rPr lang="ru-RU" sz="2000" dirty="0"/>
              <a:t>ф</a:t>
            </a:r>
            <a:r>
              <a:rPr lang="ru-RU" sz="2000" dirty="0" smtClean="0"/>
              <a:t>инансовые менеджеры, бухгалтеры, специалисты </a:t>
            </a:r>
            <a:r>
              <a:rPr lang="ru-RU" sz="2000" dirty="0"/>
              <a:t>по </a:t>
            </a:r>
            <a:r>
              <a:rPr lang="ru-RU" sz="2000" dirty="0" smtClean="0"/>
              <a:t>закупкам)</a:t>
            </a:r>
            <a:endParaRPr lang="ru-RU" sz="2000" dirty="0"/>
          </a:p>
          <a:p>
            <a:pPr marL="0" indent="0">
              <a:buNone/>
            </a:pPr>
            <a:r>
              <a:rPr lang="ru-RU" sz="2400" b="1" dirty="0"/>
              <a:t>Отдел внутреннего аудита и </a:t>
            </a:r>
            <a:r>
              <a:rPr lang="ru-RU" sz="2400" b="1" dirty="0" smtClean="0"/>
              <a:t>контроля</a:t>
            </a:r>
            <a:r>
              <a:rPr lang="ru-RU" sz="2400" dirty="0"/>
              <a:t> </a:t>
            </a:r>
            <a:r>
              <a:rPr lang="ru-RU" sz="2400" dirty="0" smtClean="0"/>
              <a:t>(</a:t>
            </a:r>
            <a:r>
              <a:rPr lang="ru-RU" sz="2000" dirty="0" smtClean="0"/>
              <a:t>аудиторы, </a:t>
            </a:r>
            <a:r>
              <a:rPr lang="ru-RU" sz="2000" dirty="0"/>
              <a:t>к</a:t>
            </a:r>
            <a:r>
              <a:rPr lang="ru-RU" sz="2000" dirty="0" smtClean="0"/>
              <a:t>онтролеры соответствия)</a:t>
            </a:r>
            <a:endParaRPr lang="ru-RU" sz="2000" dirty="0"/>
          </a:p>
          <a:p>
            <a:pPr marL="0" indent="0">
              <a:buNone/>
            </a:pPr>
            <a:r>
              <a:rPr lang="ru-RU" sz="2400" b="1" dirty="0"/>
              <a:t>Управление </a:t>
            </a:r>
            <a:r>
              <a:rPr lang="ru-RU" sz="2400" b="1" dirty="0" smtClean="0"/>
              <a:t>активами</a:t>
            </a:r>
            <a:r>
              <a:rPr lang="ru-RU" sz="2400" dirty="0" smtClean="0"/>
              <a:t> (</a:t>
            </a:r>
            <a:r>
              <a:rPr lang="ru-RU" sz="2000" dirty="0" smtClean="0"/>
              <a:t>менеджеры </a:t>
            </a:r>
            <a:r>
              <a:rPr lang="ru-RU" sz="2000" dirty="0"/>
              <a:t>по управлению </a:t>
            </a:r>
            <a:r>
              <a:rPr lang="ru-RU" sz="2000" dirty="0" smtClean="0"/>
              <a:t>активами, аналитики)</a:t>
            </a:r>
            <a:endParaRPr lang="ru-RU" sz="2000" dirty="0"/>
          </a:p>
          <a:p>
            <a:pPr marL="0" indent="0">
              <a:buNone/>
            </a:pPr>
            <a:r>
              <a:rPr lang="ru-RU" sz="2400" b="1" dirty="0"/>
              <a:t>Конечные пользователи </a:t>
            </a:r>
            <a:r>
              <a:rPr lang="ru-RU" sz="2400" b="1" dirty="0" smtClean="0"/>
              <a:t>IT-активов</a:t>
            </a:r>
            <a:r>
              <a:rPr lang="ru-RU" sz="2400" dirty="0"/>
              <a:t> </a:t>
            </a:r>
            <a:r>
              <a:rPr lang="ru-RU" sz="2400" dirty="0" smtClean="0"/>
              <a:t>(</a:t>
            </a:r>
            <a:r>
              <a:rPr lang="ru-RU" sz="2000" dirty="0"/>
              <a:t>с</a:t>
            </a:r>
            <a:r>
              <a:rPr lang="ru-RU" sz="2000" dirty="0" smtClean="0"/>
              <a:t>отрудники </a:t>
            </a:r>
            <a:r>
              <a:rPr lang="ru-RU" sz="2000" dirty="0"/>
              <a:t>различных департаментов, использующие IT-оборудование и ПО в повседневной </a:t>
            </a:r>
            <a:r>
              <a:rPr lang="ru-RU" sz="2000" dirty="0" smtClean="0"/>
              <a:t>работе)</a:t>
            </a:r>
            <a:endParaRPr lang="ru-RU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7502101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dirty="0" err="1"/>
              <a:t>Организационная</a:t>
            </a:r>
            <a:r>
              <a:rPr dirty="0"/>
              <a:t> </a:t>
            </a:r>
            <a:r>
              <a:rPr dirty="0" err="1"/>
              <a:t>модель</a:t>
            </a:r>
            <a:r>
              <a:rPr dirty="0"/>
              <a:t> </a:t>
            </a:r>
            <a:r>
              <a:rPr dirty="0" err="1"/>
              <a:t>проекта</a:t>
            </a:r>
            <a:endParaRPr dirty="0"/>
          </a:p>
        </p:txBody>
      </p:sp>
      <p:sp>
        <p:nvSpPr>
          <p:cNvPr id="1953458839" name="Объект 2"/>
          <p:cNvSpPr>
            <a:spLocks noGrp="1"/>
          </p:cNvSpPr>
          <p:nvPr>
            <p:ph idx="1"/>
          </p:nvPr>
        </p:nvSpPr>
        <p:spPr bwMode="auto">
          <a:xfrm>
            <a:off x="838200" y="132556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Список акцепторов (заинтересованные стороны, принимающие проект):</a:t>
            </a:r>
          </a:p>
          <a:p>
            <a:pPr marL="0" indent="0">
              <a:buNone/>
            </a:pPr>
            <a:r>
              <a:rPr lang="ru-RU" sz="2400" b="1" dirty="0"/>
              <a:t>Руководство </a:t>
            </a:r>
            <a:r>
              <a:rPr lang="ru-RU" sz="2400" b="1" dirty="0" smtClean="0"/>
              <a:t>компании</a:t>
            </a:r>
            <a:r>
              <a:rPr lang="ru-RU" sz="2400" dirty="0" smtClean="0"/>
              <a:t> (</a:t>
            </a:r>
            <a:r>
              <a:rPr lang="ru-RU" sz="2000" dirty="0"/>
              <a:t>г</a:t>
            </a:r>
            <a:r>
              <a:rPr lang="ru-RU" sz="2000" dirty="0" smtClean="0"/>
              <a:t>енеральный </a:t>
            </a:r>
            <a:r>
              <a:rPr lang="ru-RU" sz="2000" dirty="0"/>
              <a:t>директор (</a:t>
            </a:r>
            <a:r>
              <a:rPr lang="ru-RU" sz="2000" dirty="0" smtClean="0"/>
              <a:t>CEO), финансовый </a:t>
            </a:r>
            <a:r>
              <a:rPr lang="ru-RU" sz="2000" dirty="0"/>
              <a:t>директор (</a:t>
            </a:r>
            <a:r>
              <a:rPr lang="ru-RU" sz="2000" dirty="0" smtClean="0"/>
              <a:t>CFO), директор </a:t>
            </a:r>
            <a:r>
              <a:rPr lang="ru-RU" sz="2000" dirty="0"/>
              <a:t>по информационным технологиям (CIO</a:t>
            </a:r>
            <a:r>
              <a:rPr lang="ru-RU" sz="2000" dirty="0" smtClean="0"/>
              <a:t>))</a:t>
            </a:r>
            <a:endParaRPr lang="ru-RU" sz="2000" dirty="0"/>
          </a:p>
          <a:p>
            <a:pPr marL="0" indent="0">
              <a:buNone/>
            </a:pPr>
            <a:r>
              <a:rPr lang="ru-RU" sz="2400" b="1" dirty="0"/>
              <a:t>Проектный </a:t>
            </a:r>
            <a:r>
              <a:rPr lang="ru-RU" sz="2400" b="1" dirty="0" smtClean="0"/>
              <a:t>офис </a:t>
            </a:r>
            <a:r>
              <a:rPr lang="ru-RU" sz="2400" dirty="0" smtClean="0"/>
              <a:t>(</a:t>
            </a:r>
            <a:r>
              <a:rPr lang="ru-RU" sz="2000" dirty="0"/>
              <a:t>р</a:t>
            </a:r>
            <a:r>
              <a:rPr lang="ru-RU" sz="2000" dirty="0" smtClean="0"/>
              <a:t>уководитель проекта, менеджер проекта, координаторы проекта)</a:t>
            </a:r>
            <a:endParaRPr lang="ru-RU" sz="2000" dirty="0"/>
          </a:p>
          <a:p>
            <a:pPr marL="0" indent="0">
              <a:buNone/>
            </a:pPr>
            <a:r>
              <a:rPr lang="ru-RU" sz="2400" b="1" dirty="0"/>
              <a:t>Информационная </a:t>
            </a:r>
            <a:r>
              <a:rPr lang="ru-RU" sz="2400" b="1" dirty="0" smtClean="0"/>
              <a:t>служба</a:t>
            </a:r>
            <a:r>
              <a:rPr lang="ru-RU" sz="2400" dirty="0"/>
              <a:t> </a:t>
            </a:r>
            <a:r>
              <a:rPr lang="ru-RU" sz="2400" dirty="0" smtClean="0"/>
              <a:t>(</a:t>
            </a:r>
            <a:r>
              <a:rPr lang="ru-RU" sz="2000" dirty="0"/>
              <a:t>г</a:t>
            </a:r>
            <a:r>
              <a:rPr lang="ru-RU" sz="2000" dirty="0" smtClean="0"/>
              <a:t>лавный </a:t>
            </a:r>
            <a:r>
              <a:rPr lang="ru-RU" sz="2000" dirty="0"/>
              <a:t>информационный менеджер (</a:t>
            </a:r>
            <a:r>
              <a:rPr lang="ru-RU" sz="2000" dirty="0" smtClean="0"/>
              <a:t>CISO), руководители </a:t>
            </a:r>
            <a:r>
              <a:rPr lang="ru-RU" sz="2000" dirty="0"/>
              <a:t>подразделений </a:t>
            </a:r>
            <a:r>
              <a:rPr lang="ru-RU" sz="2000" dirty="0" smtClean="0"/>
              <a:t>IT)</a:t>
            </a:r>
            <a:endParaRPr lang="ru-RU" sz="2000" dirty="0"/>
          </a:p>
          <a:p>
            <a:pPr marL="0" indent="0">
              <a:buNone/>
            </a:pPr>
            <a:r>
              <a:rPr lang="ru-RU" sz="2400" b="1" dirty="0"/>
              <a:t>Финансовый </a:t>
            </a:r>
            <a:r>
              <a:rPr lang="ru-RU" sz="2400" b="1" dirty="0" smtClean="0"/>
              <a:t>отдел</a:t>
            </a:r>
            <a:r>
              <a:rPr lang="ru-RU" sz="2400" dirty="0"/>
              <a:t> </a:t>
            </a:r>
            <a:r>
              <a:rPr lang="ru-RU" sz="2400" dirty="0" smtClean="0"/>
              <a:t>(</a:t>
            </a:r>
            <a:r>
              <a:rPr lang="ru-RU" sz="2000" dirty="0"/>
              <a:t>ф</a:t>
            </a:r>
            <a:r>
              <a:rPr lang="ru-RU" sz="2000" dirty="0" smtClean="0"/>
              <a:t>инансовый контролер, менеджер </a:t>
            </a:r>
            <a:r>
              <a:rPr lang="ru-RU" sz="2000" dirty="0"/>
              <a:t>по </a:t>
            </a:r>
            <a:r>
              <a:rPr lang="ru-RU" sz="2000" dirty="0" smtClean="0"/>
              <a:t>бюджетированию)</a:t>
            </a:r>
            <a:endParaRPr lang="ru-RU" sz="2000" dirty="0"/>
          </a:p>
          <a:p>
            <a:pPr marL="0" indent="0">
              <a:buNone/>
            </a:pPr>
            <a:r>
              <a:rPr lang="ru-RU" sz="2400" b="1" dirty="0"/>
              <a:t>Отдел внутреннего аудита и </a:t>
            </a:r>
            <a:r>
              <a:rPr lang="ru-RU" sz="2400" b="1" dirty="0" smtClean="0"/>
              <a:t>контроля</a:t>
            </a:r>
            <a:r>
              <a:rPr lang="ru-RU" sz="2400" dirty="0"/>
              <a:t> </a:t>
            </a:r>
            <a:r>
              <a:rPr lang="ru-RU" sz="2400" dirty="0" smtClean="0"/>
              <a:t>(</a:t>
            </a:r>
            <a:r>
              <a:rPr lang="ru-RU" sz="2000" dirty="0"/>
              <a:t>р</a:t>
            </a:r>
            <a:r>
              <a:rPr lang="ru-RU" sz="2000" dirty="0" smtClean="0"/>
              <a:t>уководитель </a:t>
            </a:r>
            <a:r>
              <a:rPr lang="ru-RU" sz="2000" dirty="0"/>
              <a:t>отдела внутреннего </a:t>
            </a:r>
            <a:r>
              <a:rPr lang="ru-RU" sz="2000" dirty="0" smtClean="0"/>
              <a:t>аудита, главный аудитор)</a:t>
            </a:r>
            <a:endParaRPr lang="ru-RU" sz="2000" dirty="0"/>
          </a:p>
          <a:p>
            <a:pPr marL="0" indent="0">
              <a:buNone/>
            </a:pPr>
            <a:r>
              <a:rPr lang="ru-RU" sz="2400" b="1" dirty="0" smtClean="0"/>
              <a:t>HR-отдел</a:t>
            </a:r>
            <a:r>
              <a:rPr lang="ru-RU" sz="2400" dirty="0"/>
              <a:t> </a:t>
            </a:r>
            <a:r>
              <a:rPr lang="ru-RU" sz="2400" dirty="0" smtClean="0"/>
              <a:t>(</a:t>
            </a:r>
            <a:r>
              <a:rPr lang="ru-RU" sz="2000" dirty="0"/>
              <a:t>д</a:t>
            </a:r>
            <a:r>
              <a:rPr lang="ru-RU" sz="2000" dirty="0" smtClean="0"/>
              <a:t>иректор </a:t>
            </a:r>
            <a:r>
              <a:rPr lang="ru-RU" sz="2000" dirty="0"/>
              <a:t>по </a:t>
            </a:r>
            <a:r>
              <a:rPr lang="ru-RU" sz="2000" dirty="0" smtClean="0"/>
              <a:t>персоналу, специалисты </a:t>
            </a:r>
            <a:r>
              <a:rPr lang="ru-RU" sz="2000" dirty="0"/>
              <a:t>по обучению и </a:t>
            </a:r>
            <a:r>
              <a:rPr lang="ru-RU" sz="2000" dirty="0" smtClean="0"/>
              <a:t>развитию)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521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316007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dirty="0" err="1" smtClean="0"/>
              <a:t>Субъекты</a:t>
            </a:r>
            <a:r>
              <a:rPr lang="ru-RU" dirty="0" smtClean="0"/>
              <a:t> проекта</a:t>
            </a:r>
            <a:endParaRPr dirty="0"/>
          </a:p>
        </p:txBody>
      </p:sp>
      <p:sp>
        <p:nvSpPr>
          <p:cNvPr id="68396497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dirty="0" err="1"/>
              <a:t>Заказчик</a:t>
            </a:r>
            <a:r>
              <a:rPr dirty="0"/>
              <a:t> </a:t>
            </a:r>
            <a:r>
              <a:rPr dirty="0" err="1" smtClean="0"/>
              <a:t>проекта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dirty="0" err="1"/>
              <a:t>и</a:t>
            </a:r>
            <a:r>
              <a:rPr dirty="0" err="1" smtClean="0"/>
              <a:t>нвестор</a:t>
            </a:r>
            <a:r>
              <a:rPr lang="ru-RU" dirty="0" smtClean="0"/>
              <a:t> </a:t>
            </a:r>
            <a:r>
              <a:rPr lang="ru-RU" dirty="0" err="1" smtClean="0"/>
              <a:t>отстутствуют</a:t>
            </a:r>
            <a:r>
              <a:rPr lang="ru-RU" dirty="0" smtClean="0"/>
              <a:t>. В дальнейшем их роли могут выступать любые компании, имеющие </a:t>
            </a:r>
            <a:r>
              <a:rPr lang="en-US" dirty="0" smtClean="0"/>
              <a:t>IT </a:t>
            </a:r>
            <a:r>
              <a:rPr lang="ru-RU" dirty="0" smtClean="0"/>
              <a:t>активы.</a:t>
            </a:r>
            <a:endParaRPr dirty="0"/>
          </a:p>
          <a:p>
            <a:pPr marL="0" indent="0">
              <a:buNone/>
              <a:defRPr/>
            </a:pPr>
            <a:endParaRPr lang="ru-RU" dirty="0"/>
          </a:p>
          <a:p>
            <a:pPr marL="0" indent="0">
              <a:buNone/>
              <a:defRPr/>
            </a:pPr>
            <a:r>
              <a:rPr dirty="0" err="1" smtClean="0"/>
              <a:t>Стейкхолдеры</a:t>
            </a:r>
            <a:r>
              <a:rPr dirty="0" smtClean="0"/>
              <a:t> </a:t>
            </a:r>
            <a:r>
              <a:rPr dirty="0" err="1" smtClean="0"/>
              <a:t>проекта</a:t>
            </a:r>
            <a:r>
              <a:rPr lang="ru-RU" dirty="0" smtClean="0"/>
              <a:t>:</a:t>
            </a:r>
          </a:p>
          <a:p>
            <a:pPr marL="0" indent="0">
              <a:buNone/>
              <a:defRPr/>
            </a:pPr>
            <a:endParaRPr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200" y="4114780"/>
            <a:ext cx="1049999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Команда проекта (руководство,</a:t>
            </a:r>
            <a:r>
              <a:rPr kumimoji="0" lang="ru-RU" altLang="ru-RU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разработчики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Конечные пользователи (компании</a:t>
            </a:r>
            <a:r>
              <a:rPr kumimoji="0" lang="ru-RU" altLang="ru-RU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заказчики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Поставщики и подрядчики (поставщики оборудования и ПО)</a:t>
            </a:r>
          </a:p>
          <a:p>
            <a:pPr marL="285750" lvl="0" indent="-285750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Регуляторы (проверяющие</a:t>
            </a:r>
            <a:r>
              <a:rPr kumimoji="0" lang="ru-RU" altLang="ru-RU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altLang="ru-RU" sz="2400" dirty="0" smtClean="0"/>
              <a:t>с</a:t>
            </a:r>
            <a:r>
              <a:rPr lang="ru-RU" sz="2400" dirty="0" smtClean="0"/>
              <a:t>оответствие </a:t>
            </a:r>
            <a:r>
              <a:rPr lang="ru-RU" sz="2400" dirty="0"/>
              <a:t>нормативным требованиям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6556311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ru-RU" sz="44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“Дорожная карта” по достижению целевых показателей</a:t>
            </a:r>
            <a:endParaRPr lang="ru-RU" sz="4400" b="0" i="0" u="none" strike="noStrike" cap="none" spc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19905"/>
              </p:ext>
            </p:extLst>
          </p:nvPr>
        </p:nvGraphicFramePr>
        <p:xfrm>
          <a:off x="2394857" y="1747869"/>
          <a:ext cx="7035282" cy="4567958"/>
        </p:xfrm>
        <a:graphic>
          <a:graphicData uri="http://schemas.openxmlformats.org/drawingml/2006/table">
            <a:tbl>
              <a:tblPr/>
              <a:tblGrid>
                <a:gridCol w="1331168">
                  <a:extLst>
                    <a:ext uri="{9D8B030D-6E8A-4147-A177-3AD203B41FA5}">
                      <a16:colId xmlns:a16="http://schemas.microsoft.com/office/drawing/2014/main" val="2381091319"/>
                    </a:ext>
                  </a:extLst>
                </a:gridCol>
                <a:gridCol w="2898710">
                  <a:extLst>
                    <a:ext uri="{9D8B030D-6E8A-4147-A177-3AD203B41FA5}">
                      <a16:colId xmlns:a16="http://schemas.microsoft.com/office/drawing/2014/main" val="1879044894"/>
                    </a:ext>
                  </a:extLst>
                </a:gridCol>
                <a:gridCol w="833535">
                  <a:extLst>
                    <a:ext uri="{9D8B030D-6E8A-4147-A177-3AD203B41FA5}">
                      <a16:colId xmlns:a16="http://schemas.microsoft.com/office/drawing/2014/main" val="3152836892"/>
                    </a:ext>
                  </a:extLst>
                </a:gridCol>
                <a:gridCol w="1971869">
                  <a:extLst>
                    <a:ext uri="{9D8B030D-6E8A-4147-A177-3AD203B41FA5}">
                      <a16:colId xmlns:a16="http://schemas.microsoft.com/office/drawing/2014/main" val="3395898284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Задача</a:t>
                      </a:r>
                    </a:p>
                  </a:txBody>
                  <a:tcPr marL="31081" marR="31081" marT="15540" marB="15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Мероприятия</a:t>
                      </a:r>
                    </a:p>
                  </a:txBody>
                  <a:tcPr marL="31081" marR="31081" marT="15540" marB="15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Сроки выполнения</a:t>
                      </a:r>
                    </a:p>
                  </a:txBody>
                  <a:tcPr marL="31081" marR="31081" marT="15540" marB="15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Ответственные</a:t>
                      </a:r>
                    </a:p>
                  </a:txBody>
                  <a:tcPr marL="31081" marR="31081" marT="15540" marB="15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288187"/>
                  </a:ext>
                </a:extLst>
              </a:tr>
              <a:tr h="485342">
                <a:tc>
                  <a:txBody>
                    <a:bodyPr/>
                    <a:lstStyle/>
                    <a:p>
                      <a:pPr algn="l"/>
                      <a:r>
                        <a:rPr lang="ru-RU" sz="1000" dirty="0"/>
                        <a:t>Анализ текущего состояния и требований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dirty="0"/>
                        <a:t>Проведение инвентаризации IT-активов, Определение функциональных требований, Составление списка ключевых заинтересованных сторон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dirty="0"/>
                        <a:t>2 месяца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dirty="0"/>
                        <a:t>Руководитель проекта, IT-менеджер, Финансовый менеджер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218099"/>
                  </a:ext>
                </a:extLst>
              </a:tr>
              <a:tr h="404326">
                <a:tc>
                  <a:txBody>
                    <a:bodyPr/>
                    <a:lstStyle/>
                    <a:p>
                      <a:pPr algn="l"/>
                      <a:r>
                        <a:rPr lang="ru-RU" sz="1000" dirty="0"/>
                        <a:t>Проектирование системы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dirty="0"/>
                        <a:t>Разработка архитектуры системы, Определение функциональных модулей, Подготовка технических спецификаций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dirty="0"/>
                        <a:t>2 месяца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dirty="0"/>
                        <a:t>IT-менеджер, Системный архитектор, Технический писатель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790085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/>
                      <a:r>
                        <a:rPr lang="ru-RU" sz="1000"/>
                        <a:t>Выбор технологий и инструментов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dirty="0"/>
                        <a:t>Анализ доступных решений, Выбор платформы, Определение инструментов для интеграции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/>
                        <a:t>1 месяц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/>
                        <a:t>IT-менеджер, Аналитик, Специалист по закупкам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720344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/>
                      <a:r>
                        <a:rPr lang="ru-RU" sz="1000"/>
                        <a:t>Разработка системы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dirty="0"/>
                        <a:t>Создание базы данных, Разработка интерфейса, Реализация функционала, Тестирование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dirty="0"/>
                        <a:t>6 месяцев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/>
                        <a:t>IT-менеджер, Разработчики ПО, Системные администраторы, Тестировщики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751563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/>
                      <a:r>
                        <a:rPr lang="ru-RU" sz="1000"/>
                        <a:t>Внедрение системы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/>
                        <a:t>Установка и настройка системы, Импорт данных, Обучение сотрудников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dirty="0"/>
                        <a:t>2 месяца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dirty="0"/>
                        <a:t>Руководитель проекта, IT-менеджер, Специалисты по обучению, Системные администраторы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12614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/>
                      <a:r>
                        <a:rPr lang="ru-RU" sz="1000"/>
                        <a:t>Сопровождение и поддержка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/>
                        <a:t>Техническая поддержка, Разработка документации, Регулярное обновление системы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/>
                        <a:t>Постоянно, начиная с момента запуска системы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dirty="0"/>
                        <a:t>IT-менеджер, Специалисты по поддержке, Технический писатель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5193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/>
                      <a:r>
                        <a:rPr lang="ru-RU" sz="1000"/>
                        <a:t>Оценка эффективности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/>
                        <a:t>Сбор данных, Анализ результатов, Подготовка отчета и рекомендаций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/>
                        <a:t>2 месяца после внедрения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dirty="0"/>
                        <a:t>Руководитель проекта, Аналитик, Финансовый менеджер</a:t>
                      </a:r>
                    </a:p>
                  </a:txBody>
                  <a:tcPr marL="31081" marR="31081" marT="15540" marB="155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42267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5302393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2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dirty="0" err="1"/>
              <a:t>Проект</a:t>
            </a:r>
            <a:r>
              <a:rPr dirty="0"/>
              <a:t> </a:t>
            </a:r>
            <a:r>
              <a:rPr dirty="0" err="1"/>
              <a:t>финансового</a:t>
            </a:r>
            <a:r>
              <a:rPr dirty="0"/>
              <a:t> </a:t>
            </a:r>
            <a:r>
              <a:rPr dirty="0" err="1"/>
              <a:t>плана</a:t>
            </a:r>
            <a:endParaRPr dirty="0"/>
          </a:p>
        </p:txBody>
      </p:sp>
      <p:graphicFrame>
        <p:nvGraphicFramePr>
          <p:cNvPr id="1332832770" name="Объект 133283276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863900"/>
              </p:ext>
            </p:extLst>
          </p:nvPr>
        </p:nvGraphicFramePr>
        <p:xfrm>
          <a:off x="838202" y="1325563"/>
          <a:ext cx="10515598" cy="476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0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400"/>
                        <a:t>№, п/п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400" dirty="0" err="1"/>
                        <a:t>Наименование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мероприятия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400" dirty="0" err="1"/>
                        <a:t>Расходы</a:t>
                      </a:r>
                      <a:r>
                        <a:rPr sz="1400" dirty="0"/>
                        <a:t>, </a:t>
                      </a:r>
                      <a:r>
                        <a:rPr sz="1400" dirty="0" err="1"/>
                        <a:t>руб</a:t>
                      </a:r>
                      <a:r>
                        <a:rPr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Определение функциональных требований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100,000</a:t>
                      </a:r>
                      <a:endParaRPr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2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Разработка архитектуры системы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200,000</a:t>
                      </a:r>
                      <a:endParaRPr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3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Определение функциональных модулей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150,000</a:t>
                      </a:r>
                      <a:endParaRPr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4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Подготовка технических спецификаций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120,000</a:t>
                      </a:r>
                      <a:endParaRPr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031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5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Анализ доступных решений и выбор технологий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80,000</a:t>
                      </a:r>
                      <a:endParaRPr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782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6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Разработка основной части системы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500,000</a:t>
                      </a:r>
                      <a:endParaRPr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1278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7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Модульное и интеграционное тестирование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180,000</a:t>
                      </a:r>
                      <a:endParaRPr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8529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8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Установка и настройка системы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100,000</a:t>
                      </a:r>
                      <a:endParaRPr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14952"/>
                  </a:ext>
                </a:extLst>
              </a:tr>
              <a:tr h="37136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9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Разработка руководства пользователя и документации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80,000</a:t>
                      </a:r>
                      <a:endParaRPr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070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10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Обучение сотрудников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120,000</a:t>
                      </a:r>
                      <a:endParaRPr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18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11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Анализ достигнутых результатов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90,000</a:t>
                      </a:r>
                      <a:endParaRPr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579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12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Регулярное обновление системы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 smtClean="0"/>
                        <a:t>-</a:t>
                      </a:r>
                      <a:endParaRPr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545576"/>
                  </a:ext>
                </a:extLst>
              </a:tr>
            </a:tbl>
          </a:graphicData>
        </a:graphic>
      </p:graphicFrame>
      <p:sp>
        <p:nvSpPr>
          <p:cNvPr id="51" name="Прямоугольник 50"/>
          <p:cNvSpPr/>
          <p:nvPr/>
        </p:nvSpPr>
        <p:spPr>
          <a:xfrm>
            <a:off x="7766649" y="6223910"/>
            <a:ext cx="2456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Итого: </a:t>
            </a:r>
            <a:r>
              <a:rPr lang="ru-RU" dirty="0" smtClean="0"/>
              <a:t>1,720,000 </a:t>
            </a:r>
            <a:r>
              <a:rPr lang="ru-RU" dirty="0"/>
              <a:t>руб.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70402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Матрица ранжирования рисков</a:t>
            </a:r>
          </a:p>
        </p:txBody>
      </p:sp>
      <p:graphicFrame>
        <p:nvGraphicFramePr>
          <p:cNvPr id="1078434458" name="Объект 1078434457"/>
          <p:cNvGraphicFramePr>
            <a:graphicFrameLocks noGrp="1"/>
          </p:cNvGraphicFramePr>
          <p:nvPr>
            <p:ph idx="1"/>
          </p:nvPr>
        </p:nvGraphicFramePr>
        <p:xfrm>
          <a:off x="838198" y="1825624"/>
          <a:ext cx="105155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5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5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ВЕРОЯТНОСТЬ (P)</a:t>
                      </a:r>
                      <a:endParaRPr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МЕРА РИСКА = ВЕРОЯТНОСТЬ * ВОЗДЕЙСТВИЕ (P*I)</a:t>
                      </a:r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/>
                        <a:t>0,008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ВОЗДЕЙСТВИЕ (I)</a:t>
                      </a:r>
                      <a:endParaRPr lang="ru-RU" sz="1800" b="1" i="0" u="none" strike="noStrike" cap="none" spc="0">
                        <a:solidFill>
                          <a:schemeClr val="lt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0,01</a:t>
                      </a:r>
                      <a:endParaRPr lang="ru-RU" sz="1800" b="1" i="0" u="none" strike="noStrike" cap="none" spc="0">
                        <a:solidFill>
                          <a:schemeClr val="lt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0,1</a:t>
                      </a:r>
                      <a:endParaRPr lang="ru-RU" sz="1800" b="1" i="0" u="none" strike="noStrike" cap="none" spc="0">
                        <a:solidFill>
                          <a:schemeClr val="lt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0,2</a:t>
                      </a:r>
                      <a:endParaRPr lang="ru-RU" sz="1800" b="1" i="0" u="none" strike="noStrike" cap="none" spc="0">
                        <a:solidFill>
                          <a:schemeClr val="lt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0,4</a:t>
                      </a:r>
                      <a:endParaRPr lang="ru-RU" sz="1800" b="1" i="0" u="none" strike="noStrike" cap="none" spc="0">
                        <a:solidFill>
                          <a:schemeClr val="lt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0,8</a:t>
                      </a:r>
                      <a:endParaRPr lang="ru-RU" sz="1800" b="1" i="0" u="none" strike="noStrike" cap="none" spc="0">
                        <a:solidFill>
                          <a:schemeClr val="lt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Риски и способы их преодоления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61778"/>
            <a:ext cx="10515600" cy="727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Риск высокий. Проект тяжелый в реализации и дальнейшей поддержке. Возможен уход из команды ключевых сотрудников, в следствии чего разработка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замедляется.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46823"/>
              </p:ext>
            </p:extLst>
          </p:nvPr>
        </p:nvGraphicFramePr>
        <p:xfrm>
          <a:off x="338347" y="1542406"/>
          <a:ext cx="11691257" cy="494075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38694">
                  <a:extLst>
                    <a:ext uri="{9D8B030D-6E8A-4147-A177-3AD203B41FA5}">
                      <a16:colId xmlns:a16="http://schemas.microsoft.com/office/drawing/2014/main" val="449005105"/>
                    </a:ext>
                  </a:extLst>
                </a:gridCol>
                <a:gridCol w="1908126">
                  <a:extLst>
                    <a:ext uri="{9D8B030D-6E8A-4147-A177-3AD203B41FA5}">
                      <a16:colId xmlns:a16="http://schemas.microsoft.com/office/drawing/2014/main" val="3173115982"/>
                    </a:ext>
                  </a:extLst>
                </a:gridCol>
                <a:gridCol w="2271742">
                  <a:extLst>
                    <a:ext uri="{9D8B030D-6E8A-4147-A177-3AD203B41FA5}">
                      <a16:colId xmlns:a16="http://schemas.microsoft.com/office/drawing/2014/main" val="120304526"/>
                    </a:ext>
                  </a:extLst>
                </a:gridCol>
                <a:gridCol w="854407">
                  <a:extLst>
                    <a:ext uri="{9D8B030D-6E8A-4147-A177-3AD203B41FA5}">
                      <a16:colId xmlns:a16="http://schemas.microsoft.com/office/drawing/2014/main" val="751633258"/>
                    </a:ext>
                  </a:extLst>
                </a:gridCol>
                <a:gridCol w="849702">
                  <a:extLst>
                    <a:ext uri="{9D8B030D-6E8A-4147-A177-3AD203B41FA5}">
                      <a16:colId xmlns:a16="http://schemas.microsoft.com/office/drawing/2014/main" val="4263861080"/>
                    </a:ext>
                  </a:extLst>
                </a:gridCol>
                <a:gridCol w="1013262">
                  <a:extLst>
                    <a:ext uri="{9D8B030D-6E8A-4147-A177-3AD203B41FA5}">
                      <a16:colId xmlns:a16="http://schemas.microsoft.com/office/drawing/2014/main" val="1314243571"/>
                    </a:ext>
                  </a:extLst>
                </a:gridCol>
                <a:gridCol w="2513009">
                  <a:extLst>
                    <a:ext uri="{9D8B030D-6E8A-4147-A177-3AD203B41FA5}">
                      <a16:colId xmlns:a16="http://schemas.microsoft.com/office/drawing/2014/main" val="2072621403"/>
                    </a:ext>
                  </a:extLst>
                </a:gridCol>
                <a:gridCol w="1942315">
                  <a:extLst>
                    <a:ext uri="{9D8B030D-6E8A-4147-A177-3AD203B41FA5}">
                      <a16:colId xmlns:a16="http://schemas.microsoft.com/office/drawing/2014/main" val="1851331063"/>
                    </a:ext>
                  </a:extLst>
                </a:gridCol>
              </a:tblGrid>
              <a:tr h="281679">
                <a:tc>
                  <a:txBody>
                    <a:bodyPr/>
                    <a:lstStyle/>
                    <a:p>
                      <a:pPr indent="11430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900" dirty="0">
                          <a:effectLst/>
                        </a:rPr>
                        <a:t>№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 indent="-317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900">
                          <a:effectLst/>
                        </a:rPr>
                        <a:t>Риск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 indent="-317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900">
                          <a:effectLst/>
                        </a:rPr>
                        <a:t>Потенциальное воздействие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 indent="-317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900">
                          <a:effectLst/>
                        </a:rPr>
                        <a:t>Вероятность наступления (1 – 5)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 indent="-317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900">
                          <a:effectLst/>
                        </a:rPr>
                        <a:t>Влияние риска (1 – 5)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 indent="-317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900" dirty="0">
                          <a:effectLst/>
                        </a:rPr>
                        <a:t>Уровень риска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 indent="-317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900" dirty="0">
                          <a:effectLst/>
                        </a:rPr>
                        <a:t>Меры по исключению (снижению) события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900">
                          <a:effectLst/>
                        </a:rPr>
                        <a:t>Меры по устранению последствий события в случае наступления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extLst>
                  <a:ext uri="{0D108BD9-81ED-4DB2-BD59-A6C34878D82A}">
                    <a16:rowId xmlns:a16="http://schemas.microsoft.com/office/drawing/2014/main" val="1467266747"/>
                  </a:ext>
                </a:extLst>
              </a:tr>
              <a:tr h="112778">
                <a:tc gridSpan="8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 dirty="0">
                          <a:effectLst/>
                        </a:rPr>
                        <a:t>Технологические риски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3466"/>
                  </a:ext>
                </a:extLst>
              </a:tr>
              <a:tr h="6572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 dirty="0">
                          <a:effectLst/>
                        </a:rPr>
                        <a:t>Проблемы с внешними зависимостями для работы готовой системы и ее разработки.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 dirty="0">
                          <a:effectLst/>
                        </a:rPr>
                        <a:t>Временная невозможность использования системы, замедление разработки.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800" dirty="0">
                          <a:effectLst/>
                        </a:rPr>
                        <a:t>Высокий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 dirty="0">
                          <a:effectLst/>
                        </a:rPr>
                        <a:t>Стараться минимизировать количество внешних зависимостей.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Изменение зависимостей на работающие, локальные.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1264110447"/>
                  </a:ext>
                </a:extLst>
              </a:tr>
              <a:tr h="4381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Проблемы с хранилищем контента.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Потеря данных пользователей системы.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800">
                          <a:effectLst/>
                        </a:rPr>
                        <a:t>Средний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Восстановить данные из бэкапа, если таковой имеется.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 dirty="0">
                          <a:effectLst/>
                        </a:rPr>
                        <a:t>Настроить </a:t>
                      </a:r>
                      <a:r>
                        <a:rPr lang="ru-RU" sz="1000" dirty="0" err="1">
                          <a:effectLst/>
                        </a:rPr>
                        <a:t>бэкапирование</a:t>
                      </a:r>
                      <a:r>
                        <a:rPr lang="ru-RU" sz="1000" dirty="0">
                          <a:effectLst/>
                        </a:rPr>
                        <a:t> и следить за его выполнением.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1120652447"/>
                  </a:ext>
                </a:extLst>
              </a:tr>
              <a:tr h="1095415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 dirty="0">
                          <a:effectLst/>
                        </a:rPr>
                        <a:t>Проблемы с работой сервера.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Замедление работы приложения, недоступность системы.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800">
                          <a:effectLst/>
                        </a:rPr>
                        <a:t>Очень высокий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Для ускорения восстановления документировать решения по инфраструктуре, чтобы можно было быстро вникнуть в устройство системы. Настроить мониторинг.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Восстановление работы инженером.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563998760"/>
                  </a:ext>
                </a:extLst>
              </a:tr>
              <a:tr h="112778">
                <a:tc gridSpan="8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Организационные риски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297039"/>
                  </a:ext>
                </a:extLst>
              </a:tr>
              <a:tr h="6572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Нехватка квалифицированных специалистов для разработки и поддержки системы.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Замедление разработки.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800" dirty="0">
                          <a:effectLst/>
                        </a:rPr>
                        <a:t>Средний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 dirty="0">
                          <a:effectLst/>
                        </a:rPr>
                        <a:t>Точное выявление требований, подбор персонала в соответствии с требованиями.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Привлечение аутсорсинговых специалистов.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2408017087"/>
                  </a:ext>
                </a:extLst>
              </a:tr>
              <a:tr h="43816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Сложности с сертификацией системы.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Невозможность продавать лицензии официально.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800">
                          <a:effectLst/>
                        </a:rPr>
                        <a:t>Средний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Ознакомиться с требованиями к сертификации.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Воспользоваться помощью юристов.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3982420526"/>
                  </a:ext>
                </a:extLst>
              </a:tr>
              <a:tr h="112778">
                <a:tc gridSpan="8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 dirty="0">
                          <a:effectLst/>
                        </a:rPr>
                        <a:t>Внешние риски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820822"/>
                  </a:ext>
                </a:extLst>
              </a:tr>
              <a:tr h="76679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Возвращение западных аналогов на рынок в ближайшее время.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Резкое увеличение конкуренции.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 dirty="0">
                          <a:effectLst/>
                        </a:rPr>
                        <a:t>2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>
                          <a:effectLst/>
                        </a:rPr>
                        <a:t>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800" dirty="0">
                          <a:effectLst/>
                        </a:rPr>
                        <a:t>Средний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 dirty="0">
                          <a:effectLst/>
                        </a:rPr>
                        <a:t>Нет.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000" dirty="0">
                          <a:effectLst/>
                        </a:rPr>
                        <a:t>Изменить цену, предложить другие варианты распространения, добавить специальные предложения.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714522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4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47730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Технологическая карта</a:t>
            </a:r>
          </a:p>
        </p:txBody>
      </p:sp>
      <p:graphicFrame>
        <p:nvGraphicFramePr>
          <p:cNvPr id="1380520860" name="Объект 138052085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310008"/>
              </p:ext>
            </p:extLst>
          </p:nvPr>
        </p:nvGraphicFramePr>
        <p:xfrm>
          <a:off x="838198" y="1825624"/>
          <a:ext cx="10515597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/>
                        <a:t>Инструменты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/>
                        <a:t>Технологии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/>
                        <a:t>Комментарии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 smtClean="0"/>
                        <a:t>Язык программирования </a:t>
                      </a:r>
                      <a:r>
                        <a:rPr lang="en-US" dirty="0" smtClean="0"/>
                        <a:t>Java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dirty="0" err="1" smtClean="0"/>
                        <a:t>Sping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 smtClean="0"/>
                        <a:t>Самый популярный выбор для корпоративной разработки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Язык программирования </a:t>
                      </a:r>
                      <a:r>
                        <a:rPr lang="en-US" dirty="0" smtClean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dirty="0" smtClean="0"/>
                        <a:t>Angular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 smtClean="0"/>
                        <a:t>Популярен</a:t>
                      </a:r>
                      <a:r>
                        <a:rPr lang="ru-RU" baseline="0" dirty="0" smtClean="0"/>
                        <a:t> для </a:t>
                      </a:r>
                      <a:r>
                        <a:rPr lang="en-US" baseline="0" dirty="0" smtClean="0"/>
                        <a:t>frontend </a:t>
                      </a:r>
                      <a:r>
                        <a:rPr lang="ru-RU" baseline="0" dirty="0" smtClean="0"/>
                        <a:t>части приложений, много документации и разработчиков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8842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 smtClean="0"/>
                        <a:t>База данных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dirty="0" smtClean="0"/>
                        <a:t>PostgreSQL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dirty="0" smtClean="0"/>
                        <a:t>Предоставляет больше возможностей, в сравнении</a:t>
                      </a:r>
                      <a:r>
                        <a:rPr lang="ru-RU" baseline="0" dirty="0" smtClean="0"/>
                        <a:t> с конкурентами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404683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Команда проекта</a:t>
            </a:r>
          </a:p>
        </p:txBody>
      </p:sp>
      <p:sp>
        <p:nvSpPr>
          <p:cNvPr id="185816192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 smtClean="0"/>
              <a:t>Гончаров Игорь Валерьевич</a:t>
            </a:r>
            <a:r>
              <a:rPr lang="ru-RU" dirty="0"/>
              <a:t> </a:t>
            </a:r>
            <a:r>
              <a:rPr lang="ru-RU" dirty="0" smtClean="0"/>
              <a:t>- архитектор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782071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dirty="0" err="1"/>
              <a:t>Меры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формированию</a:t>
            </a:r>
            <a:r>
              <a:rPr dirty="0"/>
              <a:t> </a:t>
            </a:r>
            <a:r>
              <a:rPr dirty="0" err="1"/>
              <a:t>положительного</a:t>
            </a:r>
            <a:r>
              <a:rPr dirty="0"/>
              <a:t> </a:t>
            </a:r>
            <a:r>
              <a:rPr dirty="0" err="1"/>
              <a:t>имиджа</a:t>
            </a:r>
            <a:r>
              <a:rPr dirty="0"/>
              <a:t> </a:t>
            </a:r>
            <a:r>
              <a:rPr dirty="0" err="1"/>
              <a:t>проекта</a:t>
            </a:r>
            <a:endParaRPr dirty="0"/>
          </a:p>
        </p:txBody>
      </p:sp>
      <p:sp>
        <p:nvSpPr>
          <p:cNvPr id="129078983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 smtClean="0"/>
              <a:t>Показать потенциальным клиентам удобство пользования системой, в сравнении с «ручной» работой.</a:t>
            </a:r>
          </a:p>
          <a:p>
            <a:pPr>
              <a:defRPr/>
            </a:pPr>
            <a:r>
              <a:rPr lang="ru-RU" dirty="0" smtClean="0"/>
              <a:t>Активная обратная связь с клиентами.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65015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Дальнейшие планы по проекту</a:t>
            </a:r>
          </a:p>
        </p:txBody>
      </p:sp>
      <p:sp>
        <p:nvSpPr>
          <p:cNvPr id="78507268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 smtClean="0"/>
              <a:t>Добавление нового функционала в соответствии с запросами клиентов.</a:t>
            </a:r>
          </a:p>
          <a:p>
            <a:pPr>
              <a:defRPr/>
            </a:pPr>
            <a:r>
              <a:rPr lang="ru-RU" dirty="0" smtClean="0"/>
              <a:t>Оптимизация системы.</a:t>
            </a:r>
          </a:p>
          <a:p>
            <a:pPr>
              <a:defRPr/>
            </a:pPr>
            <a:r>
              <a:rPr lang="ru-RU" dirty="0" smtClean="0"/>
              <a:t>Увеличение продаж за счет рекламы.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938563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Концепт проекта</a:t>
            </a:r>
          </a:p>
        </p:txBody>
      </p:sp>
      <p:sp>
        <p:nvSpPr>
          <p:cNvPr id="1066581925" name="Объект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5836298" cy="435133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sz="2400" dirty="0" err="1"/>
              <a:t>Образ</a:t>
            </a:r>
            <a:r>
              <a:rPr sz="2400" dirty="0"/>
              <a:t> </a:t>
            </a:r>
            <a:r>
              <a:rPr sz="2400" dirty="0" err="1"/>
              <a:t>результата</a:t>
            </a:r>
            <a:r>
              <a:rPr sz="2400" dirty="0"/>
              <a:t> </a:t>
            </a:r>
            <a:r>
              <a:rPr sz="2400" dirty="0" err="1" smtClean="0"/>
              <a:t>проекта</a:t>
            </a:r>
            <a:r>
              <a:rPr lang="ru-RU" sz="2400" dirty="0" smtClean="0"/>
              <a:t>:</a:t>
            </a:r>
          </a:p>
          <a:p>
            <a:pPr marL="0" indent="0">
              <a:buNone/>
              <a:defRPr/>
            </a:pPr>
            <a:r>
              <a:rPr lang="ru-RU" sz="2400" dirty="0"/>
              <a:t>Результатом проекта является разработанная и внедренная система управления IT-активами (ITAM), обеспечивающая эффективный учет, мониторинг и управление IT-активами организации.</a:t>
            </a:r>
            <a:endParaRPr sz="2400" dirty="0"/>
          </a:p>
          <a:p>
            <a:pPr marL="0" indent="0">
              <a:buNone/>
              <a:defRPr/>
            </a:pPr>
            <a:endParaRPr sz="2400" dirty="0"/>
          </a:p>
        </p:txBody>
      </p:sp>
      <p:pic>
        <p:nvPicPr>
          <p:cNvPr id="1026" name="Picture 2" descr="https://lh7-us.googleusercontent.com/slidesz/AGV_vUd0ye6nwzxB7ajHIabjtdnovFb-JpXXoKXSRDPUAHBy6gGNk_iHJqO4z02zLrpHIDkSDavOdJK6msSrEfgJhSvfZYYtlj5kSlI3ezR1HVIXljVL0CokXH0Q4cUbPwpeslt6QdrRbHg2uZeH6aMSuVDuCeonnwDG=s2048?key=dRL0IZvcrtOEb9c4sIT0H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71" y="1825625"/>
            <a:ext cx="5264221" cy="321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938563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Концепт проекта</a:t>
            </a:r>
          </a:p>
        </p:txBody>
      </p:sp>
      <p:sp>
        <p:nvSpPr>
          <p:cNvPr id="1066581925" name="Объект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5836298" cy="435133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2400" dirty="0"/>
              <a:t>Кто может выступать заказчиком </a:t>
            </a:r>
            <a:r>
              <a:rPr lang="ru-RU" sz="2400" dirty="0" smtClean="0"/>
              <a:t>проекта:</a:t>
            </a:r>
          </a:p>
          <a:p>
            <a:pPr marL="0" indent="0">
              <a:buNone/>
              <a:defRPr/>
            </a:pPr>
            <a:endParaRPr lang="ru-RU" sz="2400" dirty="0" smtClean="0"/>
          </a:p>
          <a:p>
            <a:pPr marL="0" indent="0">
              <a:buNone/>
              <a:defRPr/>
            </a:pPr>
            <a:endParaRPr sz="2400" dirty="0"/>
          </a:p>
        </p:txBody>
      </p:sp>
      <p:pic>
        <p:nvPicPr>
          <p:cNvPr id="1026" name="Picture 2" descr="https://lh7-us.googleusercontent.com/slidesz/AGV_vUd0ye6nwzxB7ajHIabjtdnovFb-JpXXoKXSRDPUAHBy6gGNk_iHJqO4z02zLrpHIDkSDavOdJK6msSrEfgJhSvfZYYtlj5kSlI3ezR1HVIXljVL0CokXH0Q4cUbPwpeslt6QdrRbHg2uZeH6aMSuVDuCeonnwDG=s2048?key=dRL0IZvcrtOEb9c4sIT0H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71" y="1825625"/>
            <a:ext cx="5264221" cy="321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4611" y="2757205"/>
            <a:ext cx="61943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Arial" panose="020B0604020202020204" pitchFamily="34" charset="0"/>
              </a:rPr>
              <a:t>IT-отделы </a:t>
            </a:r>
            <a:r>
              <a:rPr lang="ru-RU" altLang="ru-RU" dirty="0">
                <a:latin typeface="Arial" panose="020B0604020202020204" pitchFamily="34" charset="0"/>
              </a:rPr>
              <a:t>крупных </a:t>
            </a:r>
            <a:r>
              <a:rPr lang="ru-RU" altLang="ru-RU" dirty="0" smtClean="0">
                <a:latin typeface="Arial" panose="020B0604020202020204" pitchFamily="34" charset="0"/>
              </a:rPr>
              <a:t>компаний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Организации, занимающиеся управлением активами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Государственные учреждения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Образовательные учреждения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Частные компании, предоставляющие IT-услуги </a:t>
            </a:r>
          </a:p>
        </p:txBody>
      </p:sp>
    </p:spTree>
    <p:extLst>
      <p:ext uri="{BB962C8B-B14F-4D97-AF65-F5344CB8AC3E}">
        <p14:creationId xmlns:p14="http://schemas.microsoft.com/office/powerpoint/2010/main" val="341730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938563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Концепт проекта</a:t>
            </a:r>
          </a:p>
        </p:txBody>
      </p:sp>
      <p:sp>
        <p:nvSpPr>
          <p:cNvPr id="1066581925" name="Объект 2"/>
          <p:cNvSpPr>
            <a:spLocks noGrp="1"/>
          </p:cNvSpPr>
          <p:nvPr>
            <p:ph idx="1"/>
          </p:nvPr>
        </p:nvSpPr>
        <p:spPr bwMode="auto">
          <a:xfrm>
            <a:off x="726232" y="1690688"/>
            <a:ext cx="58362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Источники финансирования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Внутренние бюджеты компании-заказчика</a:t>
            </a:r>
          </a:p>
          <a:p>
            <a:r>
              <a:rPr lang="ru-RU" sz="2400" dirty="0"/>
              <a:t>Внешние инвестиции </a:t>
            </a:r>
            <a:endParaRPr lang="ru-RU" sz="2400" dirty="0" smtClean="0"/>
          </a:p>
          <a:p>
            <a:r>
              <a:rPr lang="ru-RU" sz="2400" dirty="0" smtClean="0"/>
              <a:t>Государственные </a:t>
            </a:r>
            <a:r>
              <a:rPr lang="ru-RU" sz="2400" dirty="0"/>
              <a:t>гранты и субсидии</a:t>
            </a:r>
          </a:p>
          <a:p>
            <a:r>
              <a:rPr lang="ru-RU" sz="2400" dirty="0"/>
              <a:t>Средства от партнеров и </a:t>
            </a:r>
            <a:r>
              <a:rPr lang="ru-RU" sz="2400" dirty="0" smtClean="0"/>
              <a:t>спонсоров</a:t>
            </a:r>
          </a:p>
        </p:txBody>
      </p:sp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530" y="889001"/>
            <a:ext cx="5274174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24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725560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172292"/>
            <a:ext cx="10515600" cy="1325563"/>
          </a:xfrm>
        </p:spPr>
        <p:txBody>
          <a:bodyPr/>
          <a:lstStyle/>
          <a:p>
            <a:pPr>
              <a:defRPr/>
            </a:pPr>
            <a:r>
              <a:rPr dirty="0" err="1"/>
              <a:t>Результаты</a:t>
            </a:r>
            <a:r>
              <a:rPr dirty="0"/>
              <a:t> SWOT-</a:t>
            </a:r>
            <a:r>
              <a:rPr dirty="0" err="1"/>
              <a:t>анализа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216090"/>
            <a:ext cx="11029950" cy="548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795029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dirty="0" err="1"/>
              <a:t>Актуальность</a:t>
            </a:r>
            <a:r>
              <a:rPr dirty="0"/>
              <a:t> </a:t>
            </a:r>
            <a:r>
              <a:rPr dirty="0" err="1"/>
              <a:t>проекта</a:t>
            </a:r>
            <a:endParaRPr dirty="0"/>
          </a:p>
        </p:txBody>
      </p:sp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8160" y="2776767"/>
            <a:ext cx="1115568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Увеличение числа IT-активов</a:t>
            </a:r>
          </a:p>
          <a:p>
            <a:pPr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Сокращение затрат</a:t>
            </a:r>
          </a:p>
          <a:p>
            <a:pPr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Обеспечение безопасности</a:t>
            </a:r>
          </a:p>
          <a:p>
            <a:pPr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Соответствие требованиям законодательства и стандартам</a:t>
            </a:r>
          </a:p>
          <a:p>
            <a:pPr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Поддержка принятия решений</a:t>
            </a:r>
            <a:endParaRPr lang="ru-RU" altLang="ru-RU" dirty="0">
              <a:latin typeface="Arial" panose="020B0604020202020204" pitchFamily="34" charset="0"/>
            </a:endParaRPr>
          </a:p>
          <a:p>
            <a:pPr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Ускорение процессов инвентаризации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828800"/>
            <a:ext cx="932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Для любой </a:t>
            </a:r>
            <a:r>
              <a:rPr lang="en-US" sz="2800" dirty="0" smtClean="0"/>
              <a:t>IT </a:t>
            </a:r>
            <a:r>
              <a:rPr lang="ru-RU" sz="2800" dirty="0" smtClean="0"/>
              <a:t>компании обусловливается следующим:</a:t>
            </a:r>
            <a:endParaRPr lang="ru-RU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445493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Цели и задачи проекта</a:t>
            </a:r>
          </a:p>
        </p:txBody>
      </p:sp>
      <p:sp>
        <p:nvSpPr>
          <p:cNvPr id="119237292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dirty="0" err="1"/>
              <a:t>Цель</a:t>
            </a:r>
            <a:r>
              <a:rPr dirty="0"/>
              <a:t> (</a:t>
            </a:r>
            <a:r>
              <a:rPr dirty="0" err="1"/>
              <a:t>по</a:t>
            </a:r>
            <a:r>
              <a:rPr dirty="0"/>
              <a:t> SMART</a:t>
            </a:r>
            <a:r>
              <a:rPr dirty="0" smtClean="0"/>
              <a:t>)</a:t>
            </a:r>
            <a:r>
              <a:rPr lang="ru-RU" dirty="0" smtClean="0"/>
              <a:t>:</a:t>
            </a:r>
          </a:p>
          <a:p>
            <a:pPr marL="0" indent="0">
              <a:buNone/>
              <a:defRPr/>
            </a:pPr>
            <a:r>
              <a:rPr lang="ru-RU" dirty="0"/>
              <a:t>Разработать и внедрить систему управления IT-активами для компании в течение 12 месяцев, обеспечив точность учета активов на уровне 95%, снижение затрат на техническое обслуживание на 20% и своевременное обновление программного обеспечения с уровнем 90%.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4454930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dirty="0" err="1"/>
              <a:t>Цели</a:t>
            </a:r>
            <a:r>
              <a:rPr dirty="0"/>
              <a:t> и </a:t>
            </a:r>
            <a:r>
              <a:rPr dirty="0" err="1"/>
              <a:t>задачи</a:t>
            </a:r>
            <a:r>
              <a:rPr dirty="0"/>
              <a:t> </a:t>
            </a:r>
            <a:r>
              <a:rPr dirty="0" err="1"/>
              <a:t>проекта</a:t>
            </a:r>
            <a:endParaRPr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198247"/>
            <a:ext cx="105156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(Конкретная)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Разработать и внедрить систему управления IT-активами для эффективного учета, мониторинга и управления IT-активами компании, включая оборудование и программное обеспечение, для повышения операционной эффективности и снижения затрат.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Measurable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(Измеримая)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Система должна обеспечить точность учета IT-активов на уровне 95%, снизить затраты на техническое обслуживание IT-активов на 20% в течение первого года эксплуатации и обеспечить своевременное обновление программного обеспечения для всех активов с 90% уровнем своевременности.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Achievable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(Достижимая)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Проект будет реализован с использованием существующих ресурсов компании, включая IT-специалистов, бюджет на разработку и внедрение, а также внешних консультантов при необходимости. Опыт и компетенции команды позволяют достичь поставленных целей.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(Актуальная)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Проект соответствует стратегическим целям компании по повышению операционной эффективности, снижению затрат и улучшению безопасности IT-инфраструктуры.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Актуальность проекта подтверждена руководством компании и ключевыми заинтересованными сторонами.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Time-bound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(Ограниченная по времени)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Проект будет реализован в течение 12 месяцев. Этапы проекта включают анализ и планирование (2 месяца), разработку и тестирование системы (6 месяцев), внедрение и обучение сотрудников (2 месяца), а также окончательное тестирование и корректировки (2 месяца).</a:t>
            </a:r>
          </a:p>
        </p:txBody>
      </p:sp>
    </p:spTree>
    <p:extLst>
      <p:ext uri="{BB962C8B-B14F-4D97-AF65-F5344CB8AC3E}">
        <p14:creationId xmlns:p14="http://schemas.microsoft.com/office/powerpoint/2010/main" val="382813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1442</Words>
  <Application>Microsoft Office PowerPoint</Application>
  <DocSecurity>0</DocSecurity>
  <PresentationFormat>Широкоэкранный</PresentationFormat>
  <Paragraphs>382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Система управления IT-активами</vt:lpstr>
      <vt:lpstr>Команда проекта</vt:lpstr>
      <vt:lpstr>Концепт проекта</vt:lpstr>
      <vt:lpstr>Концепт проекта</vt:lpstr>
      <vt:lpstr>Концепт проекта</vt:lpstr>
      <vt:lpstr>Результаты SWOT-анализа</vt:lpstr>
      <vt:lpstr>Актуальность проекта</vt:lpstr>
      <vt:lpstr>Цели и задачи проекта</vt:lpstr>
      <vt:lpstr>Цели и задачи проекта</vt:lpstr>
      <vt:lpstr>Цели и задачи проекта</vt:lpstr>
      <vt:lpstr>Этапы реализации проекта</vt:lpstr>
      <vt:lpstr>Организационная модель проекта</vt:lpstr>
      <vt:lpstr>Организационная модель проекта</vt:lpstr>
      <vt:lpstr>Субъекты проекта</vt:lpstr>
      <vt:lpstr>“Дорожная карта” по достижению целевых показателей</vt:lpstr>
      <vt:lpstr>Проект финансового плана</vt:lpstr>
      <vt:lpstr>Матрица ранжирования рисков</vt:lpstr>
      <vt:lpstr>Риски и способы их преодоления</vt:lpstr>
      <vt:lpstr>Технологическая карта</vt:lpstr>
      <vt:lpstr>Меры по формированию положительного имиджа проекта</vt:lpstr>
      <vt:lpstr>Дальнейшие планы по проекту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IT-активами</dc:title>
  <dc:subject/>
  <dc:creator/>
  <cp:keywords/>
  <dc:description/>
  <cp:lastModifiedBy>RePack by Diakov</cp:lastModifiedBy>
  <cp:revision>41</cp:revision>
  <dcterms:modified xsi:type="dcterms:W3CDTF">2024-06-14T11:42:59Z</dcterms:modified>
  <cp:category/>
  <dc:identifier/>
  <cp:contentStatus/>
  <dc:language/>
  <cp:version/>
</cp:coreProperties>
</file>