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70" r:id="rId9"/>
    <p:sldId id="268" r:id="rId10"/>
    <p:sldId id="269" r:id="rId11"/>
    <p:sldId id="267" r:id="rId12"/>
    <p:sldId id="264" r:id="rId13"/>
    <p:sldId id="265"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7442" autoAdjust="0"/>
  </p:normalViewPr>
  <p:slideViewPr>
    <p:cSldViewPr snapToGrid="0">
      <p:cViewPr>
        <p:scale>
          <a:sx n="125" d="100"/>
          <a:sy n="125" d="100"/>
        </p:scale>
        <p:origin x="1512" y="84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360315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303221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3644582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185276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1304043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983F438-DB4B-47F0-A815-00316C8A8DF8}" type="datetimeFigureOut">
              <a:rPr lang="ru-RU" smtClean="0"/>
              <a:t>14.06.2024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16575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983F438-DB4B-47F0-A815-00316C8A8DF8}" type="datetimeFigureOut">
              <a:rPr lang="ru-RU" smtClean="0"/>
              <a:t>14.06.2024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82095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983F438-DB4B-47F0-A815-00316C8A8DF8}" type="datetimeFigureOut">
              <a:rPr lang="ru-RU" smtClean="0"/>
              <a:t>14.06.2024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29257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983F438-DB4B-47F0-A815-00316C8A8DF8}" type="datetimeFigureOut">
              <a:rPr lang="ru-RU" smtClean="0"/>
              <a:t>14.06.2024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2393958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983F438-DB4B-47F0-A815-00316C8A8DF8}" type="datetimeFigureOut">
              <a:rPr lang="ru-RU" smtClean="0"/>
              <a:t>14.06.2024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198926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5983F438-DB4B-47F0-A815-00316C8A8DF8}" type="datetimeFigureOut">
              <a:rPr lang="ru-RU" smtClean="0"/>
              <a:t>14.06.2024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33186F-42C9-490F-8E71-308231B07D8B}" type="slidenum">
              <a:rPr lang="ru-RU" smtClean="0"/>
              <a:t>‹#›</a:t>
            </a:fld>
            <a:endParaRPr lang="ru-RU"/>
          </a:p>
        </p:txBody>
      </p:sp>
    </p:spTree>
    <p:extLst>
      <p:ext uri="{BB962C8B-B14F-4D97-AF65-F5344CB8AC3E}">
        <p14:creationId xmlns:p14="http://schemas.microsoft.com/office/powerpoint/2010/main" val="291470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3F438-DB4B-47F0-A815-00316C8A8DF8}" type="datetimeFigureOut">
              <a:rPr lang="ru-RU" smtClean="0"/>
              <a:t>14.06.2024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33186F-42C9-490F-8E71-308231B07D8B}" type="slidenum">
              <a:rPr lang="ru-RU" smtClean="0"/>
              <a:t>‹#›</a:t>
            </a:fld>
            <a:endParaRPr lang="ru-RU"/>
          </a:p>
        </p:txBody>
      </p:sp>
    </p:spTree>
    <p:extLst>
      <p:ext uri="{BB962C8B-B14F-4D97-AF65-F5344CB8AC3E}">
        <p14:creationId xmlns:p14="http://schemas.microsoft.com/office/powerpoint/2010/main" val="60876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Система управления проектами</a:t>
            </a:r>
            <a:endParaRPr lang="ru-RU" dirty="0">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p:txBody>
          <a:bodyPr/>
          <a:lstStyle/>
          <a:p>
            <a:r>
              <a:rPr lang="ru-RU" dirty="0" smtClean="0">
                <a:latin typeface="Arial" panose="020B0604020202020204" pitchFamily="34" charset="0"/>
                <a:cs typeface="Arial" panose="020B0604020202020204" pitchFamily="34" charset="0"/>
              </a:rPr>
              <a:t>Гончаров И.В. 112-ПИо</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480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93160070" name="Заголовок 1"/>
          <p:cNvSpPr>
            <a:spLocks noGrp="1"/>
          </p:cNvSpPr>
          <p:nvPr>
            <p:ph type="title"/>
          </p:nvPr>
        </p:nvSpPr>
        <p:spPr bwMode="auto"/>
        <p:txBody>
          <a:bodyPr/>
          <a:lstStyle/>
          <a:p>
            <a:pPr>
              <a:defRPr/>
            </a:pPr>
            <a:r>
              <a:rPr dirty="0" err="1" smtClean="0">
                <a:latin typeface="Arial" panose="020B0604020202020204" pitchFamily="34" charset="0"/>
                <a:cs typeface="Arial" panose="020B0604020202020204" pitchFamily="34" charset="0"/>
              </a:rPr>
              <a:t>Субъекты</a:t>
            </a:r>
            <a:r>
              <a:rPr lang="ru-RU" dirty="0" smtClean="0">
                <a:latin typeface="Arial" panose="020B0604020202020204" pitchFamily="34" charset="0"/>
                <a:cs typeface="Arial" panose="020B0604020202020204" pitchFamily="34" charset="0"/>
              </a:rPr>
              <a:t> проекта</a:t>
            </a:r>
            <a:endParaRPr dirty="0">
              <a:latin typeface="Arial" panose="020B0604020202020204" pitchFamily="34" charset="0"/>
              <a:cs typeface="Arial" panose="020B0604020202020204" pitchFamily="34" charset="0"/>
            </a:endParaRPr>
          </a:p>
        </p:txBody>
      </p:sp>
      <p:sp>
        <p:nvSpPr>
          <p:cNvPr id="683964979" name="Объект 2"/>
          <p:cNvSpPr>
            <a:spLocks noGrp="1"/>
          </p:cNvSpPr>
          <p:nvPr>
            <p:ph idx="1"/>
          </p:nvPr>
        </p:nvSpPr>
        <p:spPr bwMode="auto"/>
        <p:txBody>
          <a:bodyPr/>
          <a:lstStyle/>
          <a:p>
            <a:pPr marL="0" indent="0">
              <a:buNone/>
              <a:defRPr/>
            </a:pPr>
            <a:r>
              <a:rPr dirty="0" err="1">
                <a:latin typeface="Arial" panose="020B0604020202020204" pitchFamily="34" charset="0"/>
                <a:cs typeface="Arial" panose="020B0604020202020204" pitchFamily="34" charset="0"/>
              </a:rPr>
              <a:t>Заказчик</a:t>
            </a:r>
            <a:r>
              <a:rPr dirty="0">
                <a:latin typeface="Arial" panose="020B0604020202020204" pitchFamily="34" charset="0"/>
                <a:cs typeface="Arial" panose="020B0604020202020204" pitchFamily="34" charset="0"/>
              </a:rPr>
              <a:t> </a:t>
            </a:r>
            <a:r>
              <a:rPr dirty="0" err="1" smtClean="0">
                <a:latin typeface="Arial" panose="020B0604020202020204" pitchFamily="34" charset="0"/>
                <a:cs typeface="Arial" panose="020B0604020202020204" pitchFamily="34" charset="0"/>
              </a:rPr>
              <a:t>проекта</a:t>
            </a:r>
            <a:r>
              <a:rPr lang="ru-RU" dirty="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и </a:t>
            </a:r>
            <a:r>
              <a:rPr lang="ru-RU" dirty="0" err="1">
                <a:latin typeface="Arial" panose="020B0604020202020204" pitchFamily="34" charset="0"/>
                <a:cs typeface="Arial" panose="020B0604020202020204" pitchFamily="34" charset="0"/>
              </a:rPr>
              <a:t>и</a:t>
            </a:r>
            <a:r>
              <a:rPr dirty="0" err="1" smtClean="0">
                <a:latin typeface="Arial" panose="020B0604020202020204" pitchFamily="34" charset="0"/>
                <a:cs typeface="Arial" panose="020B0604020202020204" pitchFamily="34" charset="0"/>
              </a:rPr>
              <a:t>нвестор</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отстутствуют</a:t>
            </a:r>
            <a:r>
              <a:rPr lang="ru-RU" dirty="0" smtClean="0">
                <a:latin typeface="Arial" panose="020B0604020202020204" pitchFamily="34" charset="0"/>
                <a:cs typeface="Arial" panose="020B0604020202020204" pitchFamily="34" charset="0"/>
              </a:rPr>
              <a:t>. В дальнейшем их роли могут выступать любые компании, имеющие </a:t>
            </a:r>
            <a:r>
              <a:rPr lang="en-US" dirty="0" smtClean="0">
                <a:latin typeface="Arial" panose="020B0604020202020204" pitchFamily="34" charset="0"/>
                <a:cs typeface="Arial" panose="020B0604020202020204" pitchFamily="34" charset="0"/>
              </a:rPr>
              <a:t>IT </a:t>
            </a:r>
            <a:r>
              <a:rPr lang="ru-RU" dirty="0" smtClean="0">
                <a:latin typeface="Arial" panose="020B0604020202020204" pitchFamily="34" charset="0"/>
                <a:cs typeface="Arial" panose="020B0604020202020204" pitchFamily="34" charset="0"/>
              </a:rPr>
              <a:t>активы.</a:t>
            </a:r>
            <a:endParaRPr dirty="0">
              <a:latin typeface="Arial" panose="020B0604020202020204" pitchFamily="34" charset="0"/>
              <a:cs typeface="Arial" panose="020B0604020202020204" pitchFamily="34" charset="0"/>
            </a:endParaRPr>
          </a:p>
          <a:p>
            <a:pPr marL="0" indent="0">
              <a:buNone/>
              <a:defRPr/>
            </a:pPr>
            <a:endParaRPr lang="ru-RU" dirty="0">
              <a:latin typeface="Arial" panose="020B0604020202020204" pitchFamily="34" charset="0"/>
              <a:cs typeface="Arial" panose="020B0604020202020204" pitchFamily="34" charset="0"/>
            </a:endParaRPr>
          </a:p>
          <a:p>
            <a:pPr marL="0" indent="0">
              <a:buNone/>
              <a:defRPr/>
            </a:pPr>
            <a:r>
              <a:rPr dirty="0" err="1" smtClean="0">
                <a:latin typeface="Arial" panose="020B0604020202020204" pitchFamily="34" charset="0"/>
                <a:cs typeface="Arial" panose="020B0604020202020204" pitchFamily="34" charset="0"/>
              </a:rPr>
              <a:t>Стейкхолдеры</a:t>
            </a:r>
            <a:r>
              <a:rPr dirty="0" smtClean="0">
                <a:latin typeface="Arial" panose="020B0604020202020204" pitchFamily="34" charset="0"/>
                <a:cs typeface="Arial" panose="020B0604020202020204" pitchFamily="34" charset="0"/>
              </a:rPr>
              <a:t> </a:t>
            </a:r>
            <a:r>
              <a:rPr dirty="0" err="1" smtClean="0">
                <a:latin typeface="Arial" panose="020B0604020202020204" pitchFamily="34" charset="0"/>
                <a:cs typeface="Arial" panose="020B0604020202020204" pitchFamily="34" charset="0"/>
              </a:rPr>
              <a:t>проекта</a:t>
            </a:r>
            <a:r>
              <a:rPr lang="ru-RU" dirty="0" smtClean="0">
                <a:latin typeface="Arial" panose="020B0604020202020204" pitchFamily="34" charset="0"/>
                <a:cs typeface="Arial" panose="020B0604020202020204" pitchFamily="34" charset="0"/>
              </a:rPr>
              <a:t>:</a:t>
            </a:r>
          </a:p>
          <a:p>
            <a:pPr marL="0" indent="0">
              <a:buNone/>
              <a:defRPr/>
            </a:pPr>
            <a:endParaRPr dirty="0">
              <a:latin typeface="Arial" panose="020B0604020202020204" pitchFamily="34" charset="0"/>
              <a:cs typeface="Arial" panose="020B0604020202020204" pitchFamily="34" charset="0"/>
            </a:endParaRPr>
          </a:p>
        </p:txBody>
      </p:sp>
      <p:sp>
        <p:nvSpPr>
          <p:cNvPr id="2" name="Rectangle 1"/>
          <p:cNvSpPr>
            <a:spLocks noChangeArrowheads="1"/>
          </p:cNvSpPr>
          <p:nvPr/>
        </p:nvSpPr>
        <p:spPr bwMode="auto">
          <a:xfrm>
            <a:off x="838200" y="4114780"/>
            <a:ext cx="104999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i="0" u="none" strike="noStrike" cap="none" normalizeH="0" baseline="0" dirty="0" smtClean="0">
                <a:ln>
                  <a:noFill/>
                </a:ln>
                <a:solidFill>
                  <a:schemeClr val="tx1"/>
                </a:solidFill>
                <a:effectLst/>
                <a:latin typeface="Arial" panose="020B0604020202020204" pitchFamily="34" charset="0"/>
              </a:rPr>
              <a:t>Команда проекта (руководство,</a:t>
            </a:r>
            <a:r>
              <a:rPr kumimoji="0" lang="ru-RU" altLang="ru-RU" sz="2400" i="0" u="none" strike="noStrike" cap="none" normalizeH="0" dirty="0" smtClean="0">
                <a:ln>
                  <a:noFill/>
                </a:ln>
                <a:solidFill>
                  <a:schemeClr val="tx1"/>
                </a:solidFill>
                <a:effectLst/>
                <a:latin typeface="Arial" panose="020B0604020202020204" pitchFamily="34" charset="0"/>
              </a:rPr>
              <a:t> разработчики</a:t>
            </a:r>
            <a:r>
              <a:rPr kumimoji="0" lang="ru-RU" altLang="ru-RU" sz="240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i="0" u="none" strike="noStrike" cap="none" normalizeH="0" baseline="0" dirty="0" smtClean="0">
                <a:ln>
                  <a:noFill/>
                </a:ln>
                <a:solidFill>
                  <a:schemeClr val="tx1"/>
                </a:solidFill>
                <a:effectLst/>
                <a:latin typeface="Arial" panose="020B0604020202020204" pitchFamily="34" charset="0"/>
              </a:rPr>
              <a:t>Конечные пользователи (компании</a:t>
            </a:r>
            <a:r>
              <a:rPr kumimoji="0" lang="ru-RU" altLang="ru-RU" sz="2400" i="0" u="none" strike="noStrike" cap="none" normalizeH="0" dirty="0" smtClean="0">
                <a:ln>
                  <a:noFill/>
                </a:ln>
                <a:solidFill>
                  <a:schemeClr val="tx1"/>
                </a:solidFill>
                <a:effectLst/>
                <a:latin typeface="Arial" panose="020B0604020202020204" pitchFamily="34" charset="0"/>
              </a:rPr>
              <a:t> заказчики</a:t>
            </a:r>
            <a:r>
              <a:rPr kumimoji="0" lang="ru-RU" altLang="ru-RU" sz="2400" i="0" u="none" strike="noStrike" cap="none" normalizeH="0" baseline="0" dirty="0" smtClean="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ru-RU" altLang="ru-RU" sz="2400" i="0" u="none" strike="noStrike" cap="none" normalizeH="0" baseline="0" dirty="0" smtClean="0">
                <a:ln>
                  <a:noFill/>
                </a:ln>
                <a:solidFill>
                  <a:schemeClr val="tx1"/>
                </a:solidFill>
                <a:effectLst/>
                <a:latin typeface="Arial" panose="020B0604020202020204" pitchFamily="34" charset="0"/>
              </a:rPr>
              <a:t>Поставщики и подрядчики (поставщики оборудования и ПО)</a:t>
            </a:r>
          </a:p>
          <a:p>
            <a:pPr marL="285750" lvl="0" indent="-285750" rtl="0" eaLnBrk="0" fontAlgn="base" hangingPunct="0">
              <a:spcBef>
                <a:spcPct val="0"/>
              </a:spcBef>
              <a:spcAft>
                <a:spcPct val="0"/>
              </a:spcAft>
              <a:buFont typeface="Arial" panose="020B0604020202020204" pitchFamily="34" charset="0"/>
              <a:buChar char="•"/>
            </a:pPr>
            <a:r>
              <a:rPr kumimoji="0" lang="ru-RU" altLang="ru-RU" sz="2400" i="0" u="none" strike="noStrike" cap="none" normalizeH="0" baseline="0" dirty="0" smtClean="0">
                <a:ln>
                  <a:noFill/>
                </a:ln>
                <a:solidFill>
                  <a:schemeClr val="tx1"/>
                </a:solidFill>
                <a:effectLst/>
                <a:latin typeface="Arial" panose="020B0604020202020204" pitchFamily="34" charset="0"/>
              </a:rPr>
              <a:t>Регуляторы (проверяющие</a:t>
            </a:r>
            <a:r>
              <a:rPr kumimoji="0" lang="ru-RU" altLang="ru-RU" sz="2400" i="0" u="none" strike="noStrike" cap="none" normalizeH="0" dirty="0" smtClean="0">
                <a:ln>
                  <a:noFill/>
                </a:ln>
                <a:solidFill>
                  <a:schemeClr val="tx1"/>
                </a:solidFill>
                <a:effectLst/>
                <a:latin typeface="Arial" panose="020B0604020202020204" pitchFamily="34" charset="0"/>
              </a:rPr>
              <a:t> </a:t>
            </a:r>
            <a:r>
              <a:rPr lang="ru-RU" altLang="ru-RU" sz="2400" dirty="0" smtClean="0"/>
              <a:t>с</a:t>
            </a:r>
            <a:r>
              <a:rPr lang="ru-RU" sz="2400" dirty="0" smtClean="0"/>
              <a:t>оответствие </a:t>
            </a:r>
            <a:r>
              <a:rPr lang="ru-RU" sz="2400" dirty="0"/>
              <a:t>нормативным требованиям</a:t>
            </a:r>
            <a:r>
              <a:rPr kumimoji="0" lang="ru-RU" altLang="ru-RU" sz="240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328589"/>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556311"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compatLnSpc="0">
            <a:normAutofit/>
          </a:bodyPr>
          <a:lstStyle/>
          <a:p>
            <a:pPr>
              <a:defRPr/>
            </a:pPr>
            <a:r>
              <a:rPr lang="ru-RU" sz="4400" b="0" i="0" u="none" strike="noStrike" cap="none" spc="0" dirty="0">
                <a:solidFill>
                  <a:schemeClr val="tx1"/>
                </a:solidFill>
                <a:latin typeface="Arial" panose="020B0604020202020204" pitchFamily="34" charset="0"/>
                <a:ea typeface="Arial"/>
                <a:cs typeface="Arial" panose="020B0604020202020204" pitchFamily="34" charset="0"/>
              </a:rPr>
              <a:t>“Дорожная карта” по достижению целевых показателей</a:t>
            </a:r>
            <a:endParaRPr lang="ru-RU" sz="4400" b="0" i="0" u="none" strike="noStrike" cap="none" spc="0" dirty="0">
              <a:solidFill>
                <a:schemeClr val="tx1"/>
              </a:solidFill>
              <a:latin typeface="Arial" panose="020B0604020202020204" pitchFamily="34" charset="0"/>
              <a:cs typeface="Arial" panose="020B0604020202020204" pitchFamily="34" charset="0"/>
            </a:endParaRPr>
          </a:p>
        </p:txBody>
      </p:sp>
      <p:graphicFrame>
        <p:nvGraphicFramePr>
          <p:cNvPr id="3" name="Таблица 2"/>
          <p:cNvGraphicFramePr>
            <a:graphicFrameLocks noGrp="1"/>
          </p:cNvGraphicFramePr>
          <p:nvPr/>
        </p:nvGraphicFramePr>
        <p:xfrm>
          <a:off x="2394857" y="1747869"/>
          <a:ext cx="7035282" cy="4567958"/>
        </p:xfrm>
        <a:graphic>
          <a:graphicData uri="http://schemas.openxmlformats.org/drawingml/2006/table">
            <a:tbl>
              <a:tblPr/>
              <a:tblGrid>
                <a:gridCol w="1331168">
                  <a:extLst>
                    <a:ext uri="{9D8B030D-6E8A-4147-A177-3AD203B41FA5}">
                      <a16:colId xmlns:a16="http://schemas.microsoft.com/office/drawing/2014/main" val="2381091319"/>
                    </a:ext>
                  </a:extLst>
                </a:gridCol>
                <a:gridCol w="2898710">
                  <a:extLst>
                    <a:ext uri="{9D8B030D-6E8A-4147-A177-3AD203B41FA5}">
                      <a16:colId xmlns:a16="http://schemas.microsoft.com/office/drawing/2014/main" val="1879044894"/>
                    </a:ext>
                  </a:extLst>
                </a:gridCol>
                <a:gridCol w="833535">
                  <a:extLst>
                    <a:ext uri="{9D8B030D-6E8A-4147-A177-3AD203B41FA5}">
                      <a16:colId xmlns:a16="http://schemas.microsoft.com/office/drawing/2014/main" val="3152836892"/>
                    </a:ext>
                  </a:extLst>
                </a:gridCol>
                <a:gridCol w="1971869">
                  <a:extLst>
                    <a:ext uri="{9D8B030D-6E8A-4147-A177-3AD203B41FA5}">
                      <a16:colId xmlns:a16="http://schemas.microsoft.com/office/drawing/2014/main" val="3395898284"/>
                    </a:ext>
                  </a:extLst>
                </a:gridCol>
              </a:tblGrid>
              <a:tr h="124324">
                <a:tc>
                  <a:txBody>
                    <a:bodyPr/>
                    <a:lstStyle/>
                    <a:p>
                      <a:pPr algn="ctr"/>
                      <a:r>
                        <a:rPr lang="ru-RU" sz="1000" dirty="0"/>
                        <a:t>Задача</a:t>
                      </a:r>
                    </a:p>
                  </a:txBody>
                  <a:tcPr marL="31081" marR="31081" marT="15540" marB="15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000"/>
                        <a:t>Мероприятия</a:t>
                      </a:r>
                    </a:p>
                  </a:txBody>
                  <a:tcPr marL="31081" marR="31081" marT="15540" marB="15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000" dirty="0"/>
                        <a:t>Сроки выполнения</a:t>
                      </a:r>
                    </a:p>
                  </a:txBody>
                  <a:tcPr marL="31081" marR="31081" marT="15540" marB="15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000" dirty="0"/>
                        <a:t>Ответственные</a:t>
                      </a:r>
                    </a:p>
                  </a:txBody>
                  <a:tcPr marL="31081" marR="31081" marT="15540" marB="15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88187"/>
                  </a:ext>
                </a:extLst>
              </a:tr>
              <a:tr h="485342">
                <a:tc>
                  <a:txBody>
                    <a:bodyPr/>
                    <a:lstStyle/>
                    <a:p>
                      <a:pPr algn="l"/>
                      <a:r>
                        <a:rPr lang="ru-RU" sz="1000" dirty="0"/>
                        <a:t>Анализ текущего состояния и требований</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Проведение инвентаризации IT-активов, Определение функциональных требований, Составление списка ключевых заинтересованных сторон</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2 месяца</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Руководитель проекта, IT-менеджер, Финансовый менеджер</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218099"/>
                  </a:ext>
                </a:extLst>
              </a:tr>
              <a:tr h="404326">
                <a:tc>
                  <a:txBody>
                    <a:bodyPr/>
                    <a:lstStyle/>
                    <a:p>
                      <a:pPr algn="l"/>
                      <a:r>
                        <a:rPr lang="ru-RU" sz="1000" dirty="0"/>
                        <a:t>Проектирование системы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Разработка архитектуры системы, Определение функциональных модулей, Подготовка технических спецификаций</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2 месяца</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IT-менеджер, Системный архитектор, Технический писатель</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5790085"/>
                  </a:ext>
                </a:extLst>
              </a:tr>
              <a:tr h="590539">
                <a:tc>
                  <a:txBody>
                    <a:bodyPr/>
                    <a:lstStyle/>
                    <a:p>
                      <a:pPr algn="l"/>
                      <a:r>
                        <a:rPr lang="ru-RU" sz="1000"/>
                        <a:t>Выбор технологий и инструментов</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Анализ доступных решений, Выбор платформы, Определение инструментов для интеграции</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1 месяц</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IT-менеджер, Аналитик, Специалист по закупкам</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0720344"/>
                  </a:ext>
                </a:extLst>
              </a:tr>
              <a:tr h="590539">
                <a:tc>
                  <a:txBody>
                    <a:bodyPr/>
                    <a:lstStyle/>
                    <a:p>
                      <a:pPr algn="l"/>
                      <a:r>
                        <a:rPr lang="ru-RU" sz="1000"/>
                        <a:t>Разработка системы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Создание базы данных, Разработка интерфейса, Реализация функционала, Тестирование</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6 месяцев</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IT-менеджер, Разработчики ПО, Системные администраторы, Тестировщики</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3751563"/>
                  </a:ext>
                </a:extLst>
              </a:tr>
              <a:tr h="497296">
                <a:tc>
                  <a:txBody>
                    <a:bodyPr/>
                    <a:lstStyle/>
                    <a:p>
                      <a:pPr algn="l"/>
                      <a:r>
                        <a:rPr lang="ru-RU" sz="1000"/>
                        <a:t>Внедрение системы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Установка и настройка системы, Импорт данных, Обучение сотрудников</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2 месяца</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Руководитель проекта, IT-менеджер, Специалисты по обучению, Системные администраторы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12614"/>
                  </a:ext>
                </a:extLst>
              </a:tr>
              <a:tr h="590539">
                <a:tc>
                  <a:txBody>
                    <a:bodyPr/>
                    <a:lstStyle/>
                    <a:p>
                      <a:pPr algn="l"/>
                      <a:r>
                        <a:rPr lang="ru-RU" sz="1000"/>
                        <a:t>Сопровождение и поддержка</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Техническая поддержка, Разработка документации, Регулярное обновление системы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Постоянно, начиная с момента запуска системы</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IT-менеджер, Специалисты по поддержке, Технический писатель</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519367"/>
                  </a:ext>
                </a:extLst>
              </a:tr>
              <a:tr h="404053">
                <a:tc>
                  <a:txBody>
                    <a:bodyPr/>
                    <a:lstStyle/>
                    <a:p>
                      <a:pPr algn="l"/>
                      <a:r>
                        <a:rPr lang="ru-RU" sz="1000"/>
                        <a:t>Оценка эффективности</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Сбор данных, Анализ результатов, Подготовка отчета и рекомендаций</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a:t>2 месяца после внедрения</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ru-RU" sz="1000" dirty="0"/>
                        <a:t>Руководитель проекта, Аналитик, Финансовый менеджер</a:t>
                      </a:r>
                    </a:p>
                  </a:txBody>
                  <a:tcPr marL="31081" marR="31081" marT="15540" marB="155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6422677"/>
                  </a:ext>
                </a:extLst>
              </a:tr>
            </a:tbl>
          </a:graphicData>
        </a:graphic>
      </p:graphicFrame>
    </p:spTree>
    <p:extLst>
      <p:ext uri="{BB962C8B-B14F-4D97-AF65-F5344CB8AC3E}">
        <p14:creationId xmlns:p14="http://schemas.microsoft.com/office/powerpoint/2010/main" val="3593636711"/>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0"/>
            <a:ext cx="10515600" cy="1325563"/>
          </a:xfrm>
        </p:spPr>
        <p:txBody>
          <a:bodyPr>
            <a:normAutofit/>
          </a:bodyPr>
          <a:lstStyle/>
          <a:p>
            <a:pPr lvl="0"/>
            <a:r>
              <a:rPr lang="ru-RU" sz="4000" dirty="0">
                <a:latin typeface="Arial" panose="020B0604020202020204" pitchFamily="34" charset="0"/>
                <a:cs typeface="Arial" panose="020B0604020202020204" pitchFamily="34" charset="0"/>
              </a:rPr>
              <a:t>Риски и способы их преодоления</a:t>
            </a:r>
          </a:p>
        </p:txBody>
      </p:sp>
      <p:sp>
        <p:nvSpPr>
          <p:cNvPr id="3" name="Объект 2"/>
          <p:cNvSpPr>
            <a:spLocks noGrp="1"/>
          </p:cNvSpPr>
          <p:nvPr>
            <p:ph idx="1"/>
          </p:nvPr>
        </p:nvSpPr>
        <p:spPr>
          <a:xfrm>
            <a:off x="838200" y="961778"/>
            <a:ext cx="10515600" cy="727570"/>
          </a:xfrm>
        </p:spPr>
        <p:txBody>
          <a:bodyPr>
            <a:normAutofit/>
          </a:bodyPr>
          <a:lstStyle/>
          <a:p>
            <a:pPr marL="0" indent="0">
              <a:buNone/>
            </a:pPr>
            <a:r>
              <a:rPr lang="ru-RU" sz="1800" dirty="0">
                <a:latin typeface="Arial" panose="020B0604020202020204" pitchFamily="34" charset="0"/>
                <a:cs typeface="Arial" panose="020B0604020202020204" pitchFamily="34" charset="0"/>
              </a:rPr>
              <a:t>Риск высокий. Проект тяжелый в реализации и дальнейшей поддержке. Возможен уход из команды ключевых сотрудников, в следствии чего разработка </a:t>
            </a:r>
            <a:r>
              <a:rPr lang="ru-RU" sz="1800" dirty="0" smtClean="0">
                <a:latin typeface="Arial" panose="020B0604020202020204" pitchFamily="34" charset="0"/>
                <a:cs typeface="Arial" panose="020B0604020202020204" pitchFamily="34" charset="0"/>
              </a:rPr>
              <a:t>замедляется.</a:t>
            </a:r>
            <a:endParaRPr lang="ru-RU" sz="1800" dirty="0">
              <a:latin typeface="Arial" panose="020B0604020202020204" pitchFamily="34" charset="0"/>
              <a:cs typeface="Arial" panose="020B0604020202020204" pitchFamily="34"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344046090"/>
              </p:ext>
            </p:extLst>
          </p:nvPr>
        </p:nvGraphicFramePr>
        <p:xfrm>
          <a:off x="338347" y="1542406"/>
          <a:ext cx="11691257" cy="5049330"/>
        </p:xfrm>
        <a:graphic>
          <a:graphicData uri="http://schemas.openxmlformats.org/drawingml/2006/table">
            <a:tbl>
              <a:tblPr firstRow="1" firstCol="1" lastRow="1" lastCol="1" bandRow="1" bandCol="1">
                <a:tableStyleId>{5C22544A-7EE6-4342-B048-85BDC9FD1C3A}</a:tableStyleId>
              </a:tblPr>
              <a:tblGrid>
                <a:gridCol w="338694">
                  <a:extLst>
                    <a:ext uri="{9D8B030D-6E8A-4147-A177-3AD203B41FA5}">
                      <a16:colId xmlns:a16="http://schemas.microsoft.com/office/drawing/2014/main" val="449005105"/>
                    </a:ext>
                  </a:extLst>
                </a:gridCol>
                <a:gridCol w="1908126">
                  <a:extLst>
                    <a:ext uri="{9D8B030D-6E8A-4147-A177-3AD203B41FA5}">
                      <a16:colId xmlns:a16="http://schemas.microsoft.com/office/drawing/2014/main" val="3173115982"/>
                    </a:ext>
                  </a:extLst>
                </a:gridCol>
                <a:gridCol w="2271742">
                  <a:extLst>
                    <a:ext uri="{9D8B030D-6E8A-4147-A177-3AD203B41FA5}">
                      <a16:colId xmlns:a16="http://schemas.microsoft.com/office/drawing/2014/main" val="120304526"/>
                    </a:ext>
                  </a:extLst>
                </a:gridCol>
                <a:gridCol w="854407">
                  <a:extLst>
                    <a:ext uri="{9D8B030D-6E8A-4147-A177-3AD203B41FA5}">
                      <a16:colId xmlns:a16="http://schemas.microsoft.com/office/drawing/2014/main" val="751633258"/>
                    </a:ext>
                  </a:extLst>
                </a:gridCol>
                <a:gridCol w="849702">
                  <a:extLst>
                    <a:ext uri="{9D8B030D-6E8A-4147-A177-3AD203B41FA5}">
                      <a16:colId xmlns:a16="http://schemas.microsoft.com/office/drawing/2014/main" val="4263861080"/>
                    </a:ext>
                  </a:extLst>
                </a:gridCol>
                <a:gridCol w="1013262">
                  <a:extLst>
                    <a:ext uri="{9D8B030D-6E8A-4147-A177-3AD203B41FA5}">
                      <a16:colId xmlns:a16="http://schemas.microsoft.com/office/drawing/2014/main" val="1314243571"/>
                    </a:ext>
                  </a:extLst>
                </a:gridCol>
                <a:gridCol w="2513009">
                  <a:extLst>
                    <a:ext uri="{9D8B030D-6E8A-4147-A177-3AD203B41FA5}">
                      <a16:colId xmlns:a16="http://schemas.microsoft.com/office/drawing/2014/main" val="2072621403"/>
                    </a:ext>
                  </a:extLst>
                </a:gridCol>
                <a:gridCol w="1942315">
                  <a:extLst>
                    <a:ext uri="{9D8B030D-6E8A-4147-A177-3AD203B41FA5}">
                      <a16:colId xmlns:a16="http://schemas.microsoft.com/office/drawing/2014/main" val="1851331063"/>
                    </a:ext>
                  </a:extLst>
                </a:gridCol>
              </a:tblGrid>
              <a:tr h="281679">
                <a:tc>
                  <a:txBody>
                    <a:bodyPr/>
                    <a:lstStyle/>
                    <a:p>
                      <a:pPr indent="114300" algn="ctr">
                        <a:spcBef>
                          <a:spcPts val="300"/>
                        </a:spcBef>
                        <a:spcAft>
                          <a:spcPts val="300"/>
                        </a:spcAft>
                      </a:pPr>
                      <a:r>
                        <a:rPr lang="ru-RU" sz="1050" dirty="0">
                          <a:effectLst/>
                        </a:rPr>
                        <a:t>№</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a:effectLst/>
                        </a:rPr>
                        <a:t>Риск</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a:effectLst/>
                        </a:rPr>
                        <a:t>Потенциальное воздействие</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a:effectLst/>
                        </a:rPr>
                        <a:t>Вероятность наступления (1 – 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a:effectLst/>
                        </a:rPr>
                        <a:t>Влияние риска (1 – 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dirty="0">
                          <a:effectLst/>
                        </a:rPr>
                        <a:t>Уровень риска</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indent="-3175" algn="ctr">
                        <a:spcBef>
                          <a:spcPts val="300"/>
                        </a:spcBef>
                        <a:spcAft>
                          <a:spcPts val="300"/>
                        </a:spcAft>
                      </a:pPr>
                      <a:r>
                        <a:rPr lang="ru-RU" sz="1050" dirty="0">
                          <a:effectLst/>
                        </a:rPr>
                        <a:t>Меры по исключению (снижению) события</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50">
                          <a:effectLst/>
                        </a:rPr>
                        <a:t>Меры по устранению последствий события в случае наступления</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extLst>
                  <a:ext uri="{0D108BD9-81ED-4DB2-BD59-A6C34878D82A}">
                    <a16:rowId xmlns:a16="http://schemas.microsoft.com/office/drawing/2014/main" val="1467266747"/>
                  </a:ext>
                </a:extLst>
              </a:tr>
              <a:tr h="112778">
                <a:tc gridSpan="8">
                  <a:txBody>
                    <a:bodyPr/>
                    <a:lstStyle/>
                    <a:p>
                      <a:pPr algn="ctr">
                        <a:spcBef>
                          <a:spcPts val="300"/>
                        </a:spcBef>
                        <a:spcAft>
                          <a:spcPts val="300"/>
                        </a:spcAft>
                      </a:pPr>
                      <a:r>
                        <a:rPr lang="ru-RU" sz="1100" dirty="0">
                          <a:effectLst/>
                        </a:rPr>
                        <a:t>Технологические риски</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52493466"/>
                  </a:ext>
                </a:extLst>
              </a:tr>
              <a:tr h="657250">
                <a:tc>
                  <a:txBody>
                    <a:bodyPr/>
                    <a:lstStyle/>
                    <a:p>
                      <a:pPr algn="ctr">
                        <a:spcBef>
                          <a:spcPts val="300"/>
                        </a:spcBef>
                        <a:spcAft>
                          <a:spcPts val="30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Проблемы с внешними зависимостями для работы готовой системы и ее разработки.</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Временная невозможность использования системы, замедление разработки.</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dirty="0">
                          <a:effectLst/>
                        </a:rPr>
                        <a:t>Высокий</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dirty="0">
                          <a:effectLst/>
                        </a:rPr>
                        <a:t>Стараться минимизировать количество внешних зависимостей.</a:t>
                      </a:r>
                      <a:endParaRPr lang="ru-RU" sz="1100" dirty="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Изменение зависимостей на работающие, локальные.</a:t>
                      </a:r>
                      <a:endParaRPr lang="ru-RU" sz="110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1264110447"/>
                  </a:ext>
                </a:extLst>
              </a:tr>
              <a:tr h="438167">
                <a:tc>
                  <a:txBody>
                    <a:bodyPr/>
                    <a:lstStyle/>
                    <a:p>
                      <a:pPr algn="ctr">
                        <a:spcBef>
                          <a:spcPts val="300"/>
                        </a:spcBef>
                        <a:spcAft>
                          <a:spcPts val="30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Проблемы с хранилищем контента.</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Потеря данных пользователей системы.</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a:effectLst/>
                        </a:rPr>
                        <a:t>Средний</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Восстановить данные из бэкапа, если таковой имеется.</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dirty="0">
                          <a:effectLst/>
                        </a:rPr>
                        <a:t>Настроить </a:t>
                      </a:r>
                      <a:r>
                        <a:rPr lang="ru-RU" sz="1100" dirty="0" err="1">
                          <a:effectLst/>
                        </a:rPr>
                        <a:t>бэкапирование</a:t>
                      </a:r>
                      <a:r>
                        <a:rPr lang="ru-RU" sz="1100" dirty="0">
                          <a:effectLst/>
                        </a:rPr>
                        <a:t> и следить за его выполнением.</a:t>
                      </a:r>
                      <a:endParaRPr lang="ru-RU" sz="1100" dirty="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1120652447"/>
                  </a:ext>
                </a:extLst>
              </a:tr>
              <a:tr h="1095415">
                <a:tc>
                  <a:txBody>
                    <a:bodyPr/>
                    <a:lstStyle/>
                    <a:p>
                      <a:pPr algn="ctr">
                        <a:spcBef>
                          <a:spcPts val="300"/>
                        </a:spcBef>
                        <a:spcAft>
                          <a:spcPts val="300"/>
                        </a:spcAft>
                      </a:pPr>
                      <a:r>
                        <a:rPr lang="ru-RU" sz="1100">
                          <a:effectLst/>
                        </a:rPr>
                        <a:t>3</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dirty="0">
                          <a:effectLst/>
                        </a:rPr>
                        <a:t>Проблемы с работой сервера.</a:t>
                      </a:r>
                      <a:endParaRPr lang="ru-RU" sz="1100" dirty="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Замедление работы приложения, недоступность системы.</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a:effectLst/>
                        </a:rPr>
                        <a:t>Очень высокий</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Для ускорения восстановления документировать решения по инфраструктуре, чтобы можно было быстро вникнуть в устройство системы. Настроить мониторинг.</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Восстановление работы инженером.</a:t>
                      </a:r>
                      <a:endParaRPr lang="ru-RU" sz="110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563998760"/>
                  </a:ext>
                </a:extLst>
              </a:tr>
              <a:tr h="112778">
                <a:tc gridSpan="8">
                  <a:txBody>
                    <a:bodyPr/>
                    <a:lstStyle/>
                    <a:p>
                      <a:pPr algn="ctr">
                        <a:spcBef>
                          <a:spcPts val="300"/>
                        </a:spcBef>
                        <a:spcAft>
                          <a:spcPts val="300"/>
                        </a:spcAft>
                      </a:pPr>
                      <a:r>
                        <a:rPr lang="ru-RU" sz="1100">
                          <a:effectLst/>
                        </a:rPr>
                        <a:t>Организационные риски</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110297039"/>
                  </a:ext>
                </a:extLst>
              </a:tr>
              <a:tr h="657250">
                <a:tc>
                  <a:txBody>
                    <a:bodyPr/>
                    <a:lstStyle/>
                    <a:p>
                      <a:pPr algn="ctr">
                        <a:spcBef>
                          <a:spcPts val="300"/>
                        </a:spcBef>
                        <a:spcAft>
                          <a:spcPts val="30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Нехватка квалифицированных специалистов для разработки и поддержки системы.</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Замедление разработки.</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dirty="0">
                          <a:effectLst/>
                        </a:rPr>
                        <a:t>Средний</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dirty="0">
                          <a:effectLst/>
                        </a:rPr>
                        <a:t>Точное выявление требований, подбор персонала в соответствии с требованиями.</a:t>
                      </a:r>
                      <a:endParaRPr lang="ru-RU" sz="1100" dirty="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Привлечение аутсорсинговых специалистов.</a:t>
                      </a:r>
                      <a:endParaRPr lang="ru-RU" sz="110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2408017087"/>
                  </a:ext>
                </a:extLst>
              </a:tr>
              <a:tr h="438167">
                <a:tc>
                  <a:txBody>
                    <a:bodyPr/>
                    <a:lstStyle/>
                    <a:p>
                      <a:pPr algn="ctr">
                        <a:spcBef>
                          <a:spcPts val="300"/>
                        </a:spcBef>
                        <a:spcAft>
                          <a:spcPts val="300"/>
                        </a:spcAft>
                      </a:pPr>
                      <a:r>
                        <a:rPr lang="ru-RU" sz="1100">
                          <a:effectLst/>
                        </a:rPr>
                        <a:t>2</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Сложности с сертификацией системы.</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Невозможность продавать лицензии официально.</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5</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a:effectLst/>
                        </a:rPr>
                        <a:t>Средний</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Ознакомиться с требованиями к сертификации.</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Воспользоваться помощью юристов.</a:t>
                      </a:r>
                      <a:endParaRPr lang="ru-RU" sz="110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3982420526"/>
                  </a:ext>
                </a:extLst>
              </a:tr>
              <a:tr h="112778">
                <a:tc gridSpan="8">
                  <a:txBody>
                    <a:bodyPr/>
                    <a:lstStyle/>
                    <a:p>
                      <a:pPr algn="ctr">
                        <a:spcBef>
                          <a:spcPts val="300"/>
                        </a:spcBef>
                        <a:spcAft>
                          <a:spcPts val="300"/>
                        </a:spcAft>
                      </a:pPr>
                      <a:r>
                        <a:rPr lang="ru-RU" sz="1100" dirty="0">
                          <a:effectLst/>
                        </a:rPr>
                        <a:t>Внешние риски</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853820822"/>
                  </a:ext>
                </a:extLst>
              </a:tr>
              <a:tr h="766791">
                <a:tc>
                  <a:txBody>
                    <a:bodyPr/>
                    <a:lstStyle/>
                    <a:p>
                      <a:pPr algn="ctr">
                        <a:spcBef>
                          <a:spcPts val="300"/>
                        </a:spcBef>
                        <a:spcAft>
                          <a:spcPts val="300"/>
                        </a:spcAft>
                      </a:pPr>
                      <a:r>
                        <a:rPr lang="ru-RU" sz="1100">
                          <a:effectLst/>
                        </a:rPr>
                        <a:t>1</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a:effectLst/>
                        </a:rPr>
                        <a:t>Возвращение западных аналогов на рынок в ближайшее время.</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a:effectLst/>
                        </a:rPr>
                        <a:t>Резкое увеличение конкуренции.</a:t>
                      </a:r>
                      <a:endParaRPr lang="ru-RU" sz="1100">
                        <a:effectLst/>
                        <a:latin typeface="Times New Roman" panose="02020603050405020304" pitchFamily="18" charset="0"/>
                        <a:ea typeface="Times New Roman" panose="02020603050405020304" pitchFamily="18" charset="0"/>
                      </a:endParaRPr>
                    </a:p>
                  </a:txBody>
                  <a:tcPr marL="37297" marR="37297" marT="0" marB="0"/>
                </a:tc>
                <a:tc>
                  <a:txBody>
                    <a:bodyPr/>
                    <a:lstStyle/>
                    <a:p>
                      <a:pPr algn="ctr">
                        <a:spcBef>
                          <a:spcPts val="300"/>
                        </a:spcBef>
                        <a:spcAft>
                          <a:spcPts val="300"/>
                        </a:spcAft>
                      </a:pPr>
                      <a:r>
                        <a:rPr lang="ru-RU" sz="1100" dirty="0">
                          <a:effectLst/>
                        </a:rPr>
                        <a:t>2</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100">
                          <a:effectLst/>
                        </a:rPr>
                        <a:t>4</a:t>
                      </a:r>
                      <a:endParaRPr lang="ru-RU" sz="110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lgn="ctr">
                        <a:spcBef>
                          <a:spcPts val="300"/>
                        </a:spcBef>
                        <a:spcAft>
                          <a:spcPts val="300"/>
                        </a:spcAft>
                      </a:pPr>
                      <a:r>
                        <a:rPr lang="ru-RU" sz="1000" dirty="0">
                          <a:effectLst/>
                        </a:rPr>
                        <a:t>Средний</a:t>
                      </a:r>
                      <a:endParaRPr lang="ru-RU" sz="1100" dirty="0">
                        <a:effectLst/>
                        <a:latin typeface="Times New Roman" panose="02020603050405020304" pitchFamily="18" charset="0"/>
                        <a:ea typeface="Times New Roman" panose="02020603050405020304" pitchFamily="18" charset="0"/>
                      </a:endParaRPr>
                    </a:p>
                  </a:txBody>
                  <a:tcPr marL="37297" marR="37297" marT="0" marB="0" anchor="ctr"/>
                </a:tc>
                <a:tc>
                  <a:txBody>
                    <a:bodyPr/>
                    <a:lstStyle/>
                    <a:p>
                      <a:pPr>
                        <a:spcBef>
                          <a:spcPts val="300"/>
                        </a:spcBef>
                        <a:spcAft>
                          <a:spcPts val="300"/>
                        </a:spcAft>
                      </a:pPr>
                      <a:r>
                        <a:rPr lang="ru-RU" sz="1100" dirty="0">
                          <a:effectLst/>
                        </a:rPr>
                        <a:t>Нет.</a:t>
                      </a:r>
                      <a:endParaRPr lang="ru-RU" sz="1100" dirty="0">
                        <a:effectLst/>
                        <a:latin typeface="Times New Roman" panose="02020603050405020304" pitchFamily="18" charset="0"/>
                        <a:ea typeface="Times New Roman" panose="02020603050405020304" pitchFamily="18" charset="0"/>
                      </a:endParaRPr>
                    </a:p>
                  </a:txBody>
                  <a:tcPr marL="37297" marR="37297" marT="0" marB="0"/>
                </a:tc>
                <a:tc>
                  <a:txBody>
                    <a:bodyPr/>
                    <a:lstStyle/>
                    <a:p>
                      <a:pPr>
                        <a:spcBef>
                          <a:spcPts val="300"/>
                        </a:spcBef>
                        <a:spcAft>
                          <a:spcPts val="300"/>
                        </a:spcAft>
                      </a:pPr>
                      <a:r>
                        <a:rPr lang="ru-RU" sz="1100" dirty="0">
                          <a:effectLst/>
                        </a:rPr>
                        <a:t>Изменить цену, предложить другие варианты распространения, добавить специальные предложения.</a:t>
                      </a:r>
                      <a:endParaRPr lang="ru-RU" sz="1100" dirty="0">
                        <a:effectLst/>
                        <a:latin typeface="Times New Roman" panose="02020603050405020304" pitchFamily="18" charset="0"/>
                        <a:ea typeface="Times New Roman" panose="02020603050405020304" pitchFamily="18" charset="0"/>
                      </a:endParaRPr>
                    </a:p>
                  </a:txBody>
                  <a:tcPr marL="37297" marR="37297" marT="0" marB="0"/>
                </a:tc>
                <a:extLst>
                  <a:ext uri="{0D108BD9-81ED-4DB2-BD59-A6C34878D82A}">
                    <a16:rowId xmlns:a16="http://schemas.microsoft.com/office/drawing/2014/main" val="714522998"/>
                  </a:ext>
                </a:extLst>
              </a:tr>
            </a:tbl>
          </a:graphicData>
        </a:graphic>
      </p:graphicFrame>
    </p:spTree>
    <p:extLst>
      <p:ext uri="{BB962C8B-B14F-4D97-AF65-F5344CB8AC3E}">
        <p14:creationId xmlns:p14="http://schemas.microsoft.com/office/powerpoint/2010/main" val="741211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Перспективы развития проекта</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Распространение системы на весь мир.</a:t>
            </a:r>
          </a:p>
          <a:p>
            <a:r>
              <a:rPr lang="ru-RU" dirty="0" smtClean="0">
                <a:latin typeface="Arial" panose="020B0604020202020204" pitchFamily="34" charset="0"/>
                <a:cs typeface="Arial" panose="020B0604020202020204" pitchFamily="34" charset="0"/>
              </a:rPr>
              <a:t>Замена популярных аналогов нашей системой.</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66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Актуальность темы</a:t>
            </a:r>
          </a:p>
        </p:txBody>
      </p:sp>
      <p:sp>
        <p:nvSpPr>
          <p:cNvPr id="3" name="Объект 2"/>
          <p:cNvSpPr>
            <a:spLocks noGrp="1"/>
          </p:cNvSpPr>
          <p:nvPr>
            <p:ph idx="1"/>
          </p:nvPr>
        </p:nvSpPr>
        <p:spPr/>
        <p:txBody>
          <a:bodyPr/>
          <a:lstStyle/>
          <a:p>
            <a:pPr marL="0" indent="0">
              <a:buNone/>
            </a:pPr>
            <a:r>
              <a:rPr lang="ru-RU" dirty="0" smtClean="0">
                <a:latin typeface="Arial" panose="020B0604020202020204" pitchFamily="34" charset="0"/>
                <a:cs typeface="Arial" panose="020B0604020202020204" pitchFamily="34" charset="0"/>
              </a:rPr>
              <a:t>Сейчас на большинстве предприятий, занимающихся проектной деятельностью, много тяжелых во всех смыслах систем, необходимых для работы. Мой проект позволит заменить эту </a:t>
            </a:r>
            <a:r>
              <a:rPr lang="ru-RU" dirty="0">
                <a:latin typeface="Arial" panose="020B0604020202020204" pitchFamily="34" charset="0"/>
                <a:cs typeface="Arial" panose="020B0604020202020204" pitchFamily="34" charset="0"/>
              </a:rPr>
              <a:t>кучу </a:t>
            </a:r>
            <a:r>
              <a:rPr lang="ru-RU" dirty="0" smtClean="0">
                <a:latin typeface="Arial" panose="020B0604020202020204" pitchFamily="34" charset="0"/>
                <a:cs typeface="Arial" panose="020B0604020202020204" pitchFamily="34" charset="0"/>
              </a:rPr>
              <a:t>систем, </a:t>
            </a:r>
            <a:r>
              <a:rPr lang="ru-RU" dirty="0">
                <a:latin typeface="Arial" panose="020B0604020202020204" pitchFamily="34" charset="0"/>
                <a:cs typeface="Arial" panose="020B0604020202020204" pitchFamily="34" charset="0"/>
              </a:rPr>
              <a:t>использующихся в проектной деятельности, на одну, включающую в себя весь нужный </a:t>
            </a:r>
            <a:r>
              <a:rPr lang="ru-RU" dirty="0" smtClean="0">
                <a:latin typeface="Arial" panose="020B0604020202020204" pitchFamily="34" charset="0"/>
                <a:cs typeface="Arial" panose="020B0604020202020204" pitchFamily="34" charset="0"/>
              </a:rPr>
              <a:t>функционал.</a:t>
            </a:r>
          </a:p>
          <a:p>
            <a:pPr marL="0" indent="0">
              <a:buNone/>
            </a:pPr>
            <a:r>
              <a:rPr lang="ru-RU" dirty="0" smtClean="0">
                <a:latin typeface="Arial" panose="020B0604020202020204" pitchFamily="34" charset="0"/>
                <a:cs typeface="Arial" panose="020B0604020202020204" pitchFamily="34" charset="0"/>
              </a:rPr>
              <a:t>В </a:t>
            </a:r>
            <a:r>
              <a:rPr lang="ru-RU" dirty="0">
                <a:latin typeface="Arial" panose="020B0604020202020204" pitchFamily="34" charset="0"/>
                <a:cs typeface="Arial" panose="020B0604020202020204" pitchFamily="34" charset="0"/>
              </a:rPr>
              <a:t>РФ проект особенно актуален, из-за невозможности дальнейшего </a:t>
            </a:r>
            <a:r>
              <a:rPr lang="ru-RU" dirty="0" smtClean="0">
                <a:latin typeface="Arial" panose="020B0604020202020204" pitchFamily="34" charset="0"/>
                <a:cs typeface="Arial" panose="020B0604020202020204" pitchFamily="34" charset="0"/>
              </a:rPr>
              <a:t>легального (и не очень) использования </a:t>
            </a:r>
            <a:r>
              <a:rPr lang="ru-RU" dirty="0">
                <a:latin typeface="Arial" panose="020B0604020202020204" pitchFamily="34" charset="0"/>
                <a:cs typeface="Arial" panose="020B0604020202020204" pitchFamily="34" charset="0"/>
              </a:rPr>
              <a:t>западных решений.</a:t>
            </a:r>
          </a:p>
        </p:txBody>
      </p:sp>
    </p:spTree>
    <p:extLst>
      <p:ext uri="{BB962C8B-B14F-4D97-AF65-F5344CB8AC3E}">
        <p14:creationId xmlns:p14="http://schemas.microsoft.com/office/powerpoint/2010/main" val="223975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Цель и задачи представляемого проекта</a:t>
            </a:r>
          </a:p>
        </p:txBody>
      </p:sp>
      <p:sp>
        <p:nvSpPr>
          <p:cNvPr id="4" name="Прямоугольник 3"/>
          <p:cNvSpPr/>
          <p:nvPr/>
        </p:nvSpPr>
        <p:spPr>
          <a:xfrm>
            <a:off x="304800" y="1690688"/>
            <a:ext cx="9269506" cy="4233467"/>
          </a:xfrm>
          <a:prstGeom prst="rect">
            <a:avLst/>
          </a:prstGeom>
        </p:spPr>
        <p:txBody>
          <a:bodyPr wrap="square">
            <a:spAutoFit/>
          </a:bodyPr>
          <a:lstStyle/>
          <a:p>
            <a:pPr indent="540385" algn="just">
              <a:lnSpc>
                <a:spcPct val="115000"/>
              </a:lnSpc>
              <a:spcAft>
                <a:spcPts val="0"/>
              </a:spcAft>
            </a:pPr>
            <a:r>
              <a:rPr lang="ru-RU" b="1" kern="100" dirty="0">
                <a:latin typeface="Times New Roman" panose="02020603050405020304" pitchFamily="18" charset="0"/>
                <a:ea typeface="Calibri" panose="020F0502020204030204" pitchFamily="34" charset="0"/>
              </a:rPr>
              <a:t>Цель:</a:t>
            </a:r>
            <a:r>
              <a:rPr lang="ru-RU" kern="100" dirty="0">
                <a:latin typeface="Times New Roman" panose="02020603050405020304" pitchFamily="18" charset="0"/>
                <a:ea typeface="Calibri" panose="020F0502020204030204" pitchFamily="34" charset="0"/>
              </a:rPr>
              <a:t> создание системы управления проектами, применимой в любой отрасли.</a:t>
            </a:r>
            <a:endParaRPr lang="ru-RU" sz="2000" kern="100" dirty="0" smtClean="0">
              <a:effectLst/>
              <a:latin typeface="Times New Roman" panose="02020603050405020304" pitchFamily="18" charset="0"/>
              <a:ea typeface="Calibri" panose="020F0502020204030204" pitchFamily="34" charset="0"/>
            </a:endParaRPr>
          </a:p>
          <a:p>
            <a:pPr indent="540385" algn="just">
              <a:lnSpc>
                <a:spcPct val="115000"/>
              </a:lnSpc>
              <a:spcAft>
                <a:spcPts val="0"/>
              </a:spcAft>
            </a:pPr>
            <a:r>
              <a:rPr lang="ru-RU" b="1" kern="100" dirty="0">
                <a:latin typeface="Times New Roman" panose="02020603050405020304" pitchFamily="18" charset="0"/>
                <a:ea typeface="Calibri" panose="020F0502020204030204" pitchFamily="34" charset="0"/>
              </a:rPr>
              <a:t>Задачи: </a:t>
            </a:r>
            <a:endParaRPr lang="ru-RU" sz="2000" kern="100" dirty="0" smtClean="0">
              <a:effectLst/>
              <a:latin typeface="Times New Roman" panose="02020603050405020304" pitchFamily="18" charset="0"/>
              <a:ea typeface="Calibri" panose="020F0502020204030204" pitchFamily="34" charset="0"/>
            </a:endParaRPr>
          </a:p>
          <a:p>
            <a:pPr marL="810260" indent="450215" algn="just">
              <a:lnSpc>
                <a:spcPct val="115000"/>
              </a:lnSpc>
              <a:spcAft>
                <a:spcPts val="0"/>
              </a:spcAft>
            </a:pPr>
            <a:r>
              <a:rPr lang="ru-RU" b="1" kern="100" dirty="0">
                <a:latin typeface="Times New Roman" panose="02020603050405020304" pitchFamily="18" charset="0"/>
                <a:ea typeface="Calibri" panose="020F0502020204030204" pitchFamily="34" charset="0"/>
              </a:rPr>
              <a:t>Функциональные (основные)</a:t>
            </a:r>
            <a:r>
              <a:rPr lang="ru-RU" kern="100" dirty="0">
                <a:latin typeface="Times New Roman" panose="02020603050405020304" pitchFamily="18" charset="0"/>
                <a:ea typeface="Calibri" panose="020F0502020204030204" pitchFamily="34" charset="0"/>
              </a:rPr>
              <a:t>: в системе можно вести одновременно много проектов, предусмотреть различные роли, ограничение доступа, создание файловой структуры, иерархической структуры информационных страниц. Реализовать поддержку разных типов файлов. Создать систему назначения задач, возможность оставлять вопросы, отвечать на них. Совместное (одновременное) редактирование страниц.</a:t>
            </a:r>
            <a:endParaRPr lang="ru-RU" sz="2000" kern="100" dirty="0" smtClean="0">
              <a:effectLst/>
              <a:latin typeface="Times New Roman" panose="02020603050405020304" pitchFamily="18" charset="0"/>
              <a:ea typeface="Calibri" panose="020F0502020204030204" pitchFamily="34" charset="0"/>
            </a:endParaRPr>
          </a:p>
          <a:p>
            <a:pPr marL="810260" indent="450215" algn="just">
              <a:lnSpc>
                <a:spcPct val="115000"/>
              </a:lnSpc>
              <a:spcAft>
                <a:spcPts val="0"/>
              </a:spcAft>
            </a:pPr>
            <a:r>
              <a:rPr lang="ru-RU" b="1" kern="100" dirty="0">
                <a:latin typeface="Times New Roman" panose="02020603050405020304" pitchFamily="18" charset="0"/>
                <a:ea typeface="Calibri" panose="020F0502020204030204" pitchFamily="34" charset="0"/>
              </a:rPr>
              <a:t>Требования к системе</a:t>
            </a:r>
            <a:r>
              <a:rPr lang="ru-RU" kern="100" dirty="0">
                <a:latin typeface="Times New Roman" panose="02020603050405020304" pitchFamily="18" charset="0"/>
                <a:ea typeface="Calibri" panose="020F0502020204030204" pitchFamily="34" charset="0"/>
              </a:rPr>
              <a:t>: стабильная работа с 1000-ю пользователями одновременно.</a:t>
            </a:r>
            <a:endParaRPr lang="ru-RU" sz="2000" kern="100" dirty="0" smtClean="0">
              <a:effectLst/>
              <a:latin typeface="Times New Roman" panose="02020603050405020304" pitchFamily="18" charset="0"/>
              <a:ea typeface="Calibri" panose="020F0502020204030204" pitchFamily="34" charset="0"/>
            </a:endParaRPr>
          </a:p>
          <a:p>
            <a:pPr marL="810260" indent="450215" algn="just">
              <a:lnSpc>
                <a:spcPct val="115000"/>
              </a:lnSpc>
              <a:spcAft>
                <a:spcPts val="0"/>
              </a:spcAft>
            </a:pPr>
            <a:r>
              <a:rPr lang="ru-RU" b="1" kern="100" dirty="0">
                <a:latin typeface="Times New Roman" panose="02020603050405020304" pitchFamily="18" charset="0"/>
                <a:ea typeface="Calibri" panose="020F0502020204030204" pitchFamily="34" charset="0"/>
              </a:rPr>
              <a:t>Продажи</a:t>
            </a:r>
            <a:r>
              <a:rPr lang="ru-RU" kern="100" dirty="0">
                <a:latin typeface="Times New Roman" panose="02020603050405020304" pitchFamily="18" charset="0"/>
                <a:ea typeface="Calibri" panose="020F0502020204030204" pitchFamily="34" charset="0"/>
              </a:rPr>
              <a:t>: продать систему средней или крупной компании (&gt;500 сотрудников). Получать оплату за поддержку системы и ее обновление, ни нее развивать систему дальше. Искать новых клиентов. Адаптировать систему под новых клиентов.</a:t>
            </a:r>
            <a:endParaRPr lang="ru-RU" sz="2000" kern="1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882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Ожидаемые результаты проекта</a:t>
            </a:r>
          </a:p>
        </p:txBody>
      </p:sp>
      <p:sp>
        <p:nvSpPr>
          <p:cNvPr id="3" name="Объект 2"/>
          <p:cNvSpPr>
            <a:spLocks noGrp="1"/>
          </p:cNvSpPr>
          <p:nvPr>
            <p:ph idx="1"/>
          </p:nvPr>
        </p:nvSpPr>
        <p:spPr/>
        <p:txBody>
          <a:bodyPr/>
          <a:lstStyle/>
          <a:p>
            <a:pPr marL="0" indent="0">
              <a:buNone/>
            </a:pPr>
            <a:r>
              <a:rPr lang="ru-RU" dirty="0">
                <a:latin typeface="Arial" panose="020B0604020202020204" pitchFamily="34" charset="0"/>
                <a:cs typeface="Arial" panose="020B0604020202020204" pitchFamily="34" charset="0"/>
              </a:rPr>
              <a:t>Рост бизнеса напрямую зависит от привлеченных клиентов. При нахождении в качестве клиента крупной компании прогнозируется стремительный рост.</a:t>
            </a:r>
          </a:p>
          <a:p>
            <a:pPr marL="0" indent="0">
              <a:buNone/>
            </a:pPr>
            <a:r>
              <a:rPr lang="ru-RU" dirty="0">
                <a:latin typeface="Arial" panose="020B0604020202020204" pitchFamily="34" charset="0"/>
                <a:cs typeface="Arial" panose="020B0604020202020204" pitchFamily="34" charset="0"/>
              </a:rPr>
              <a:t>Рынок ИТ продолжает расти</a:t>
            </a:r>
            <a:r>
              <a:rPr lang="ru-RU" dirty="0" smtClean="0">
                <a:latin typeface="Arial" panose="020B0604020202020204" pitchFamily="34" charset="0"/>
                <a:cs typeface="Arial" panose="020B0604020202020204" pitchFamily="34" charset="0"/>
              </a:rPr>
              <a:t>.</a:t>
            </a:r>
          </a:p>
          <a:p>
            <a:pPr marL="0" indent="0">
              <a:buNone/>
            </a:pPr>
            <a:r>
              <a:rPr lang="ru-RU" b="1" dirty="0">
                <a:latin typeface="Arial" panose="020B0604020202020204" pitchFamily="34" charset="0"/>
                <a:cs typeface="Arial" panose="020B0604020202020204" pitchFamily="34" charset="0"/>
              </a:rPr>
              <a:t>Продажи</a:t>
            </a:r>
            <a:r>
              <a:rPr lang="ru-RU" dirty="0">
                <a:latin typeface="Arial" panose="020B0604020202020204" pitchFamily="34" charset="0"/>
                <a:cs typeface="Arial" panose="020B0604020202020204" pitchFamily="34" charset="0"/>
              </a:rPr>
              <a:t>: продать систему средней или крупной компании (&gt;500 сотрудников). Получать оплату за поддержку системы и ее обновление, ни нее развивать систему дальше. Искать новых клиентов. Адаптировать систему под новых клиентов</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16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Описание продукта проекта</a:t>
            </a:r>
          </a:p>
        </p:txBody>
      </p:sp>
      <p:graphicFrame>
        <p:nvGraphicFramePr>
          <p:cNvPr id="4" name="Таблица 3"/>
          <p:cNvGraphicFramePr>
            <a:graphicFrameLocks noGrp="1"/>
          </p:cNvGraphicFramePr>
          <p:nvPr>
            <p:extLst>
              <p:ext uri="{D42A27DB-BD31-4B8C-83A1-F6EECF244321}">
                <p14:modId xmlns:p14="http://schemas.microsoft.com/office/powerpoint/2010/main" val="810888875"/>
              </p:ext>
            </p:extLst>
          </p:nvPr>
        </p:nvGraphicFramePr>
        <p:xfrm>
          <a:off x="303480" y="1401613"/>
          <a:ext cx="11732162" cy="5290131"/>
        </p:xfrm>
        <a:graphic>
          <a:graphicData uri="http://schemas.openxmlformats.org/drawingml/2006/table">
            <a:tbl>
              <a:tblPr firstRow="1" firstCol="1" bandRow="1">
                <a:tableStyleId>{5C22544A-7EE6-4342-B048-85BDC9FD1C3A}</a:tableStyleId>
              </a:tblPr>
              <a:tblGrid>
                <a:gridCol w="2136899">
                  <a:extLst>
                    <a:ext uri="{9D8B030D-6E8A-4147-A177-3AD203B41FA5}">
                      <a16:colId xmlns:a16="http://schemas.microsoft.com/office/drawing/2014/main" val="297565663"/>
                    </a:ext>
                  </a:extLst>
                </a:gridCol>
                <a:gridCol w="2481943">
                  <a:extLst>
                    <a:ext uri="{9D8B030D-6E8A-4147-A177-3AD203B41FA5}">
                      <a16:colId xmlns:a16="http://schemas.microsoft.com/office/drawing/2014/main" val="3878841109"/>
                    </a:ext>
                  </a:extLst>
                </a:gridCol>
                <a:gridCol w="4114800">
                  <a:extLst>
                    <a:ext uri="{9D8B030D-6E8A-4147-A177-3AD203B41FA5}">
                      <a16:colId xmlns:a16="http://schemas.microsoft.com/office/drawing/2014/main" val="426485555"/>
                    </a:ext>
                  </a:extLst>
                </a:gridCol>
                <a:gridCol w="2998520">
                  <a:extLst>
                    <a:ext uri="{9D8B030D-6E8A-4147-A177-3AD203B41FA5}">
                      <a16:colId xmlns:a16="http://schemas.microsoft.com/office/drawing/2014/main" val="1151958831"/>
                    </a:ext>
                  </a:extLst>
                </a:gridCol>
              </a:tblGrid>
              <a:tr h="5290131">
                <a:tc>
                  <a:txBody>
                    <a:bodyPr/>
                    <a:lstStyle/>
                    <a:p>
                      <a:pPr algn="just">
                        <a:lnSpc>
                          <a:spcPct val="115000"/>
                        </a:lnSpc>
                        <a:spcAft>
                          <a:spcPts val="1000"/>
                        </a:spcAft>
                      </a:pPr>
                      <a:r>
                        <a:rPr lang="ru-RU" sz="1600">
                          <a:effectLst/>
                        </a:rPr>
                        <a:t>Целевая аудитория</a:t>
                      </a:r>
                      <a:endParaRPr lang="ru-RU" sz="1200">
                        <a:effectLst/>
                      </a:endParaRPr>
                    </a:p>
                    <a:p>
                      <a:pPr algn="just">
                        <a:lnSpc>
                          <a:spcPct val="115000"/>
                        </a:lnSpc>
                        <a:spcAft>
                          <a:spcPts val="1000"/>
                        </a:spcAft>
                      </a:pPr>
                      <a:r>
                        <a:rPr lang="ru-RU" sz="1200">
                          <a:effectLst/>
                        </a:rPr>
                        <a:t> </a:t>
                      </a:r>
                    </a:p>
                    <a:p>
                      <a:pPr algn="just">
                        <a:lnSpc>
                          <a:spcPct val="115000"/>
                        </a:lnSpc>
                        <a:spcAft>
                          <a:spcPts val="600"/>
                        </a:spcAft>
                      </a:pPr>
                      <a:r>
                        <a:rPr lang="ru-RU" sz="1200">
                          <a:effectLst/>
                        </a:rPr>
                        <a:t>Компании любой величины, занимающиеся проектной деятельностью</a:t>
                      </a:r>
                      <a:endParaRPr lang="ru-R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ru-RU" sz="1600" dirty="0">
                          <a:effectLst/>
                        </a:rPr>
                        <a:t>Польза</a:t>
                      </a:r>
                      <a:endParaRPr lang="ru-RU" sz="1200" dirty="0">
                        <a:effectLst/>
                      </a:endParaRPr>
                    </a:p>
                    <a:p>
                      <a:pPr algn="just">
                        <a:lnSpc>
                          <a:spcPct val="115000"/>
                        </a:lnSpc>
                        <a:spcAft>
                          <a:spcPts val="1000"/>
                        </a:spcAft>
                      </a:pPr>
                      <a:r>
                        <a:rPr lang="ru-RU" sz="1200" dirty="0">
                          <a:effectLst/>
                        </a:rPr>
                        <a:t> </a:t>
                      </a:r>
                    </a:p>
                    <a:p>
                      <a:pPr algn="just">
                        <a:lnSpc>
                          <a:spcPct val="115000"/>
                        </a:lnSpc>
                        <a:spcAft>
                          <a:spcPts val="600"/>
                        </a:spcAft>
                      </a:pPr>
                      <a:r>
                        <a:rPr lang="ru-RU" sz="1200" dirty="0">
                          <a:effectLst/>
                        </a:rPr>
                        <a:t>Продукт поможет упростить процесс ведения проекта, сделать его удобным и наглядным.</a:t>
                      </a:r>
                      <a:endParaRPr lang="ru-RU"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ru-RU" sz="1600">
                          <a:effectLst/>
                        </a:rPr>
                        <a:t>Характеристика</a:t>
                      </a:r>
                      <a:endParaRPr lang="ru-RU" sz="1200">
                        <a:effectLst/>
                      </a:endParaRPr>
                    </a:p>
                    <a:p>
                      <a:pPr algn="just">
                        <a:lnSpc>
                          <a:spcPct val="115000"/>
                        </a:lnSpc>
                        <a:spcAft>
                          <a:spcPts val="1000"/>
                        </a:spcAft>
                      </a:pPr>
                      <a:r>
                        <a:rPr lang="ru-RU" sz="1200">
                          <a:effectLst/>
                        </a:rPr>
                        <a:t> </a:t>
                      </a:r>
                    </a:p>
                    <a:p>
                      <a:pPr algn="just">
                        <a:lnSpc>
                          <a:spcPct val="115000"/>
                        </a:lnSpc>
                        <a:spcAft>
                          <a:spcPts val="600"/>
                        </a:spcAft>
                      </a:pPr>
                      <a:r>
                        <a:rPr lang="ru-RU" sz="1200">
                          <a:effectLst/>
                        </a:rPr>
                        <a:t>Продукт совмещает в себе многие популярные решения, что позволит сократить количество используемых систем, как следствие сократить расходы. Одну систему легче поддерживать.</a:t>
                      </a:r>
                    </a:p>
                    <a:p>
                      <a:pPr algn="just">
                        <a:lnSpc>
                          <a:spcPct val="115000"/>
                        </a:lnSpc>
                        <a:spcAft>
                          <a:spcPts val="600"/>
                        </a:spcAft>
                      </a:pPr>
                      <a:r>
                        <a:rPr lang="ru-RU" sz="1200">
                          <a:effectLst/>
                        </a:rPr>
                        <a:t>Возможности системы:</a:t>
                      </a:r>
                    </a:p>
                    <a:p>
                      <a:pPr marL="342900" lvl="0" indent="-342900" algn="just">
                        <a:lnSpc>
                          <a:spcPct val="115000"/>
                        </a:lnSpc>
                        <a:spcAft>
                          <a:spcPts val="600"/>
                        </a:spcAft>
                        <a:buFont typeface="Symbol" panose="05050102010706020507" pitchFamily="18" charset="2"/>
                        <a:buChar char=""/>
                      </a:pPr>
                      <a:r>
                        <a:rPr lang="ru-RU" sz="1200">
                          <a:effectLst/>
                        </a:rPr>
                        <a:t>Хранение файлов (</a:t>
                      </a:r>
                      <a:r>
                        <a:rPr lang="en-US" sz="1200">
                          <a:effectLst/>
                        </a:rPr>
                        <a:t>ECM</a:t>
                      </a:r>
                      <a:r>
                        <a:rPr lang="ru-RU" sz="1200">
                          <a:effectLst/>
                        </a:rPr>
                        <a:t> функционал)</a:t>
                      </a:r>
                    </a:p>
                    <a:p>
                      <a:pPr marL="342900" lvl="0" indent="-342900" algn="just">
                        <a:lnSpc>
                          <a:spcPct val="115000"/>
                        </a:lnSpc>
                        <a:spcAft>
                          <a:spcPts val="600"/>
                        </a:spcAft>
                        <a:buFont typeface="Symbol" panose="05050102010706020507" pitchFamily="18" charset="2"/>
                        <a:buChar char=""/>
                      </a:pPr>
                      <a:r>
                        <a:rPr lang="ru-RU" sz="1200">
                          <a:effectLst/>
                        </a:rPr>
                        <a:t>База знаний</a:t>
                      </a:r>
                    </a:p>
                    <a:p>
                      <a:pPr marL="342900" lvl="0" indent="-342900" algn="just">
                        <a:lnSpc>
                          <a:spcPct val="115000"/>
                        </a:lnSpc>
                        <a:spcAft>
                          <a:spcPts val="600"/>
                        </a:spcAft>
                        <a:buFont typeface="Symbol" panose="05050102010706020507" pitchFamily="18" charset="2"/>
                        <a:buChar char=""/>
                      </a:pPr>
                      <a:r>
                        <a:rPr lang="ru-RU" sz="1200">
                          <a:effectLst/>
                        </a:rPr>
                        <a:t>Баг-трекер</a:t>
                      </a:r>
                    </a:p>
                    <a:p>
                      <a:pPr marL="342900" lvl="0" indent="-342900" algn="just">
                        <a:lnSpc>
                          <a:spcPct val="115000"/>
                        </a:lnSpc>
                        <a:spcAft>
                          <a:spcPts val="600"/>
                        </a:spcAft>
                        <a:buFont typeface="Symbol" panose="05050102010706020507" pitchFamily="18" charset="2"/>
                        <a:buChar char=""/>
                      </a:pPr>
                      <a:r>
                        <a:rPr lang="ru-RU" sz="1200">
                          <a:effectLst/>
                        </a:rPr>
                        <a:t>Составление диаграмм</a:t>
                      </a:r>
                    </a:p>
                    <a:p>
                      <a:pPr marL="342900" lvl="0" indent="-342900" algn="just">
                        <a:lnSpc>
                          <a:spcPct val="115000"/>
                        </a:lnSpc>
                        <a:spcAft>
                          <a:spcPts val="600"/>
                        </a:spcAft>
                        <a:buFont typeface="Symbol" panose="05050102010706020507" pitchFamily="18" charset="2"/>
                        <a:buChar char=""/>
                      </a:pPr>
                      <a:r>
                        <a:rPr lang="ru-RU" sz="1200">
                          <a:effectLst/>
                        </a:rPr>
                        <a:t>Тонкая настройка доступа</a:t>
                      </a:r>
                      <a:endParaRPr lang="ru-RU"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ru-RU" sz="1600" dirty="0">
                          <a:effectLst/>
                        </a:rPr>
                        <a:t>Аналоги</a:t>
                      </a:r>
                      <a:endParaRPr lang="ru-RU" sz="1200" dirty="0">
                        <a:effectLst/>
                      </a:endParaRPr>
                    </a:p>
                    <a:p>
                      <a:pPr algn="just">
                        <a:lnSpc>
                          <a:spcPct val="115000"/>
                        </a:lnSpc>
                        <a:spcAft>
                          <a:spcPts val="1000"/>
                        </a:spcAft>
                      </a:pPr>
                      <a:r>
                        <a:rPr lang="ru-RU" sz="1200" dirty="0">
                          <a:effectLst/>
                        </a:rPr>
                        <a:t> </a:t>
                      </a:r>
                    </a:p>
                    <a:p>
                      <a:pPr algn="just">
                        <a:lnSpc>
                          <a:spcPct val="115000"/>
                        </a:lnSpc>
                        <a:spcAft>
                          <a:spcPts val="600"/>
                        </a:spcAft>
                      </a:pPr>
                      <a:r>
                        <a:rPr lang="ru-RU" sz="1200" dirty="0">
                          <a:effectLst/>
                        </a:rPr>
                        <a:t>Основные аналоги:</a:t>
                      </a:r>
                    </a:p>
                    <a:p>
                      <a:pPr marL="342900" lvl="0" indent="-342900" algn="just">
                        <a:lnSpc>
                          <a:spcPct val="115000"/>
                        </a:lnSpc>
                        <a:spcAft>
                          <a:spcPts val="600"/>
                        </a:spcAft>
                        <a:buFont typeface="Symbol" panose="05050102010706020507" pitchFamily="18" charset="2"/>
                        <a:buChar char=""/>
                      </a:pPr>
                      <a:r>
                        <a:rPr lang="en-US" sz="1200" dirty="0">
                          <a:effectLst/>
                        </a:rPr>
                        <a:t>Confluence</a:t>
                      </a:r>
                      <a:r>
                        <a:rPr lang="ru-RU" sz="1200" dirty="0">
                          <a:effectLst/>
                        </a:rPr>
                        <a:t> (база знаний)</a:t>
                      </a:r>
                    </a:p>
                    <a:p>
                      <a:pPr marL="342900" lvl="0" indent="-342900" algn="just">
                        <a:lnSpc>
                          <a:spcPct val="115000"/>
                        </a:lnSpc>
                        <a:spcAft>
                          <a:spcPts val="600"/>
                        </a:spcAft>
                        <a:buFont typeface="Symbol" panose="05050102010706020507" pitchFamily="18" charset="2"/>
                        <a:buChar char=""/>
                      </a:pPr>
                      <a:r>
                        <a:rPr lang="en-US" sz="1200" dirty="0" err="1">
                          <a:effectLst/>
                        </a:rPr>
                        <a:t>YouTrack</a:t>
                      </a:r>
                      <a:r>
                        <a:rPr lang="en-US" sz="1200" dirty="0">
                          <a:effectLst/>
                        </a:rPr>
                        <a:t> </a:t>
                      </a:r>
                      <a:r>
                        <a:rPr lang="ru-RU" sz="1200" dirty="0">
                          <a:effectLst/>
                        </a:rPr>
                        <a:t>(Баг-</a:t>
                      </a:r>
                      <a:r>
                        <a:rPr lang="ru-RU" sz="1200" dirty="0" err="1">
                          <a:effectLst/>
                        </a:rPr>
                        <a:t>трекер</a:t>
                      </a:r>
                      <a:r>
                        <a:rPr lang="ru-RU" sz="1200" dirty="0">
                          <a:effectLst/>
                        </a:rPr>
                        <a:t>)</a:t>
                      </a:r>
                    </a:p>
                    <a:p>
                      <a:pPr marL="342900" lvl="0" indent="-342900" algn="just">
                        <a:lnSpc>
                          <a:spcPct val="115000"/>
                        </a:lnSpc>
                        <a:spcAft>
                          <a:spcPts val="600"/>
                        </a:spcAft>
                        <a:buFont typeface="Symbol" panose="05050102010706020507" pitchFamily="18" charset="2"/>
                        <a:buChar char=""/>
                      </a:pPr>
                      <a:r>
                        <a:rPr lang="en-US" sz="1200" dirty="0">
                          <a:effectLst/>
                        </a:rPr>
                        <a:t>Alfresco </a:t>
                      </a:r>
                      <a:r>
                        <a:rPr lang="ru-RU" sz="1200" dirty="0">
                          <a:effectLst/>
                        </a:rPr>
                        <a:t>(</a:t>
                      </a:r>
                      <a:r>
                        <a:rPr lang="en-US" sz="1200" dirty="0">
                          <a:effectLst/>
                        </a:rPr>
                        <a:t>ECM </a:t>
                      </a:r>
                      <a:r>
                        <a:rPr lang="ru-RU" sz="1200" dirty="0">
                          <a:effectLst/>
                        </a:rPr>
                        <a:t>система)</a:t>
                      </a:r>
                    </a:p>
                    <a:p>
                      <a:pPr marL="342900" lvl="0" indent="-342900" algn="just">
                        <a:lnSpc>
                          <a:spcPct val="115000"/>
                        </a:lnSpc>
                        <a:spcAft>
                          <a:spcPts val="600"/>
                        </a:spcAft>
                        <a:buFont typeface="Symbol" panose="05050102010706020507" pitchFamily="18" charset="2"/>
                        <a:buChar char=""/>
                      </a:pPr>
                      <a:r>
                        <a:rPr lang="en-US" sz="1200" dirty="0">
                          <a:effectLst/>
                        </a:rPr>
                        <a:t>Documentum (ECM </a:t>
                      </a:r>
                      <a:r>
                        <a:rPr lang="ru-RU" sz="1200" dirty="0">
                          <a:effectLst/>
                        </a:rPr>
                        <a:t>система</a:t>
                      </a:r>
                      <a:r>
                        <a:rPr lang="en-US" sz="1200" dirty="0">
                          <a:effectLst/>
                        </a:rPr>
                        <a:t>)</a:t>
                      </a:r>
                      <a:endParaRPr lang="ru-RU" sz="1200" dirty="0">
                        <a:effectLst/>
                      </a:endParaRPr>
                    </a:p>
                    <a:p>
                      <a:pPr marL="342900" lvl="0" indent="-342900" algn="just">
                        <a:lnSpc>
                          <a:spcPct val="115000"/>
                        </a:lnSpc>
                        <a:spcAft>
                          <a:spcPts val="600"/>
                        </a:spcAft>
                        <a:buFont typeface="Symbol" panose="05050102010706020507" pitchFamily="18" charset="2"/>
                        <a:buChar char=""/>
                      </a:pPr>
                      <a:r>
                        <a:rPr lang="en-US" sz="1200" dirty="0" err="1">
                          <a:effectLst/>
                        </a:rPr>
                        <a:t>GanttPRO</a:t>
                      </a:r>
                      <a:r>
                        <a:rPr lang="en-US" sz="1200" dirty="0">
                          <a:effectLst/>
                        </a:rPr>
                        <a:t> </a:t>
                      </a:r>
                      <a:r>
                        <a:rPr lang="ru-RU" sz="1200" dirty="0">
                          <a:effectLst/>
                        </a:rPr>
                        <a:t>(построение диаграмм)</a:t>
                      </a:r>
                    </a:p>
                    <a:p>
                      <a:pPr algn="just">
                        <a:lnSpc>
                          <a:spcPct val="115000"/>
                        </a:lnSpc>
                        <a:spcAft>
                          <a:spcPts val="600"/>
                        </a:spcAft>
                      </a:pPr>
                      <a:r>
                        <a:rPr lang="ru-RU" sz="1200" dirty="0">
                          <a:effectLst/>
                        </a:rPr>
                        <a:t>Объединение систем в одну сделает интеграцию всех возможностей простой.</a:t>
                      </a:r>
                      <a:endParaRPr lang="ru-RU"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2755766"/>
                  </a:ext>
                </a:extLst>
              </a:tr>
            </a:tbl>
          </a:graphicData>
        </a:graphic>
      </p:graphicFrame>
    </p:spTree>
    <p:extLst>
      <p:ext uri="{BB962C8B-B14F-4D97-AF65-F5344CB8AC3E}">
        <p14:creationId xmlns:p14="http://schemas.microsoft.com/office/powerpoint/2010/main" val="291159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31322" y="109805"/>
            <a:ext cx="10515600" cy="1325563"/>
          </a:xfrm>
        </p:spPr>
        <p:txBody>
          <a:bodyPr/>
          <a:lstStyle/>
          <a:p>
            <a:r>
              <a:rPr lang="ru-RU" dirty="0" smtClean="0">
                <a:latin typeface="Arial" panose="020B0604020202020204" pitchFamily="34" charset="0"/>
                <a:cs typeface="Arial" panose="020B0604020202020204" pitchFamily="34" charset="0"/>
              </a:rPr>
              <a:t>Результаты </a:t>
            </a:r>
            <a:r>
              <a:rPr lang="en-US" dirty="0" smtClean="0">
                <a:latin typeface="Arial" panose="020B0604020202020204" pitchFamily="34" charset="0"/>
                <a:cs typeface="Arial" panose="020B0604020202020204" pitchFamily="34" charset="0"/>
              </a:rPr>
              <a:t>SWOT-</a:t>
            </a:r>
            <a:r>
              <a:rPr lang="ru-RU" dirty="0" smtClean="0">
                <a:latin typeface="Arial" panose="020B0604020202020204" pitchFamily="34" charset="0"/>
                <a:cs typeface="Arial" panose="020B0604020202020204" pitchFamily="34" charset="0"/>
              </a:rPr>
              <a:t>анализа</a:t>
            </a:r>
            <a:endParaRPr lang="ru-RU" dirty="0">
              <a:latin typeface="Arial" panose="020B0604020202020204" pitchFamily="34" charset="0"/>
              <a:cs typeface="Arial" panose="020B0604020202020204" pitchFamily="34" charset="0"/>
            </a:endParaRPr>
          </a:p>
        </p:txBody>
      </p:sp>
      <p:pic>
        <p:nvPicPr>
          <p:cNvPr id="4" name="Рисунок 3"/>
          <p:cNvPicPr>
            <a:picLocks noChangeAspect="1"/>
          </p:cNvPicPr>
          <p:nvPr/>
        </p:nvPicPr>
        <p:blipFill>
          <a:blip r:embed="rId2"/>
          <a:stretch>
            <a:fillRect/>
          </a:stretch>
        </p:blipFill>
        <p:spPr bwMode="auto">
          <a:xfrm>
            <a:off x="670090" y="1210153"/>
            <a:ext cx="11029950" cy="5486400"/>
          </a:xfrm>
          <a:prstGeom prst="rect">
            <a:avLst/>
          </a:prstGeom>
        </p:spPr>
      </p:pic>
    </p:spTree>
    <p:extLst>
      <p:ext uri="{BB962C8B-B14F-4D97-AF65-F5344CB8AC3E}">
        <p14:creationId xmlns:p14="http://schemas.microsoft.com/office/powerpoint/2010/main" val="202835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Arial" panose="020B0604020202020204" pitchFamily="34" charset="0"/>
                <a:cs typeface="Arial" panose="020B0604020202020204" pitchFamily="34" charset="0"/>
              </a:rPr>
              <a:t>Этапы реализации проекта</a:t>
            </a:r>
          </a:p>
        </p:txBody>
      </p:sp>
      <p:graphicFrame>
        <p:nvGraphicFramePr>
          <p:cNvPr id="4" name="Таблица 3"/>
          <p:cNvGraphicFramePr>
            <a:graphicFrameLocks noGrp="1"/>
          </p:cNvGraphicFramePr>
          <p:nvPr>
            <p:extLst>
              <p:ext uri="{D42A27DB-BD31-4B8C-83A1-F6EECF244321}">
                <p14:modId xmlns:p14="http://schemas.microsoft.com/office/powerpoint/2010/main" val="2011564811"/>
              </p:ext>
            </p:extLst>
          </p:nvPr>
        </p:nvGraphicFramePr>
        <p:xfrm>
          <a:off x="837364" y="1932400"/>
          <a:ext cx="10233120" cy="3897023"/>
        </p:xfrm>
        <a:graphic>
          <a:graphicData uri="http://schemas.openxmlformats.org/drawingml/2006/table">
            <a:tbl>
              <a:tblPr>
                <a:tableStyleId>{5C22544A-7EE6-4342-B048-85BDC9FD1C3A}</a:tableStyleId>
              </a:tblPr>
              <a:tblGrid>
                <a:gridCol w="706152">
                  <a:extLst>
                    <a:ext uri="{9D8B030D-6E8A-4147-A177-3AD203B41FA5}">
                      <a16:colId xmlns:a16="http://schemas.microsoft.com/office/drawing/2014/main" val="2124136412"/>
                    </a:ext>
                  </a:extLst>
                </a:gridCol>
                <a:gridCol w="194801">
                  <a:extLst>
                    <a:ext uri="{9D8B030D-6E8A-4147-A177-3AD203B41FA5}">
                      <a16:colId xmlns:a16="http://schemas.microsoft.com/office/drawing/2014/main" val="692236593"/>
                    </a:ext>
                  </a:extLst>
                </a:gridCol>
                <a:gridCol w="3862531">
                  <a:extLst>
                    <a:ext uri="{9D8B030D-6E8A-4147-A177-3AD203B41FA5}">
                      <a16:colId xmlns:a16="http://schemas.microsoft.com/office/drawing/2014/main" val="36569146"/>
                    </a:ext>
                  </a:extLst>
                </a:gridCol>
                <a:gridCol w="706152">
                  <a:extLst>
                    <a:ext uri="{9D8B030D-6E8A-4147-A177-3AD203B41FA5}">
                      <a16:colId xmlns:a16="http://schemas.microsoft.com/office/drawing/2014/main" val="3640899005"/>
                    </a:ext>
                  </a:extLst>
                </a:gridCol>
                <a:gridCol w="706152">
                  <a:extLst>
                    <a:ext uri="{9D8B030D-6E8A-4147-A177-3AD203B41FA5}">
                      <a16:colId xmlns:a16="http://schemas.microsoft.com/office/drawing/2014/main" val="3698054752"/>
                    </a:ext>
                  </a:extLst>
                </a:gridCol>
                <a:gridCol w="584402">
                  <a:extLst>
                    <a:ext uri="{9D8B030D-6E8A-4147-A177-3AD203B41FA5}">
                      <a16:colId xmlns:a16="http://schemas.microsoft.com/office/drawing/2014/main" val="3256271744"/>
                    </a:ext>
                  </a:extLst>
                </a:gridCol>
                <a:gridCol w="706152">
                  <a:extLst>
                    <a:ext uri="{9D8B030D-6E8A-4147-A177-3AD203B41FA5}">
                      <a16:colId xmlns:a16="http://schemas.microsoft.com/office/drawing/2014/main" val="3499222613"/>
                    </a:ext>
                  </a:extLst>
                </a:gridCol>
                <a:gridCol w="2766778">
                  <a:extLst>
                    <a:ext uri="{9D8B030D-6E8A-4147-A177-3AD203B41FA5}">
                      <a16:colId xmlns:a16="http://schemas.microsoft.com/office/drawing/2014/main" val="3149004379"/>
                    </a:ext>
                  </a:extLst>
                </a:gridCol>
              </a:tblGrid>
              <a:tr h="407139">
                <a:tc>
                  <a:txBody>
                    <a:bodyPr/>
                    <a:lstStyle/>
                    <a:p>
                      <a:pPr algn="l" fontAlgn="ctr"/>
                      <a:r>
                        <a:rPr lang="ru-RU" sz="900" u="none" strike="noStrike" dirty="0">
                          <a:effectLst/>
                        </a:rPr>
                        <a:t>Структура задач</a:t>
                      </a:r>
                      <a:endParaRPr lang="ru-RU" sz="900" b="1" i="0" u="none" strike="noStrike" dirty="0">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 </a:t>
                      </a:r>
                      <a:endParaRPr lang="ru-RU" sz="900" b="1" i="0" u="none" strike="noStrike">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dirty="0">
                          <a:effectLst/>
                        </a:rPr>
                        <a:t>Наименование задач</a:t>
                      </a:r>
                      <a:endParaRPr lang="ru-RU" sz="900" b="1" i="0" u="none" strike="noStrike" dirty="0">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Дата начала</a:t>
                      </a:r>
                      <a:endParaRPr lang="ru-RU" sz="900" b="1" i="0" u="none" strike="noStrike">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Дата окончания</a:t>
                      </a:r>
                      <a:endParaRPr lang="ru-RU" sz="900" b="1" i="0" u="none" strike="noStrike">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Длительность  (часы)</a:t>
                      </a:r>
                      <a:endParaRPr lang="ru-RU" sz="900" b="1" i="0" u="none" strike="noStrike">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Тип</a:t>
                      </a:r>
                      <a:endParaRPr lang="ru-RU" sz="900" b="1" i="0" u="none" strike="noStrike">
                        <a:solidFill>
                          <a:srgbClr val="222222"/>
                        </a:solidFill>
                        <a:effectLst/>
                        <a:latin typeface="Calibri" panose="020F0502020204030204" pitchFamily="34" charset="0"/>
                      </a:endParaRPr>
                    </a:p>
                  </a:txBody>
                  <a:tcPr marL="82902" marR="9211" marT="9211" marB="0" anchor="ctr"/>
                </a:tc>
                <a:tc>
                  <a:txBody>
                    <a:bodyPr/>
                    <a:lstStyle/>
                    <a:p>
                      <a:pPr algn="l" fontAlgn="ctr"/>
                      <a:r>
                        <a:rPr lang="ru-RU" sz="900" u="none" strike="noStrike">
                          <a:effectLst/>
                        </a:rPr>
                        <a:t>Проект</a:t>
                      </a:r>
                      <a:endParaRPr lang="ru-RU" sz="900" b="1" i="0" u="none" strike="noStrike">
                        <a:solidFill>
                          <a:srgbClr val="222222"/>
                        </a:solidFill>
                        <a:effectLst/>
                        <a:latin typeface="Calibri" panose="020F0502020204030204" pitchFamily="34" charset="0"/>
                      </a:endParaRPr>
                    </a:p>
                  </a:txBody>
                  <a:tcPr marL="82902" marR="9211" marT="9211" marB="0" anchor="ctr"/>
                </a:tc>
                <a:extLst>
                  <a:ext uri="{0D108BD9-81ED-4DB2-BD59-A6C34878D82A}">
                    <a16:rowId xmlns:a16="http://schemas.microsoft.com/office/drawing/2014/main" val="2754629792"/>
                  </a:ext>
                </a:extLst>
              </a:tr>
              <a:tr h="184226">
                <a:tc>
                  <a:txBody>
                    <a:bodyPr/>
                    <a:lstStyle/>
                    <a:p>
                      <a:pPr algn="l" fontAlgn="b"/>
                      <a:r>
                        <a:rPr lang="ru-RU" sz="1100" u="none" strike="noStrike">
                          <a:effectLst/>
                        </a:rPr>
                        <a:t>1</a:t>
                      </a:r>
                      <a:endParaRPr lang="ru-RU" sz="1100" b="1"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Определение требований</a:t>
                      </a:r>
                      <a:endParaRPr lang="ru-RU" sz="1100" b="1"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01.05.2024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03.05.2024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проект</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1"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018911796"/>
                  </a:ext>
                </a:extLst>
              </a:tr>
              <a:tr h="184226">
                <a:tc>
                  <a:txBody>
                    <a:bodyPr/>
                    <a:lstStyle/>
                    <a:p>
                      <a:pPr algn="l" fontAlgn="b"/>
                      <a:r>
                        <a:rPr lang="ru-RU" sz="1100" u="none" strike="noStrike">
                          <a:effectLst/>
                        </a:rPr>
                        <a:t>1.1</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Анализ функционала используемых систем</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01.05.2024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03.05.2024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Определение требований</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184884209"/>
                  </a:ext>
                </a:extLst>
              </a:tr>
              <a:tr h="184226">
                <a:tc>
                  <a:txBody>
                    <a:bodyPr/>
                    <a:lstStyle/>
                    <a:p>
                      <a:pPr algn="l" fontAlgn="b"/>
                      <a:r>
                        <a:rPr lang="ru-RU" sz="1100" u="none" strike="noStrike">
                          <a:effectLst/>
                        </a:rPr>
                        <a:t>2</a:t>
                      </a:r>
                      <a:endParaRPr lang="ru-RU" sz="1100" b="1"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Анализ конкурентноспособности идеи</a:t>
                      </a:r>
                      <a:endParaRPr lang="ru-RU" sz="1100" b="1"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06.05.2024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17.05.2024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80</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проект</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1"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685151853"/>
                  </a:ext>
                </a:extLst>
              </a:tr>
              <a:tr h="184226">
                <a:tc>
                  <a:txBody>
                    <a:bodyPr/>
                    <a:lstStyle/>
                    <a:p>
                      <a:pPr algn="l" fontAlgn="b"/>
                      <a:r>
                        <a:rPr lang="ru-RU" sz="1100" u="none" strike="noStrike">
                          <a:effectLst/>
                        </a:rPr>
                        <a:t>2.1</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Определение списка аналогов</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06.05.2024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10.05.2024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Анализ конкурентноспособности идеи</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143303809"/>
                  </a:ext>
                </a:extLst>
              </a:tr>
              <a:tr h="368451">
                <a:tc>
                  <a:txBody>
                    <a:bodyPr/>
                    <a:lstStyle/>
                    <a:p>
                      <a:pPr algn="l" fontAlgn="b"/>
                      <a:r>
                        <a:rPr lang="ru-RU" sz="1100" u="none" strike="noStrike">
                          <a:effectLst/>
                        </a:rPr>
                        <a:t>2.2</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Анализ сложности и технической возможности реализации системы</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13.05.2024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17.05.2024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Анализ конкурентноспособности идеи</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919006840"/>
                  </a:ext>
                </a:extLst>
              </a:tr>
              <a:tr h="184226">
                <a:tc>
                  <a:txBody>
                    <a:bodyPr/>
                    <a:lstStyle/>
                    <a:p>
                      <a:pPr algn="l" fontAlgn="b"/>
                      <a:r>
                        <a:rPr lang="ru-RU" sz="1100" u="none" strike="noStrike">
                          <a:effectLst/>
                        </a:rPr>
                        <a:t>3</a:t>
                      </a:r>
                      <a:endParaRPr lang="ru-RU" sz="1100" b="0"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Определение используемых технологий</a:t>
                      </a:r>
                      <a:endParaRPr lang="ru-RU" sz="1100" b="0"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20.05.2024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24.05.2024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339219625"/>
                  </a:ext>
                </a:extLst>
              </a:tr>
              <a:tr h="184226">
                <a:tc>
                  <a:txBody>
                    <a:bodyPr/>
                    <a:lstStyle/>
                    <a:p>
                      <a:pPr algn="l" fontAlgn="b"/>
                      <a:r>
                        <a:rPr lang="ru-RU" sz="1100" u="none" strike="noStrike">
                          <a:effectLst/>
                        </a:rPr>
                        <a:t>4</a:t>
                      </a:r>
                      <a:endParaRPr lang="ru-RU" sz="1100" b="0"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Проектирование системы</a:t>
                      </a:r>
                      <a:endParaRPr lang="ru-RU" sz="1100" b="0"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27.05.2024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14.06.2024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120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1320812531"/>
                  </a:ext>
                </a:extLst>
              </a:tr>
              <a:tr h="184226">
                <a:tc>
                  <a:txBody>
                    <a:bodyPr/>
                    <a:lstStyle/>
                    <a:p>
                      <a:pPr algn="l" fontAlgn="b"/>
                      <a:r>
                        <a:rPr lang="ru-RU" sz="1100" u="none" strike="noStrike">
                          <a:effectLst/>
                        </a:rPr>
                        <a:t>5</a:t>
                      </a:r>
                      <a:endParaRPr lang="ru-RU" sz="1100" b="0"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Разработка системы</a:t>
                      </a:r>
                      <a:endParaRPr lang="ru-RU" sz="1100" b="0"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17.06.2024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13.12.2024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1040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3313125618"/>
                  </a:ext>
                </a:extLst>
              </a:tr>
              <a:tr h="184226">
                <a:tc>
                  <a:txBody>
                    <a:bodyPr/>
                    <a:lstStyle/>
                    <a:p>
                      <a:pPr algn="l" fontAlgn="b"/>
                      <a:r>
                        <a:rPr lang="ru-RU" sz="1100" u="none" strike="noStrike">
                          <a:effectLst/>
                        </a:rPr>
                        <a:t>6</a:t>
                      </a:r>
                      <a:endParaRPr lang="ru-RU" sz="1100" b="1"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Внедрение системы</a:t>
                      </a:r>
                      <a:endParaRPr lang="ru-RU" sz="1100" b="1"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13.12.2024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03.01.2025</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128</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проект</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1"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609227322"/>
                  </a:ext>
                </a:extLst>
              </a:tr>
              <a:tr h="184226">
                <a:tc>
                  <a:txBody>
                    <a:bodyPr/>
                    <a:lstStyle/>
                    <a:p>
                      <a:pPr algn="l" fontAlgn="b"/>
                      <a:r>
                        <a:rPr lang="ru-RU" sz="1100" u="none" strike="noStrike">
                          <a:effectLst/>
                        </a:rPr>
                        <a:t>6.1</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Развертывание</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13.12.2024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19.12.2024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Внедрение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566726140"/>
                  </a:ext>
                </a:extLst>
              </a:tr>
              <a:tr h="184226">
                <a:tc>
                  <a:txBody>
                    <a:bodyPr/>
                    <a:lstStyle/>
                    <a:p>
                      <a:pPr algn="l" fontAlgn="b"/>
                      <a:r>
                        <a:rPr lang="ru-RU" sz="1100" u="none" strike="noStrike">
                          <a:effectLst/>
                        </a:rPr>
                        <a:t>6.2</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Написание документации</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23.12.2024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27.12.2024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Внедрение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2759021"/>
                  </a:ext>
                </a:extLst>
              </a:tr>
              <a:tr h="184226">
                <a:tc>
                  <a:txBody>
                    <a:bodyPr/>
                    <a:lstStyle/>
                    <a:p>
                      <a:pPr algn="l" fontAlgn="b"/>
                      <a:r>
                        <a:rPr lang="ru-RU" sz="1100" u="none" strike="noStrike">
                          <a:effectLst/>
                        </a:rPr>
                        <a:t>6.3</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Получение отзывов порльзователей</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30.12.2024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03.01.2025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Внедрение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731598858"/>
                  </a:ext>
                </a:extLst>
              </a:tr>
              <a:tr h="184226">
                <a:tc>
                  <a:txBody>
                    <a:bodyPr/>
                    <a:lstStyle/>
                    <a:p>
                      <a:pPr algn="l" fontAlgn="b"/>
                      <a:r>
                        <a:rPr lang="ru-RU" sz="1100" u="none" strike="noStrike">
                          <a:effectLst/>
                        </a:rPr>
                        <a:t>7</a:t>
                      </a:r>
                      <a:endParaRPr lang="ru-RU" sz="1100" b="1"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Оценка системы</a:t>
                      </a:r>
                      <a:endParaRPr lang="ru-RU" sz="1100" b="1"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01.01.2025</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21.02.2025</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304</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проект</a:t>
                      </a:r>
                      <a:endParaRPr lang="ru-RU" sz="1100" b="1"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a:t>
                      </a:r>
                      <a:endParaRPr lang="en-US" sz="1100" b="1"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608412937"/>
                  </a:ext>
                </a:extLst>
              </a:tr>
              <a:tr h="184226">
                <a:tc>
                  <a:txBody>
                    <a:bodyPr/>
                    <a:lstStyle/>
                    <a:p>
                      <a:pPr algn="l" fontAlgn="b"/>
                      <a:r>
                        <a:rPr lang="ru-RU" sz="1100" u="none" strike="noStrike">
                          <a:effectLst/>
                        </a:rPr>
                        <a:t>7.1</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Стоимость поддержки</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01.01.2025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07.01.2025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40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Оценка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180466131"/>
                  </a:ext>
                </a:extLst>
              </a:tr>
              <a:tr h="184226">
                <a:tc>
                  <a:txBody>
                    <a:bodyPr/>
                    <a:lstStyle/>
                    <a:p>
                      <a:pPr algn="l" fontAlgn="b"/>
                      <a:r>
                        <a:rPr lang="ru-RU" sz="1100" u="none" strike="noStrike">
                          <a:effectLst/>
                        </a:rPr>
                        <a:t>7.2</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Определение рациональности дальнейшего развития</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06.01.2025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05.02.2025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184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Оценка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718399962"/>
                  </a:ext>
                </a:extLst>
              </a:tr>
              <a:tr h="184226">
                <a:tc>
                  <a:txBody>
                    <a:bodyPr/>
                    <a:lstStyle/>
                    <a:p>
                      <a:pPr algn="l" fontAlgn="b"/>
                      <a:r>
                        <a:rPr lang="ru-RU" sz="1100" u="none" strike="noStrike">
                          <a:effectLst/>
                        </a:rPr>
                        <a:t>7.3</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Оценка сложности следующих разработок</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10.02.2025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21.02.2025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80</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a:effectLst/>
                        </a:rPr>
                        <a:t>Planat / </a:t>
                      </a:r>
                      <a:r>
                        <a:rPr lang="ru-RU" sz="1100" u="none" strike="noStrike">
                          <a:effectLst/>
                        </a:rPr>
                        <a:t>Оценка системы</a:t>
                      </a:r>
                      <a:endParaRPr lang="ru-RU" sz="1100" b="0" i="0" u="none" strike="noStrike">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978806052"/>
                  </a:ext>
                </a:extLst>
              </a:tr>
              <a:tr h="184226">
                <a:tc>
                  <a:txBody>
                    <a:bodyPr/>
                    <a:lstStyle/>
                    <a:p>
                      <a:pPr algn="l" fontAlgn="b"/>
                      <a:r>
                        <a:rPr lang="ru-RU" sz="1100" u="none" strike="noStrike">
                          <a:effectLst/>
                        </a:rPr>
                        <a:t>8</a:t>
                      </a:r>
                      <a:endParaRPr lang="ru-RU" sz="1100" b="0" i="0" u="none" strike="noStrike">
                        <a:solidFill>
                          <a:srgbClr val="000000"/>
                        </a:solidFill>
                        <a:effectLst/>
                        <a:latin typeface="Calibri" panose="020F0502020204030204" pitchFamily="34" charset="0"/>
                      </a:endParaRPr>
                    </a:p>
                  </a:txBody>
                  <a:tcPr marL="9211" marR="9211" marT="9211" marB="0" anchor="b"/>
                </a:tc>
                <a:tc gridSpan="2">
                  <a:txBody>
                    <a:bodyPr/>
                    <a:lstStyle/>
                    <a:p>
                      <a:pPr algn="l" fontAlgn="b"/>
                      <a:r>
                        <a:rPr lang="ru-RU" sz="1100" u="none" strike="noStrike">
                          <a:effectLst/>
                        </a:rPr>
                        <a:t>Поиск новых клиентов</a:t>
                      </a:r>
                      <a:endParaRPr lang="ru-RU" sz="1100" b="0" i="0" u="none" strike="noStrike">
                        <a:solidFill>
                          <a:srgbClr val="000000"/>
                        </a:solidFill>
                        <a:effectLst/>
                        <a:latin typeface="Calibri" panose="020F0502020204030204" pitchFamily="34" charset="0"/>
                      </a:endParaRPr>
                    </a:p>
                  </a:txBody>
                  <a:tcPr marL="9211" marR="9211" marT="9211" marB="0" anchor="b"/>
                </a:tc>
                <a:tc hMerge="1">
                  <a:txBody>
                    <a:bodyPr/>
                    <a:lstStyle/>
                    <a:p>
                      <a:endParaRPr lang="ru-RU"/>
                    </a:p>
                  </a:txBody>
                  <a:tcPr/>
                </a:tc>
                <a:tc>
                  <a:txBody>
                    <a:bodyPr/>
                    <a:lstStyle/>
                    <a:p>
                      <a:pPr algn="r" fontAlgn="b"/>
                      <a:r>
                        <a:rPr lang="ru-RU" sz="1100" u="none" strike="noStrike">
                          <a:effectLst/>
                        </a:rPr>
                        <a:t>24.02.2025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26.03.2025</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r" fontAlgn="b"/>
                      <a:r>
                        <a:rPr lang="ru-RU" sz="1100" u="none" strike="noStrike">
                          <a:effectLst/>
                        </a:rPr>
                        <a:t>184</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ru-RU" sz="1100" u="none" strike="noStrike">
                          <a:effectLst/>
                        </a:rPr>
                        <a:t>задача</a:t>
                      </a:r>
                      <a:endParaRPr lang="ru-RU" sz="1100" b="0" i="0" u="none" strike="noStrike">
                        <a:solidFill>
                          <a:srgbClr val="000000"/>
                        </a:solidFill>
                        <a:effectLst/>
                        <a:latin typeface="Calibri" panose="020F0502020204030204" pitchFamily="34" charset="0"/>
                      </a:endParaRPr>
                    </a:p>
                  </a:txBody>
                  <a:tcPr marL="9211" marR="9211" marT="9211" marB="0" anchor="b"/>
                </a:tc>
                <a:tc>
                  <a:txBody>
                    <a:bodyPr/>
                    <a:lstStyle/>
                    <a:p>
                      <a:pPr algn="l" fontAlgn="b"/>
                      <a:r>
                        <a:rPr lang="en-US" sz="1100" u="none" strike="noStrike" dirty="0" err="1">
                          <a:effectLst/>
                        </a:rPr>
                        <a:t>Planat</a:t>
                      </a:r>
                      <a:endParaRPr lang="en-US" sz="1100" b="0" i="0" u="none" strike="noStrike" dirty="0">
                        <a:solidFill>
                          <a:srgbClr val="000000"/>
                        </a:solidFill>
                        <a:effectLst/>
                        <a:latin typeface="Calibri" panose="020F0502020204030204" pitchFamily="34" charset="0"/>
                      </a:endParaRPr>
                    </a:p>
                  </a:txBody>
                  <a:tcPr marL="9211" marR="9211" marT="9211" marB="0" anchor="b"/>
                </a:tc>
                <a:extLst>
                  <a:ext uri="{0D108BD9-81ED-4DB2-BD59-A6C34878D82A}">
                    <a16:rowId xmlns:a16="http://schemas.microsoft.com/office/drawing/2014/main" val="2577414712"/>
                  </a:ext>
                </a:extLst>
              </a:tr>
            </a:tbl>
          </a:graphicData>
        </a:graphic>
      </p:graphicFrame>
    </p:spTree>
    <p:extLst>
      <p:ext uri="{BB962C8B-B14F-4D97-AF65-F5344CB8AC3E}">
        <p14:creationId xmlns:p14="http://schemas.microsoft.com/office/powerpoint/2010/main" val="26860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66581925" name="Объект 2"/>
          <p:cNvSpPr>
            <a:spLocks noGrp="1"/>
          </p:cNvSpPr>
          <p:nvPr>
            <p:ph idx="1"/>
          </p:nvPr>
        </p:nvSpPr>
        <p:spPr bwMode="auto">
          <a:xfrm>
            <a:off x="726232" y="1690688"/>
            <a:ext cx="5836298" cy="4351338"/>
          </a:xfrm>
        </p:spPr>
        <p:txBody>
          <a:bodyPr>
            <a:normAutofit/>
          </a:bodyPr>
          <a:lstStyle/>
          <a:p>
            <a:pPr marL="0" indent="0">
              <a:buNone/>
            </a:pPr>
            <a:r>
              <a:rPr lang="ru-RU" sz="2400" b="1" dirty="0">
                <a:latin typeface="Arial" panose="020B0604020202020204" pitchFamily="34" charset="0"/>
                <a:cs typeface="Arial" panose="020B0604020202020204" pitchFamily="34" charset="0"/>
              </a:rPr>
              <a:t>Источники финансирования</a:t>
            </a:r>
            <a:r>
              <a:rPr lang="ru-RU" sz="2400" dirty="0" smtClean="0">
                <a:latin typeface="Arial" panose="020B0604020202020204" pitchFamily="34" charset="0"/>
                <a:cs typeface="Arial" panose="020B0604020202020204" pitchFamily="34" charset="0"/>
              </a:rPr>
              <a:t>:</a:t>
            </a:r>
          </a:p>
          <a:p>
            <a:pPr marL="0" indent="0">
              <a:buNone/>
            </a:pPr>
            <a:endParaRPr lang="ru-RU" sz="2400" dirty="0">
              <a:latin typeface="Arial" panose="020B0604020202020204" pitchFamily="34" charset="0"/>
              <a:cs typeface="Arial" panose="020B0604020202020204" pitchFamily="34" charset="0"/>
            </a:endParaRPr>
          </a:p>
          <a:p>
            <a:r>
              <a:rPr lang="ru-RU" sz="2400" dirty="0">
                <a:latin typeface="Arial" panose="020B0604020202020204" pitchFamily="34" charset="0"/>
                <a:cs typeface="Arial" panose="020B0604020202020204" pitchFamily="34" charset="0"/>
              </a:rPr>
              <a:t>Внутренние бюджеты компании-заказчика</a:t>
            </a:r>
          </a:p>
          <a:p>
            <a:r>
              <a:rPr lang="ru-RU" sz="2400" dirty="0">
                <a:latin typeface="Arial" panose="020B0604020202020204" pitchFamily="34" charset="0"/>
                <a:cs typeface="Arial" panose="020B0604020202020204" pitchFamily="34" charset="0"/>
              </a:rPr>
              <a:t>Внешние инвестиции </a:t>
            </a:r>
            <a:endParaRPr lang="ru-RU" sz="2400" dirty="0" smtClean="0">
              <a:latin typeface="Arial" panose="020B0604020202020204" pitchFamily="34" charset="0"/>
              <a:cs typeface="Arial" panose="020B0604020202020204" pitchFamily="34" charset="0"/>
            </a:endParaRPr>
          </a:p>
          <a:p>
            <a:r>
              <a:rPr lang="ru-RU" sz="2400" dirty="0" smtClean="0">
                <a:latin typeface="Arial" panose="020B0604020202020204" pitchFamily="34" charset="0"/>
                <a:cs typeface="Arial" panose="020B0604020202020204" pitchFamily="34" charset="0"/>
              </a:rPr>
              <a:t>Государственные </a:t>
            </a:r>
            <a:r>
              <a:rPr lang="ru-RU" sz="2400" dirty="0">
                <a:latin typeface="Arial" panose="020B0604020202020204" pitchFamily="34" charset="0"/>
                <a:cs typeface="Arial" panose="020B0604020202020204" pitchFamily="34" charset="0"/>
              </a:rPr>
              <a:t>гранты и субсидии</a:t>
            </a:r>
          </a:p>
          <a:p>
            <a:r>
              <a:rPr lang="ru-RU" sz="2400" dirty="0">
                <a:latin typeface="Arial" panose="020B0604020202020204" pitchFamily="34" charset="0"/>
                <a:cs typeface="Arial" panose="020B0604020202020204" pitchFamily="34" charset="0"/>
              </a:rPr>
              <a:t>Средства от партнеров и </a:t>
            </a:r>
            <a:r>
              <a:rPr lang="ru-RU" sz="2400" dirty="0" smtClean="0">
                <a:latin typeface="Arial" panose="020B0604020202020204" pitchFamily="34" charset="0"/>
                <a:cs typeface="Arial" panose="020B0604020202020204" pitchFamily="34" charset="0"/>
              </a:rPr>
              <a:t>спонсоров</a:t>
            </a:r>
          </a:p>
        </p:txBody>
      </p:sp>
      <p:pic>
        <p:nvPicPr>
          <p:cNvPr id="307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530" y="889001"/>
            <a:ext cx="5274174" cy="425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2000"/>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85302393" name="Заголовок 1"/>
          <p:cNvSpPr>
            <a:spLocks noGrp="1"/>
          </p:cNvSpPr>
          <p:nvPr>
            <p:ph type="title"/>
          </p:nvPr>
        </p:nvSpPr>
        <p:spPr bwMode="auto">
          <a:xfrm>
            <a:off x="838202" y="0"/>
            <a:ext cx="10515600" cy="1325563"/>
          </a:xfrm>
        </p:spPr>
        <p:txBody>
          <a:bodyPr/>
          <a:lstStyle/>
          <a:p>
            <a:pPr>
              <a:defRPr/>
            </a:pPr>
            <a:r>
              <a:rPr dirty="0" err="1">
                <a:latin typeface="Arial" panose="020B0604020202020204" pitchFamily="34" charset="0"/>
                <a:cs typeface="Arial" panose="020B0604020202020204" pitchFamily="34" charset="0"/>
              </a:rPr>
              <a:t>Проект</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финансового</a:t>
            </a:r>
            <a:r>
              <a:rPr dirty="0">
                <a:latin typeface="Arial" panose="020B0604020202020204" pitchFamily="34" charset="0"/>
                <a:cs typeface="Arial" panose="020B0604020202020204" pitchFamily="34" charset="0"/>
              </a:rPr>
              <a:t> </a:t>
            </a:r>
            <a:r>
              <a:rPr dirty="0" err="1">
                <a:latin typeface="Arial" panose="020B0604020202020204" pitchFamily="34" charset="0"/>
                <a:cs typeface="Arial" panose="020B0604020202020204" pitchFamily="34" charset="0"/>
              </a:rPr>
              <a:t>плана</a:t>
            </a:r>
            <a:endParaRPr dirty="0">
              <a:latin typeface="Arial" panose="020B0604020202020204" pitchFamily="34" charset="0"/>
              <a:cs typeface="Arial" panose="020B0604020202020204" pitchFamily="34" charset="0"/>
            </a:endParaRPr>
          </a:p>
        </p:txBody>
      </p:sp>
      <p:graphicFrame>
        <p:nvGraphicFramePr>
          <p:cNvPr id="1332832770" name="Объект 1332832769"/>
          <p:cNvGraphicFramePr>
            <a:graphicFrameLocks noGrp="1"/>
          </p:cNvGraphicFramePr>
          <p:nvPr>
            <p:ph idx="1"/>
          </p:nvPr>
        </p:nvGraphicFramePr>
        <p:xfrm>
          <a:off x="838202" y="1325563"/>
          <a:ext cx="10515598" cy="4760484"/>
        </p:xfrm>
        <a:graphic>
          <a:graphicData uri="http://schemas.openxmlformats.org/drawingml/2006/table">
            <a:tbl>
              <a:tblPr firstRow="1" bandRow="1">
                <a:tableStyleId>{5C22544A-7EE6-4342-B048-85BDC9FD1C3A}</a:tableStyleId>
              </a:tblPr>
              <a:tblGrid>
                <a:gridCol w="1260000">
                  <a:extLst>
                    <a:ext uri="{9D8B030D-6E8A-4147-A177-3AD203B41FA5}">
                      <a16:colId xmlns:a16="http://schemas.microsoft.com/office/drawing/2014/main" val="20000"/>
                    </a:ext>
                  </a:extLst>
                </a:gridCol>
                <a:gridCol w="5750399">
                  <a:extLst>
                    <a:ext uri="{9D8B030D-6E8A-4147-A177-3AD203B41FA5}">
                      <a16:colId xmlns:a16="http://schemas.microsoft.com/office/drawing/2014/main" val="20001"/>
                    </a:ext>
                  </a:extLst>
                </a:gridCol>
                <a:gridCol w="3505199">
                  <a:extLst>
                    <a:ext uri="{9D8B030D-6E8A-4147-A177-3AD203B41FA5}">
                      <a16:colId xmlns:a16="http://schemas.microsoft.com/office/drawing/2014/main" val="20002"/>
                    </a:ext>
                  </a:extLst>
                </a:gridCol>
              </a:tblGrid>
              <a:tr h="365760">
                <a:tc>
                  <a:txBody>
                    <a:bodyPr/>
                    <a:lstStyle/>
                    <a:p>
                      <a:pPr>
                        <a:defRPr/>
                      </a:pPr>
                      <a:r>
                        <a:rPr sz="1400"/>
                        <a:t>№, п/п</a:t>
                      </a:r>
                    </a:p>
                  </a:txBody>
                  <a:tcPr/>
                </a:tc>
                <a:tc>
                  <a:txBody>
                    <a:bodyPr/>
                    <a:lstStyle/>
                    <a:p>
                      <a:pPr>
                        <a:defRPr/>
                      </a:pPr>
                      <a:r>
                        <a:rPr sz="1400" dirty="0" err="1"/>
                        <a:t>Наименование</a:t>
                      </a:r>
                      <a:r>
                        <a:rPr sz="1400" dirty="0"/>
                        <a:t> </a:t>
                      </a:r>
                      <a:r>
                        <a:rPr sz="1400" dirty="0" err="1"/>
                        <a:t>мероприятия</a:t>
                      </a:r>
                      <a:endParaRPr sz="1400" dirty="0"/>
                    </a:p>
                  </a:txBody>
                  <a:tcPr/>
                </a:tc>
                <a:tc>
                  <a:txBody>
                    <a:bodyPr/>
                    <a:lstStyle/>
                    <a:p>
                      <a:pPr>
                        <a:defRPr/>
                      </a:pPr>
                      <a:r>
                        <a:rPr sz="1400" dirty="0" err="1"/>
                        <a:t>Расходы</a:t>
                      </a:r>
                      <a:r>
                        <a:rPr sz="1400" dirty="0"/>
                        <a:t>, </a:t>
                      </a:r>
                      <a:r>
                        <a:rPr sz="1400" dirty="0" err="1"/>
                        <a:t>руб</a:t>
                      </a:r>
                      <a:r>
                        <a:rPr sz="1400" dirty="0"/>
                        <a:t>.</a:t>
                      </a:r>
                    </a:p>
                  </a:txBody>
                  <a:tcPr/>
                </a:tc>
                <a:extLst>
                  <a:ext uri="{0D108BD9-81ED-4DB2-BD59-A6C34878D82A}">
                    <a16:rowId xmlns:a16="http://schemas.microsoft.com/office/drawing/2014/main" val="10000"/>
                  </a:ext>
                </a:extLst>
              </a:tr>
              <a:tr h="365760">
                <a:tc>
                  <a:txBody>
                    <a:bodyPr/>
                    <a:lstStyle/>
                    <a:p>
                      <a:pPr>
                        <a:defRPr/>
                      </a:pPr>
                      <a:r>
                        <a:rPr lang="ru-RU" sz="1400" dirty="0" smtClean="0"/>
                        <a:t>1</a:t>
                      </a:r>
                    </a:p>
                  </a:txBody>
                  <a:tcPr/>
                </a:tc>
                <a:tc>
                  <a:txBody>
                    <a:bodyPr/>
                    <a:lstStyle/>
                    <a:p>
                      <a:pPr>
                        <a:defRPr/>
                      </a:pPr>
                      <a:r>
                        <a:rPr lang="ru-RU" sz="1400" dirty="0" smtClean="0"/>
                        <a:t>Определение функциональных требований</a:t>
                      </a:r>
                      <a:endParaRPr sz="1400" dirty="0"/>
                    </a:p>
                  </a:txBody>
                  <a:tcPr/>
                </a:tc>
                <a:tc>
                  <a:txBody>
                    <a:bodyPr/>
                    <a:lstStyle/>
                    <a:p>
                      <a:pPr>
                        <a:defRPr/>
                      </a:pPr>
                      <a:r>
                        <a:rPr lang="ru-RU" sz="1400" dirty="0" smtClean="0"/>
                        <a:t>100,000</a:t>
                      </a:r>
                      <a:endParaRPr sz="1400" dirty="0"/>
                    </a:p>
                  </a:txBody>
                  <a:tcPr/>
                </a:tc>
                <a:extLst>
                  <a:ext uri="{0D108BD9-81ED-4DB2-BD59-A6C34878D82A}">
                    <a16:rowId xmlns:a16="http://schemas.microsoft.com/office/drawing/2014/main" val="10002"/>
                  </a:ext>
                </a:extLst>
              </a:tr>
              <a:tr h="365760">
                <a:tc>
                  <a:txBody>
                    <a:bodyPr/>
                    <a:lstStyle/>
                    <a:p>
                      <a:pPr>
                        <a:defRPr/>
                      </a:pPr>
                      <a:r>
                        <a:rPr lang="ru-RU" sz="1400" dirty="0" smtClean="0"/>
                        <a:t>2</a:t>
                      </a:r>
                      <a:endParaRPr sz="1400" dirty="0"/>
                    </a:p>
                  </a:txBody>
                  <a:tcPr/>
                </a:tc>
                <a:tc>
                  <a:txBody>
                    <a:bodyPr/>
                    <a:lstStyle/>
                    <a:p>
                      <a:pPr>
                        <a:defRPr/>
                      </a:pPr>
                      <a:r>
                        <a:rPr lang="ru-RU" sz="1400" dirty="0" smtClean="0"/>
                        <a:t>Разработка архитектуры системы</a:t>
                      </a:r>
                      <a:endParaRPr sz="1400" dirty="0"/>
                    </a:p>
                  </a:txBody>
                  <a:tcPr/>
                </a:tc>
                <a:tc>
                  <a:txBody>
                    <a:bodyPr/>
                    <a:lstStyle/>
                    <a:p>
                      <a:pPr>
                        <a:defRPr/>
                      </a:pPr>
                      <a:r>
                        <a:rPr lang="ru-RU" sz="1400" dirty="0" smtClean="0"/>
                        <a:t>200,000</a:t>
                      </a:r>
                      <a:endParaRPr sz="1400" dirty="0"/>
                    </a:p>
                  </a:txBody>
                  <a:tcPr/>
                </a:tc>
                <a:extLst>
                  <a:ext uri="{0D108BD9-81ED-4DB2-BD59-A6C34878D82A}">
                    <a16:rowId xmlns:a16="http://schemas.microsoft.com/office/drawing/2014/main" val="10003"/>
                  </a:ext>
                </a:extLst>
              </a:tr>
              <a:tr h="365760">
                <a:tc>
                  <a:txBody>
                    <a:bodyPr/>
                    <a:lstStyle/>
                    <a:p>
                      <a:pPr>
                        <a:defRPr/>
                      </a:pPr>
                      <a:r>
                        <a:rPr lang="ru-RU" sz="1400" dirty="0" smtClean="0"/>
                        <a:t>3</a:t>
                      </a:r>
                      <a:endParaRPr sz="1400" dirty="0"/>
                    </a:p>
                  </a:txBody>
                  <a:tcPr/>
                </a:tc>
                <a:tc>
                  <a:txBody>
                    <a:bodyPr/>
                    <a:lstStyle/>
                    <a:p>
                      <a:pPr>
                        <a:defRPr/>
                      </a:pPr>
                      <a:r>
                        <a:rPr lang="ru-RU" sz="1400" dirty="0" smtClean="0"/>
                        <a:t>Определение функциональных модулей</a:t>
                      </a:r>
                      <a:endParaRPr sz="1400" dirty="0"/>
                    </a:p>
                  </a:txBody>
                  <a:tcPr/>
                </a:tc>
                <a:tc>
                  <a:txBody>
                    <a:bodyPr/>
                    <a:lstStyle/>
                    <a:p>
                      <a:pPr>
                        <a:defRPr/>
                      </a:pPr>
                      <a:r>
                        <a:rPr lang="ru-RU" sz="1400" dirty="0" smtClean="0"/>
                        <a:t>150,000</a:t>
                      </a:r>
                      <a:endParaRPr sz="1400" dirty="0"/>
                    </a:p>
                  </a:txBody>
                  <a:tcPr/>
                </a:tc>
                <a:extLst>
                  <a:ext uri="{0D108BD9-81ED-4DB2-BD59-A6C34878D82A}">
                    <a16:rowId xmlns:a16="http://schemas.microsoft.com/office/drawing/2014/main" val="10004"/>
                  </a:ext>
                </a:extLst>
              </a:tr>
              <a:tr h="365760">
                <a:tc>
                  <a:txBody>
                    <a:bodyPr/>
                    <a:lstStyle/>
                    <a:p>
                      <a:pPr>
                        <a:defRPr/>
                      </a:pPr>
                      <a:r>
                        <a:rPr lang="ru-RU" sz="1400" dirty="0" smtClean="0"/>
                        <a:t>4</a:t>
                      </a:r>
                      <a:endParaRPr sz="1400" dirty="0"/>
                    </a:p>
                  </a:txBody>
                  <a:tcPr/>
                </a:tc>
                <a:tc>
                  <a:txBody>
                    <a:bodyPr/>
                    <a:lstStyle/>
                    <a:p>
                      <a:pPr>
                        <a:defRPr/>
                      </a:pPr>
                      <a:r>
                        <a:rPr lang="ru-RU" sz="1400" dirty="0" smtClean="0"/>
                        <a:t>Подготовка технических спецификаций</a:t>
                      </a:r>
                      <a:endParaRPr sz="1400" dirty="0"/>
                    </a:p>
                  </a:txBody>
                  <a:tcPr/>
                </a:tc>
                <a:tc>
                  <a:txBody>
                    <a:bodyPr/>
                    <a:lstStyle/>
                    <a:p>
                      <a:pPr>
                        <a:defRPr/>
                      </a:pPr>
                      <a:r>
                        <a:rPr lang="ru-RU" sz="1400" dirty="0" smtClean="0"/>
                        <a:t>120,000</a:t>
                      </a:r>
                      <a:endParaRPr sz="1400" dirty="0"/>
                    </a:p>
                  </a:txBody>
                  <a:tcPr/>
                </a:tc>
                <a:extLst>
                  <a:ext uri="{0D108BD9-81ED-4DB2-BD59-A6C34878D82A}">
                    <a16:rowId xmlns:a16="http://schemas.microsoft.com/office/drawing/2014/main" val="1486403167"/>
                  </a:ext>
                </a:extLst>
              </a:tr>
              <a:tr h="365760">
                <a:tc>
                  <a:txBody>
                    <a:bodyPr/>
                    <a:lstStyle/>
                    <a:p>
                      <a:pPr>
                        <a:defRPr/>
                      </a:pPr>
                      <a:r>
                        <a:rPr lang="ru-RU" sz="1400" dirty="0" smtClean="0"/>
                        <a:t>5</a:t>
                      </a:r>
                      <a:endParaRPr sz="1400" dirty="0"/>
                    </a:p>
                  </a:txBody>
                  <a:tcPr/>
                </a:tc>
                <a:tc>
                  <a:txBody>
                    <a:bodyPr/>
                    <a:lstStyle/>
                    <a:p>
                      <a:pPr>
                        <a:defRPr/>
                      </a:pPr>
                      <a:r>
                        <a:rPr lang="ru-RU" sz="1400" dirty="0" smtClean="0"/>
                        <a:t>Анализ доступных решений и выбор технологий</a:t>
                      </a:r>
                      <a:endParaRPr sz="1400" dirty="0"/>
                    </a:p>
                  </a:txBody>
                  <a:tcPr/>
                </a:tc>
                <a:tc>
                  <a:txBody>
                    <a:bodyPr/>
                    <a:lstStyle/>
                    <a:p>
                      <a:pPr>
                        <a:defRPr/>
                      </a:pPr>
                      <a:r>
                        <a:rPr lang="ru-RU" sz="1400" dirty="0" smtClean="0"/>
                        <a:t>80,000</a:t>
                      </a:r>
                      <a:endParaRPr sz="1400" dirty="0"/>
                    </a:p>
                  </a:txBody>
                  <a:tcPr/>
                </a:tc>
                <a:extLst>
                  <a:ext uri="{0D108BD9-81ED-4DB2-BD59-A6C34878D82A}">
                    <a16:rowId xmlns:a16="http://schemas.microsoft.com/office/drawing/2014/main" val="219278251"/>
                  </a:ext>
                </a:extLst>
              </a:tr>
              <a:tr h="365760">
                <a:tc>
                  <a:txBody>
                    <a:bodyPr/>
                    <a:lstStyle/>
                    <a:p>
                      <a:pPr>
                        <a:defRPr/>
                      </a:pPr>
                      <a:r>
                        <a:rPr lang="ru-RU" sz="1400" dirty="0" smtClean="0"/>
                        <a:t>6</a:t>
                      </a:r>
                      <a:endParaRPr sz="1400" dirty="0"/>
                    </a:p>
                  </a:txBody>
                  <a:tcPr/>
                </a:tc>
                <a:tc>
                  <a:txBody>
                    <a:bodyPr/>
                    <a:lstStyle/>
                    <a:p>
                      <a:pPr>
                        <a:defRPr/>
                      </a:pPr>
                      <a:r>
                        <a:rPr lang="ru-RU" sz="1400" dirty="0" smtClean="0"/>
                        <a:t>Разработка основной части системы</a:t>
                      </a:r>
                      <a:endParaRPr sz="1400" dirty="0"/>
                    </a:p>
                  </a:txBody>
                  <a:tcPr/>
                </a:tc>
                <a:tc>
                  <a:txBody>
                    <a:bodyPr/>
                    <a:lstStyle/>
                    <a:p>
                      <a:pPr>
                        <a:defRPr/>
                      </a:pPr>
                      <a:r>
                        <a:rPr lang="ru-RU" sz="1400" dirty="0" smtClean="0"/>
                        <a:t>500,000</a:t>
                      </a:r>
                      <a:endParaRPr sz="1400" dirty="0"/>
                    </a:p>
                  </a:txBody>
                  <a:tcPr/>
                </a:tc>
                <a:extLst>
                  <a:ext uri="{0D108BD9-81ED-4DB2-BD59-A6C34878D82A}">
                    <a16:rowId xmlns:a16="http://schemas.microsoft.com/office/drawing/2014/main" val="3768127867"/>
                  </a:ext>
                </a:extLst>
              </a:tr>
              <a:tr h="365760">
                <a:tc>
                  <a:txBody>
                    <a:bodyPr/>
                    <a:lstStyle/>
                    <a:p>
                      <a:pPr>
                        <a:defRPr/>
                      </a:pPr>
                      <a:r>
                        <a:rPr lang="ru-RU" sz="1400" dirty="0" smtClean="0"/>
                        <a:t>7</a:t>
                      </a:r>
                      <a:endParaRPr sz="1400" dirty="0"/>
                    </a:p>
                  </a:txBody>
                  <a:tcPr/>
                </a:tc>
                <a:tc>
                  <a:txBody>
                    <a:bodyPr/>
                    <a:lstStyle/>
                    <a:p>
                      <a:pPr>
                        <a:defRPr/>
                      </a:pPr>
                      <a:r>
                        <a:rPr lang="ru-RU" sz="1400" dirty="0" smtClean="0"/>
                        <a:t>Модульное и интеграционное тестирование</a:t>
                      </a:r>
                      <a:endParaRPr sz="1400" dirty="0"/>
                    </a:p>
                  </a:txBody>
                  <a:tcPr/>
                </a:tc>
                <a:tc>
                  <a:txBody>
                    <a:bodyPr/>
                    <a:lstStyle/>
                    <a:p>
                      <a:pPr>
                        <a:defRPr/>
                      </a:pPr>
                      <a:r>
                        <a:rPr lang="ru-RU" sz="1400" dirty="0" smtClean="0"/>
                        <a:t>180,000</a:t>
                      </a:r>
                      <a:endParaRPr sz="1400" dirty="0"/>
                    </a:p>
                  </a:txBody>
                  <a:tcPr/>
                </a:tc>
                <a:extLst>
                  <a:ext uri="{0D108BD9-81ED-4DB2-BD59-A6C34878D82A}">
                    <a16:rowId xmlns:a16="http://schemas.microsoft.com/office/drawing/2014/main" val="1769852936"/>
                  </a:ext>
                </a:extLst>
              </a:tr>
              <a:tr h="365760">
                <a:tc>
                  <a:txBody>
                    <a:bodyPr/>
                    <a:lstStyle/>
                    <a:p>
                      <a:pPr>
                        <a:defRPr/>
                      </a:pPr>
                      <a:r>
                        <a:rPr lang="ru-RU" sz="1400" dirty="0" smtClean="0"/>
                        <a:t>8</a:t>
                      </a:r>
                      <a:endParaRPr sz="1400" dirty="0"/>
                    </a:p>
                  </a:txBody>
                  <a:tcPr/>
                </a:tc>
                <a:tc>
                  <a:txBody>
                    <a:bodyPr/>
                    <a:lstStyle/>
                    <a:p>
                      <a:pPr>
                        <a:defRPr/>
                      </a:pPr>
                      <a:r>
                        <a:rPr lang="ru-RU" sz="1400" dirty="0" smtClean="0"/>
                        <a:t>Установка и настройка системы</a:t>
                      </a:r>
                      <a:endParaRPr sz="1400" dirty="0"/>
                    </a:p>
                  </a:txBody>
                  <a:tcPr/>
                </a:tc>
                <a:tc>
                  <a:txBody>
                    <a:bodyPr/>
                    <a:lstStyle/>
                    <a:p>
                      <a:pPr>
                        <a:defRPr/>
                      </a:pPr>
                      <a:r>
                        <a:rPr lang="ru-RU" sz="1400" dirty="0" smtClean="0"/>
                        <a:t>100,000</a:t>
                      </a:r>
                      <a:endParaRPr sz="1400" dirty="0"/>
                    </a:p>
                  </a:txBody>
                  <a:tcPr/>
                </a:tc>
                <a:extLst>
                  <a:ext uri="{0D108BD9-81ED-4DB2-BD59-A6C34878D82A}">
                    <a16:rowId xmlns:a16="http://schemas.microsoft.com/office/drawing/2014/main" val="1347014952"/>
                  </a:ext>
                </a:extLst>
              </a:tr>
              <a:tr h="371364">
                <a:tc>
                  <a:txBody>
                    <a:bodyPr/>
                    <a:lstStyle/>
                    <a:p>
                      <a:pPr>
                        <a:defRPr/>
                      </a:pPr>
                      <a:r>
                        <a:rPr lang="ru-RU" sz="1400" dirty="0" smtClean="0"/>
                        <a:t>9</a:t>
                      </a:r>
                      <a:endParaRPr sz="1400" dirty="0"/>
                    </a:p>
                  </a:txBody>
                  <a:tcPr/>
                </a:tc>
                <a:tc>
                  <a:txBody>
                    <a:bodyPr/>
                    <a:lstStyle/>
                    <a:p>
                      <a:pPr>
                        <a:defRPr/>
                      </a:pPr>
                      <a:r>
                        <a:rPr lang="ru-RU" sz="1400" dirty="0" smtClean="0"/>
                        <a:t>Разработка руководства пользователя и документации</a:t>
                      </a:r>
                      <a:endParaRPr sz="1400" dirty="0"/>
                    </a:p>
                  </a:txBody>
                  <a:tcPr/>
                </a:tc>
                <a:tc>
                  <a:txBody>
                    <a:bodyPr/>
                    <a:lstStyle/>
                    <a:p>
                      <a:pPr>
                        <a:defRPr/>
                      </a:pPr>
                      <a:r>
                        <a:rPr lang="ru-RU" sz="1400" dirty="0" smtClean="0"/>
                        <a:t>80,000</a:t>
                      </a:r>
                      <a:endParaRPr sz="1400" dirty="0"/>
                    </a:p>
                  </a:txBody>
                  <a:tcPr/>
                </a:tc>
                <a:extLst>
                  <a:ext uri="{0D108BD9-81ED-4DB2-BD59-A6C34878D82A}">
                    <a16:rowId xmlns:a16="http://schemas.microsoft.com/office/drawing/2014/main" val="3883607020"/>
                  </a:ext>
                </a:extLst>
              </a:tr>
              <a:tr h="365760">
                <a:tc>
                  <a:txBody>
                    <a:bodyPr/>
                    <a:lstStyle/>
                    <a:p>
                      <a:pPr>
                        <a:defRPr/>
                      </a:pPr>
                      <a:r>
                        <a:rPr lang="ru-RU" sz="1400" dirty="0" smtClean="0"/>
                        <a:t>10</a:t>
                      </a:r>
                      <a:endParaRPr sz="1400" dirty="0"/>
                    </a:p>
                  </a:txBody>
                  <a:tcPr/>
                </a:tc>
                <a:tc>
                  <a:txBody>
                    <a:bodyPr/>
                    <a:lstStyle/>
                    <a:p>
                      <a:pPr>
                        <a:defRPr/>
                      </a:pPr>
                      <a:r>
                        <a:rPr lang="ru-RU" sz="1400" dirty="0" smtClean="0"/>
                        <a:t>Обучение сотрудников</a:t>
                      </a:r>
                      <a:endParaRPr sz="1400" dirty="0"/>
                    </a:p>
                  </a:txBody>
                  <a:tcPr/>
                </a:tc>
                <a:tc>
                  <a:txBody>
                    <a:bodyPr/>
                    <a:lstStyle/>
                    <a:p>
                      <a:pPr>
                        <a:defRPr/>
                      </a:pPr>
                      <a:r>
                        <a:rPr lang="ru-RU" sz="1400" dirty="0" smtClean="0"/>
                        <a:t>120,000</a:t>
                      </a:r>
                      <a:endParaRPr sz="1400" dirty="0"/>
                    </a:p>
                  </a:txBody>
                  <a:tcPr/>
                </a:tc>
                <a:extLst>
                  <a:ext uri="{0D108BD9-81ED-4DB2-BD59-A6C34878D82A}">
                    <a16:rowId xmlns:a16="http://schemas.microsoft.com/office/drawing/2014/main" val="201731834"/>
                  </a:ext>
                </a:extLst>
              </a:tr>
              <a:tr h="365760">
                <a:tc>
                  <a:txBody>
                    <a:bodyPr/>
                    <a:lstStyle/>
                    <a:p>
                      <a:pPr>
                        <a:defRPr/>
                      </a:pPr>
                      <a:r>
                        <a:rPr lang="ru-RU" sz="1400" dirty="0" smtClean="0"/>
                        <a:t>11</a:t>
                      </a:r>
                      <a:endParaRPr sz="1400" dirty="0"/>
                    </a:p>
                  </a:txBody>
                  <a:tcPr/>
                </a:tc>
                <a:tc>
                  <a:txBody>
                    <a:bodyPr/>
                    <a:lstStyle/>
                    <a:p>
                      <a:pPr>
                        <a:defRPr/>
                      </a:pPr>
                      <a:r>
                        <a:rPr lang="ru-RU" sz="1400" dirty="0" smtClean="0"/>
                        <a:t>Анализ достигнутых результатов</a:t>
                      </a:r>
                      <a:endParaRPr sz="1400" dirty="0"/>
                    </a:p>
                  </a:txBody>
                  <a:tcPr/>
                </a:tc>
                <a:tc>
                  <a:txBody>
                    <a:bodyPr/>
                    <a:lstStyle/>
                    <a:p>
                      <a:pPr>
                        <a:defRPr/>
                      </a:pPr>
                      <a:r>
                        <a:rPr lang="ru-RU" sz="1400" dirty="0" smtClean="0"/>
                        <a:t>90,000</a:t>
                      </a:r>
                      <a:endParaRPr sz="1400" dirty="0"/>
                    </a:p>
                  </a:txBody>
                  <a:tcPr/>
                </a:tc>
                <a:extLst>
                  <a:ext uri="{0D108BD9-81ED-4DB2-BD59-A6C34878D82A}">
                    <a16:rowId xmlns:a16="http://schemas.microsoft.com/office/drawing/2014/main" val="1424957986"/>
                  </a:ext>
                </a:extLst>
              </a:tr>
              <a:tr h="365760">
                <a:tc>
                  <a:txBody>
                    <a:bodyPr/>
                    <a:lstStyle/>
                    <a:p>
                      <a:pPr>
                        <a:defRPr/>
                      </a:pPr>
                      <a:r>
                        <a:rPr lang="ru-RU" sz="1400" dirty="0" smtClean="0"/>
                        <a:t>12</a:t>
                      </a:r>
                      <a:endParaRPr sz="1400" dirty="0"/>
                    </a:p>
                  </a:txBody>
                  <a:tcPr/>
                </a:tc>
                <a:tc>
                  <a:txBody>
                    <a:bodyPr/>
                    <a:lstStyle/>
                    <a:p>
                      <a:pPr>
                        <a:defRPr/>
                      </a:pPr>
                      <a:r>
                        <a:rPr lang="ru-RU" sz="1400" dirty="0" smtClean="0"/>
                        <a:t>Регулярное обновление системы</a:t>
                      </a:r>
                      <a:endParaRPr sz="1400" dirty="0"/>
                    </a:p>
                  </a:txBody>
                  <a:tcPr/>
                </a:tc>
                <a:tc>
                  <a:txBody>
                    <a:bodyPr/>
                    <a:lstStyle/>
                    <a:p>
                      <a:pPr>
                        <a:defRPr/>
                      </a:pPr>
                      <a:r>
                        <a:rPr lang="ru-RU" sz="1400" dirty="0" smtClean="0"/>
                        <a:t>-</a:t>
                      </a:r>
                      <a:endParaRPr sz="1400" dirty="0"/>
                    </a:p>
                  </a:txBody>
                  <a:tcPr/>
                </a:tc>
                <a:extLst>
                  <a:ext uri="{0D108BD9-81ED-4DB2-BD59-A6C34878D82A}">
                    <a16:rowId xmlns:a16="http://schemas.microsoft.com/office/drawing/2014/main" val="3520545576"/>
                  </a:ext>
                </a:extLst>
              </a:tr>
            </a:tbl>
          </a:graphicData>
        </a:graphic>
      </p:graphicFrame>
      <p:sp>
        <p:nvSpPr>
          <p:cNvPr id="51" name="Прямоугольник 50"/>
          <p:cNvSpPr/>
          <p:nvPr/>
        </p:nvSpPr>
        <p:spPr>
          <a:xfrm>
            <a:off x="7766649" y="6223910"/>
            <a:ext cx="2456122" cy="369332"/>
          </a:xfrm>
          <a:prstGeom prst="rect">
            <a:avLst/>
          </a:prstGeom>
        </p:spPr>
        <p:txBody>
          <a:bodyPr wrap="none">
            <a:spAutoFit/>
          </a:bodyPr>
          <a:lstStyle/>
          <a:p>
            <a:r>
              <a:rPr lang="ru-RU" dirty="0"/>
              <a:t>Итого: </a:t>
            </a:r>
            <a:r>
              <a:rPr lang="ru-RU" dirty="0" smtClean="0"/>
              <a:t>1,720,000 </a:t>
            </a:r>
            <a:r>
              <a:rPr lang="ru-RU" dirty="0"/>
              <a:t>руб.</a:t>
            </a:r>
          </a:p>
        </p:txBody>
      </p:sp>
    </p:spTree>
    <p:extLst>
      <p:ext uri="{BB962C8B-B14F-4D97-AF65-F5344CB8AC3E}">
        <p14:creationId xmlns:p14="http://schemas.microsoft.com/office/powerpoint/2010/main" val="1512353777"/>
      </p:ext>
    </p:extLst>
  </p:cSld>
  <p:clrMapOvr>
    <a:masterClrMapping/>
  </p:clrMapOvr>
  <mc:AlternateContent xmlns:mc="http://schemas.openxmlformats.org/markup-compatibility/2006" xmlns:p14="http://schemas.microsoft.com/office/powerpoint/2010/main">
    <mc:Choice Requires="p14">
      <p:transition spd="slow" p14:dur="2000"/>
    </mc:Choice>
    <mc:Fallback xmlns:w="http://schemas.openxmlformats.org/wordprocessingml/2006/main" xmlns:m="http://schemas.openxmlformats.org/officeDocument/2006/math" xmlns="">
      <p:transition advClick="1"/>
    </mc:Fallback>
  </mc:AlternateContent>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1085</Words>
  <Application>Microsoft Office PowerPoint</Application>
  <PresentationFormat>Широкоэкранный</PresentationFormat>
  <Paragraphs>321</Paragraphs>
  <Slides>13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Symbol</vt:lpstr>
      <vt:lpstr>Times New Roman</vt:lpstr>
      <vt:lpstr>Тема Office</vt:lpstr>
      <vt:lpstr>Система управления проектами</vt:lpstr>
      <vt:lpstr>Актуальность темы</vt:lpstr>
      <vt:lpstr>Цель и задачи представляемого проекта</vt:lpstr>
      <vt:lpstr>Ожидаемые результаты проекта</vt:lpstr>
      <vt:lpstr>Описание продукта проекта</vt:lpstr>
      <vt:lpstr>Результаты SWOT-анализа</vt:lpstr>
      <vt:lpstr>Этапы реализации проекта</vt:lpstr>
      <vt:lpstr>Презентация PowerPoint</vt:lpstr>
      <vt:lpstr>Проект финансового плана</vt:lpstr>
      <vt:lpstr>Субъекты проекта</vt:lpstr>
      <vt:lpstr>“Дорожная карта” по достижению целевых показателей</vt:lpstr>
      <vt:lpstr>Риски и способы их преодоления</vt:lpstr>
      <vt:lpstr>Перспективы развития проекта.</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Система управления проектами</dc:title>
  <dc:creator>RePack by Diakov</dc:creator>
  <cp:lastModifiedBy>RePack by Diakov</cp:lastModifiedBy>
  <cp:revision>14</cp:revision>
  <dcterms:created xsi:type="dcterms:W3CDTF">2024-06-14T08:33:53Z</dcterms:created>
  <dcterms:modified xsi:type="dcterms:W3CDTF">2024-06-14T10:18:33Z</dcterms:modified>
</cp:coreProperties>
</file>