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1" r:id="rId14"/>
  </p:sldIdLst>
  <p:sldSz cx="24384000" cy="13716000"/>
  <p:notesSz cx="6858000" cy="9144000"/>
  <p:embeddedFontLst>
    <p:embeddedFont>
      <p:font typeface="Poppins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-52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76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38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56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52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830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0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18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72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27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01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91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59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08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16;p4"/>
          <p:cNvSpPr txBox="1"/>
          <p:nvPr/>
        </p:nvSpPr>
        <p:spPr>
          <a:xfrm>
            <a:off x="1214800" y="3804108"/>
            <a:ext cx="21440390" cy="30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80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Процессный подход в и его основные методологии на примере крупных российских и зарубежных компаний.</a:t>
            </a:r>
            <a:endParaRPr sz="8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4800" y="8144247"/>
            <a:ext cx="143455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Автор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– Студент </a:t>
            </a:r>
            <a:r>
              <a:rPr lang="en-US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112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sz="40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ПИо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Гончаров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Игорь Валерьевич </a:t>
            </a:r>
          </a:p>
          <a:p>
            <a:r>
              <a:rPr lang="ru-RU" sz="40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4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Гольчевский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Юрий Валентинович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4" y="501227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51410"/>
              </p:ext>
            </p:extLst>
          </p:nvPr>
        </p:nvGraphicFramePr>
        <p:xfrm>
          <a:off x="1268048" y="2354894"/>
          <a:ext cx="22143308" cy="1114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7075">
                  <a:extLst>
                    <a:ext uri="{9D8B030D-6E8A-4147-A177-3AD203B41FA5}">
                      <a16:colId xmlns:a16="http://schemas.microsoft.com/office/drawing/2014/main" val="3783451500"/>
                    </a:ext>
                  </a:extLst>
                </a:gridCol>
                <a:gridCol w="10907276">
                  <a:extLst>
                    <a:ext uri="{9D8B030D-6E8A-4147-A177-3AD203B41FA5}">
                      <a16:colId xmlns:a16="http://schemas.microsoft.com/office/drawing/2014/main" val="4087893823"/>
                    </a:ext>
                  </a:extLst>
                </a:gridCol>
                <a:gridCol w="7098957">
                  <a:extLst>
                    <a:ext uri="{9D8B030D-6E8A-4147-A177-3AD203B41FA5}">
                      <a16:colId xmlns:a16="http://schemas.microsoft.com/office/drawing/2014/main" val="639960822"/>
                    </a:ext>
                  </a:extLst>
                </a:gridCol>
              </a:tblGrid>
              <a:tr h="4808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Процесс или группа процессов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Цели и задачи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Основные изменения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 anchor="ctr"/>
                </a:tc>
                <a:extLst>
                  <a:ext uri="{0D108BD9-81ED-4DB2-BD59-A6C34878D82A}">
                    <a16:rowId xmlns:a16="http://schemas.microsoft.com/office/drawing/2014/main" val="108189519"/>
                  </a:ext>
                </a:extLst>
              </a:tr>
              <a:tr h="2246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Процессы обслуживания клиентов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Уменьшение времени ожидания клиентов.</a:t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Повышение уровня удовлетворенности клиентов.</a:t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Оптимизация работы с клиентами для обеспечения быстрого и качественного обслуживания.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Внедрение систем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самообслуживания.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Централизация и стандартизация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процессов.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Использование чат-ботов и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AI.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extLst>
                  <a:ext uri="{0D108BD9-81ED-4DB2-BD59-A6C34878D82A}">
                    <a16:rowId xmlns:a16="http://schemas.microsoft.com/office/drawing/2014/main" val="3880733334"/>
                  </a:ext>
                </a:extLst>
              </a:tr>
              <a:tr h="2340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Процессы кредитования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Сокращение времени на обработку кредитных заявок.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Повышение точности и прозрачности кредитных решений.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Снижение кредитных рисков.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Автоматизация обработки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заявок.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Использование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Big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 и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аналитики.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Цифровизация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документов.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extLst>
                  <a:ext uri="{0D108BD9-81ED-4DB2-BD59-A6C34878D82A}">
                    <a16:rowId xmlns:a16="http://schemas.microsoft.com/office/drawing/2014/main" val="1867063682"/>
                  </a:ext>
                </a:extLst>
              </a:tr>
              <a:tr h="2028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Управление рисками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Повышение надежности и безопасности банковских операций.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Минимизация финансовых потерь.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Улучшение системы мониторинга и управления рисками.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Внедрение системы управления рисками (ERM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Автоматизация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мониторинга.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Моделирование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рисков.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extLst>
                  <a:ext uri="{0D108BD9-81ED-4DB2-BD59-A6C34878D82A}">
                    <a16:rowId xmlns:a16="http://schemas.microsoft.com/office/drawing/2014/main" val="934276124"/>
                  </a:ext>
                </a:extLst>
              </a:tr>
              <a:tr h="1923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Процессы управления персоналом (HR)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Оптимизация процессов найма и адаптации новых сотрудников.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Повышение эффективности обучения и развития персонала.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Улучшение управления производительностью сотрудников.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Внедрение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HRM-систем.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Электронные учебные 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платформы.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extLst>
                  <a:ext uri="{0D108BD9-81ED-4DB2-BD59-A6C34878D82A}">
                    <a16:rowId xmlns:a16="http://schemas.microsoft.com/office/drawing/2014/main" val="58433869"/>
                  </a:ext>
                </a:extLst>
              </a:tr>
              <a:tr h="1716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Процессы IT и поддержки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Обеспечение бесперебойной работы IT-систем.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Повышение уровня поддержки пользователей.</a:t>
                      </a:r>
                      <a:b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• Оптимизация затрат на IT-инфраструктуру.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• Внедрение ITIL (IT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Infrastructure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Library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727" marR="36727" marT="0" marB="0"/>
                </a:tc>
                <a:extLst>
                  <a:ext uri="{0D108BD9-81ED-4DB2-BD59-A6C34878D82A}">
                    <a16:rowId xmlns:a16="http://schemas.microsoft.com/office/drawing/2014/main" val="121582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24003" y="5263978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304" y="2626756"/>
            <a:ext cx="17649346" cy="98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403992" y="12469660"/>
            <a:ext cx="114986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</a:t>
            </a: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процесса кредитования «Как было»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24003" y="5263978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41475" y="12469660"/>
            <a:ext cx="116236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</a:t>
            </a:r>
            <a:r>
              <a:rPr kumimoji="0" lang="ru-RU" altLang="ru-RU" sz="4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процесса кредитования «Как стало»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96922" y="2826166"/>
            <a:ext cx="13564072" cy="94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7624913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72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501299"/>
            <a:ext cx="17994653" cy="100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Использование 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BPMN,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Lean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Six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Sigma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Сбербанке позволило существенно улучшить различные аспекты его деятельности. Эти методологии и инструменты помогли оптимизировать процессы, сократить издержки, повысить качество обслуживания клиентов и снизить риски. Конкретные примеры показывают, как эти современные подходы могут быть эффективно интегрированы в крупную организацию для достижения значительных результатов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Процессный подход остается актуальным и перспективным инструментом для развития и совершенствования бизнеса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Его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внедрение требует системного подхода, постоянного мониторинга и корректировки процессов, что в конечном итоге способствует устойчивому развитию и конкурентоспособности предприятия на рынке.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39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1590805" y="1117557"/>
            <a:ext cx="1958867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Цель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изучение процессного подхода и рассмотрение его применения на примерах крупных компаний.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Google Shape;117;p4"/>
          <p:cNvSpPr/>
          <p:nvPr/>
        </p:nvSpPr>
        <p:spPr>
          <a:xfrm>
            <a:off x="1590805" y="3613019"/>
            <a:ext cx="20592791" cy="757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Задачи исследования:</a:t>
            </a:r>
          </a:p>
          <a:p>
            <a:pPr marL="914400" lvl="0" indent="-9144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Изучить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опыт российских и зарубежных компаний во внедрении процессного управления.</a:t>
            </a:r>
          </a:p>
          <a:p>
            <a:pPr marL="914400" lvl="0" indent="-9144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Выявить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особенности, правила его реализации.</a:t>
            </a:r>
          </a:p>
          <a:p>
            <a:pPr marL="914400" lvl="0" indent="-9144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Провести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сравнительный анализ эффективности различных методологий процессного управления, применяемых на предприятиях, включая BPM,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Six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Sigma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ITIL;</a:t>
            </a:r>
          </a:p>
          <a:p>
            <a:pPr marL="914400" lvl="0" indent="-9144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Оценить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внедрения процессного управления в российских и зарубежных организациях.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методологии в процессном управлении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501299"/>
            <a:ext cx="17994653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Бизнес-процесс моделирование (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Process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Modeling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BPM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 -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это деятельность по представлению процессов предприятия, позволяющая анализировать, улучшать и автоматизировать текущие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бизнес-процессы.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BPM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сводит воедино стратегию, цели, культуру и организационную структуру, роли, политики, нормативы, методологии и программные средства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для: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 анализа, проектирования, внедрения, управления и непрерывного улучшения сквозных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процессов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 регулирования отношений в области процессного управления.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методологии в процессном управлении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501299"/>
            <a:ext cx="17994653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Методология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Lean</a:t>
            </a:r>
            <a:endParaRPr lang="ru-RU" sz="3600" b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это методология, которая направлена на устранение отходов, лишних трат и оптимизацию процесса производства.</a:t>
            </a:r>
          </a:p>
          <a:p>
            <a:pPr lvl="0">
              <a:lnSpc>
                <a:spcPct val="150000"/>
              </a:lnSpc>
            </a:pP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Основные цели методологии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Lean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улучшение качества продукции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избавление от лишних расходов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сокращение времени на производство продукта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общее снижение затрат компании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минимизация рисков.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050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методологии в процессном управлении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501299"/>
            <a:ext cx="17994653" cy="100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Six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Sigma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концепция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управления изменениями. Главное в ней — ориентация на пользователя и точность показателей. В основе шести сигм — философия бережливого мышления.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Основные принципы методологии: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искренний интерес к клиенту;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управление на основе данных и фактов;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ориентированность на процесс, управление процессом и совершенствование процесса;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проактивное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(упреждающее) управление;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взаимодействие без границ (прозрачность внутрикорпоративных барьеров);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стремление к совершенству плюс снисходительность к неудачам;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75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503093"/>
            <a:ext cx="17994653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Цели: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Повышение эффективности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Улучшение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качества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обслуживания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Снижение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рисков и повышение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надежности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Внедрение инноваций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Организационные изменения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4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3143863"/>
            <a:ext cx="17994653" cy="911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BPMN (Business Process Model and Notation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3600" b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ru-RU" sz="3600" i="1" dirty="0"/>
              <a:t>Пример:</a:t>
            </a:r>
            <a:r>
              <a:rPr lang="ru-RU" sz="3600" b="1" dirty="0"/>
              <a:t> </a:t>
            </a:r>
            <a:r>
              <a:rPr lang="ru-RU" sz="3600" dirty="0"/>
              <a:t>Оптимизация процесса обработки кредитных </a:t>
            </a:r>
            <a:r>
              <a:rPr lang="ru-RU" sz="3600" dirty="0" smtClean="0"/>
              <a:t>заявок.</a:t>
            </a:r>
            <a:endParaRPr lang="ru-RU" sz="7200" dirty="0"/>
          </a:p>
          <a:p>
            <a:r>
              <a:rPr lang="ru-RU" sz="3600" i="1" dirty="0"/>
              <a:t>Описание проблемы:</a:t>
            </a:r>
            <a:r>
              <a:rPr lang="ru-RU" sz="3600" dirty="0"/>
              <a:t> Процесс обработки кредитных заявок был слишком длительным и содержал множество ручных </a:t>
            </a:r>
            <a:r>
              <a:rPr lang="ru-RU" sz="3600" dirty="0" smtClean="0"/>
              <a:t>операций.</a:t>
            </a:r>
          </a:p>
          <a:p>
            <a:endParaRPr lang="ru-RU" sz="3200" dirty="0"/>
          </a:p>
          <a:p>
            <a:r>
              <a:rPr lang="ru-RU" sz="3600" i="1" dirty="0"/>
              <a:t>Решение:</a:t>
            </a:r>
            <a:r>
              <a:rPr lang="ru-RU" sz="3600" dirty="0"/>
              <a:t> С помощью BPMN была смоделирована текущая версия процесса, что позволило визуализировать все этапы и выявить "узкие места</a:t>
            </a:r>
            <a:r>
              <a:rPr lang="ru-RU" sz="3600" dirty="0" smtClean="0"/>
              <a:t>".</a:t>
            </a:r>
          </a:p>
          <a:p>
            <a:endParaRPr lang="ru-RU" sz="3200" dirty="0"/>
          </a:p>
          <a:p>
            <a:r>
              <a:rPr lang="ru-RU" sz="3600" i="1" dirty="0"/>
              <a:t>Конкретные шаги:</a:t>
            </a:r>
            <a:endParaRPr lang="ru-RU" sz="7200" dirty="0"/>
          </a:p>
          <a:p>
            <a:pPr lvl="0"/>
            <a:r>
              <a:rPr lang="ru-RU" sz="3600" dirty="0"/>
              <a:t>Моделирование текущего </a:t>
            </a:r>
            <a:r>
              <a:rPr lang="ru-RU" sz="3600" dirty="0" smtClean="0"/>
              <a:t>процесса.</a:t>
            </a:r>
            <a:endParaRPr lang="ru-RU" sz="3600" dirty="0"/>
          </a:p>
          <a:p>
            <a:pPr lvl="0"/>
            <a:r>
              <a:rPr lang="ru-RU" sz="3600" dirty="0"/>
              <a:t>Идентификация проблемных </a:t>
            </a:r>
            <a:r>
              <a:rPr lang="ru-RU" sz="3600" dirty="0" smtClean="0"/>
              <a:t>областей.</a:t>
            </a:r>
          </a:p>
          <a:p>
            <a:pPr lvl="0"/>
            <a:endParaRPr lang="ru-RU" sz="3600" dirty="0"/>
          </a:p>
          <a:p>
            <a:pPr lvl="0"/>
            <a:r>
              <a:rPr lang="ru-RU" sz="3600" i="1" dirty="0"/>
              <a:t>Оптимизация процесса</a:t>
            </a:r>
            <a:r>
              <a:rPr lang="ru-RU" sz="3600" dirty="0"/>
              <a:t>: Внесение изменений на основе </a:t>
            </a:r>
            <a:r>
              <a:rPr lang="ru-RU" sz="3600" dirty="0" smtClean="0"/>
              <a:t>анализа.</a:t>
            </a:r>
          </a:p>
          <a:p>
            <a:pPr lvl="0"/>
            <a:endParaRPr lang="ru-RU" sz="3600" dirty="0"/>
          </a:p>
          <a:p>
            <a:r>
              <a:rPr lang="ru-RU" sz="3600" i="1" dirty="0"/>
              <a:t>Результат:</a:t>
            </a:r>
            <a:r>
              <a:rPr lang="ru-RU" sz="3600" dirty="0"/>
              <a:t> Время обработки кредитных заявок сократилось на 50%, количество ошибок уменьшилось на 40%.</a:t>
            </a:r>
            <a:endParaRPr lang="ru-RU" sz="7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43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847301"/>
            <a:ext cx="17994653" cy="1049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Lean</a:t>
            </a:r>
            <a:endParaRPr lang="ru-RU" sz="3600" b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i="1" dirty="0" smtClean="0"/>
              <a:t>Пример</a:t>
            </a:r>
            <a:r>
              <a:rPr lang="ru-RU" sz="3600" i="1" dirty="0"/>
              <a:t>:</a:t>
            </a:r>
            <a:r>
              <a:rPr lang="ru-RU" sz="3600" b="1" dirty="0"/>
              <a:t> </a:t>
            </a:r>
            <a:r>
              <a:rPr lang="ru-RU" sz="3600" dirty="0"/>
              <a:t>Улучшение процесса обслуживания клиентов в отделениях.</a:t>
            </a:r>
            <a:endParaRPr lang="ru-RU" sz="7200" dirty="0" smtClean="0"/>
          </a:p>
          <a:p>
            <a:r>
              <a:rPr lang="ru-RU" sz="3600" i="1" dirty="0" smtClean="0"/>
              <a:t>Описание проблемы:</a:t>
            </a:r>
            <a:r>
              <a:rPr lang="ru-RU" sz="3600" dirty="0"/>
              <a:t> Длительное время ожидания клиентов.</a:t>
            </a:r>
            <a:endParaRPr lang="ru-RU" sz="3600" dirty="0" smtClean="0"/>
          </a:p>
          <a:p>
            <a:endParaRPr lang="ru-RU" sz="3200" dirty="0"/>
          </a:p>
          <a:p>
            <a:r>
              <a:rPr lang="ru-RU" sz="3600" i="1" dirty="0"/>
              <a:t>Решение:</a:t>
            </a:r>
            <a:r>
              <a:rPr lang="ru-RU" sz="3600" dirty="0"/>
              <a:t> </a:t>
            </a:r>
            <a:r>
              <a:rPr lang="ru-RU" sz="3600" dirty="0"/>
              <a:t>Применение принципов </a:t>
            </a:r>
            <a:r>
              <a:rPr lang="en-US" sz="3600" dirty="0"/>
              <a:t>Lean</a:t>
            </a:r>
            <a:r>
              <a:rPr lang="ru-RU" sz="3600" dirty="0" smtClean="0"/>
              <a:t>.</a:t>
            </a:r>
          </a:p>
          <a:p>
            <a:endParaRPr lang="ru-RU" sz="3200" dirty="0"/>
          </a:p>
          <a:p>
            <a:r>
              <a:rPr lang="ru-RU" sz="3600" i="1" dirty="0"/>
              <a:t>Конкретные шаги:</a:t>
            </a:r>
            <a:endParaRPr lang="ru-RU" sz="72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Картирование </a:t>
            </a:r>
            <a:r>
              <a:rPr lang="ru-RU" sz="3600" dirty="0"/>
              <a:t>потока создания ценности (</a:t>
            </a:r>
            <a:r>
              <a:rPr lang="ru-RU" sz="3600" dirty="0" err="1"/>
              <a:t>Value</a:t>
            </a:r>
            <a:r>
              <a:rPr lang="ru-RU" sz="3600" dirty="0"/>
              <a:t> </a:t>
            </a:r>
            <a:r>
              <a:rPr lang="ru-RU" sz="3600" dirty="0" err="1"/>
              <a:t>Stream</a:t>
            </a:r>
            <a:r>
              <a:rPr lang="ru-RU" sz="3600" dirty="0"/>
              <a:t> </a:t>
            </a:r>
            <a:r>
              <a:rPr lang="ru-RU" sz="3600" dirty="0" err="1"/>
              <a:t>Mapping</a:t>
            </a:r>
            <a:r>
              <a:rPr lang="ru-RU" sz="3600" dirty="0"/>
              <a:t>): Анализ текущего процесса обслуживания клиентов для выявления всех этапов и "узких мест".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Элиминация </a:t>
            </a:r>
            <a:r>
              <a:rPr lang="ru-RU" sz="3600" dirty="0"/>
              <a:t>потерь: Устранение этапов, не добавляющих ценности, таких как дублирование документов и избыточные проверки.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Стандартизация </a:t>
            </a:r>
            <a:r>
              <a:rPr lang="ru-RU" sz="3600" dirty="0"/>
              <a:t>процессов: Введение стандартных операционных процедур для каждого этапа обслуживания.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Обучение </a:t>
            </a:r>
            <a:r>
              <a:rPr lang="ru-RU" sz="3600" dirty="0"/>
              <a:t>персонала: Проведение тренингов по методам </a:t>
            </a:r>
            <a:r>
              <a:rPr lang="ru-RU" sz="3600" dirty="0" err="1"/>
              <a:t>Lean</a:t>
            </a:r>
            <a:r>
              <a:rPr lang="ru-RU" sz="3600" dirty="0"/>
              <a:t> для сотрудников.</a:t>
            </a:r>
          </a:p>
          <a:p>
            <a:pPr lvl="0"/>
            <a:endParaRPr lang="ru-RU" sz="3600" dirty="0"/>
          </a:p>
          <a:p>
            <a:r>
              <a:rPr lang="ru-RU" sz="3600" i="1" dirty="0" smtClean="0"/>
              <a:t>Результат:</a:t>
            </a:r>
            <a:r>
              <a:rPr lang="ru-RU" sz="3600" dirty="0"/>
              <a:t> Среднее время ожидания клиентов в отделениях сократилось на 30%, уровень удовлетворенности клиентов повысился на 25%.</a:t>
            </a:r>
            <a:endParaRPr lang="ru-RU" sz="7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29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21497795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54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lang="ru-RU" sz="54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применения процессного управления в ПАО «Сбербанк»</a:t>
            </a:r>
            <a:endParaRPr sz="54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550739"/>
            <a:ext cx="22793195" cy="111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40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Six </a:t>
            </a:r>
            <a:r>
              <a:rPr lang="en-US" sz="40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Sigma</a:t>
            </a:r>
            <a:endParaRPr lang="ru-RU" sz="4000" b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i="1" dirty="0" smtClean="0"/>
              <a:t>Пример:</a:t>
            </a:r>
            <a:r>
              <a:rPr lang="ru-RU" sz="3600" b="1" dirty="0" smtClean="0"/>
              <a:t> </a:t>
            </a:r>
            <a:r>
              <a:rPr lang="ru-RU" sz="3600" dirty="0"/>
              <a:t>Повышение точности работы системы управления рисками.</a:t>
            </a:r>
            <a:endParaRPr lang="ru-RU" sz="7200" dirty="0" smtClean="0"/>
          </a:p>
          <a:p>
            <a:r>
              <a:rPr lang="ru-RU" sz="3600" i="1" dirty="0" smtClean="0"/>
              <a:t>Описание проблемы:</a:t>
            </a:r>
            <a:r>
              <a:rPr lang="ru-RU" sz="3600" dirty="0"/>
              <a:t> Высокий уровень ошибок в оценке кредитного риска приводил к увеличению количества невозвратных </a:t>
            </a:r>
            <a:r>
              <a:rPr lang="ru-RU" sz="3600" dirty="0" smtClean="0"/>
              <a:t>кредитов.</a:t>
            </a:r>
            <a:endParaRPr lang="ru-RU" sz="3600" dirty="0"/>
          </a:p>
          <a:p>
            <a:endParaRPr lang="ru-RU" sz="3200" dirty="0"/>
          </a:p>
          <a:p>
            <a:r>
              <a:rPr lang="ru-RU" sz="3600" i="1" dirty="0"/>
              <a:t>Решение:</a:t>
            </a:r>
            <a:r>
              <a:rPr lang="ru-RU" sz="3600" dirty="0"/>
              <a:t> </a:t>
            </a:r>
            <a:r>
              <a:rPr lang="ru-RU" sz="3600" dirty="0" smtClean="0"/>
              <a:t>Использование </a:t>
            </a:r>
            <a:r>
              <a:rPr lang="ru-RU" sz="3600" dirty="0"/>
              <a:t>методологии </a:t>
            </a:r>
            <a:r>
              <a:rPr lang="ru-RU" sz="3600" dirty="0" err="1"/>
              <a:t>Six</a:t>
            </a:r>
            <a:r>
              <a:rPr lang="ru-RU" sz="3600" dirty="0"/>
              <a:t> </a:t>
            </a:r>
            <a:r>
              <a:rPr lang="ru-RU" sz="3600" dirty="0" err="1"/>
              <a:t>Sigma</a:t>
            </a:r>
            <a:r>
              <a:rPr lang="ru-RU" sz="3600" dirty="0"/>
              <a:t> для анализа и улучшения процесса оценки рисков</a:t>
            </a:r>
            <a:r>
              <a:rPr lang="ru-RU" sz="3600" dirty="0" smtClean="0"/>
              <a:t>.</a:t>
            </a:r>
          </a:p>
          <a:p>
            <a:endParaRPr lang="ru-RU" sz="3200" dirty="0" smtClean="0"/>
          </a:p>
          <a:p>
            <a:r>
              <a:rPr lang="ru-RU" sz="3600" i="1" dirty="0" smtClean="0"/>
              <a:t>Конкретные </a:t>
            </a:r>
            <a:r>
              <a:rPr lang="ru-RU" sz="3600" i="1" dirty="0"/>
              <a:t>шаги:</a:t>
            </a:r>
            <a:endParaRPr lang="ru-RU" sz="72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Определение </a:t>
            </a:r>
            <a:r>
              <a:rPr lang="ru-RU" sz="3600" dirty="0"/>
              <a:t>проблемы (</a:t>
            </a:r>
            <a:r>
              <a:rPr lang="ru-RU" sz="3600" dirty="0" err="1"/>
              <a:t>Define</a:t>
            </a:r>
            <a:r>
              <a:rPr lang="ru-RU" sz="3600" dirty="0"/>
              <a:t>): Определение целей и задач проекта, формирование команды.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Измерение </a:t>
            </a:r>
            <a:r>
              <a:rPr lang="ru-RU" sz="3600" dirty="0"/>
              <a:t>(</a:t>
            </a:r>
            <a:r>
              <a:rPr lang="ru-RU" sz="3600" dirty="0" err="1"/>
              <a:t>Measure</a:t>
            </a:r>
            <a:r>
              <a:rPr lang="ru-RU" sz="3600" dirty="0"/>
              <a:t>): Сбор данных о текущих процессах и уровнях ошибок в оценке рисков.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Анализ </a:t>
            </a:r>
            <a:r>
              <a:rPr lang="ru-RU" sz="3600" dirty="0"/>
              <a:t>(</a:t>
            </a:r>
            <a:r>
              <a:rPr lang="ru-RU" sz="3600" dirty="0" err="1"/>
              <a:t>Analyze</a:t>
            </a:r>
            <a:r>
              <a:rPr lang="ru-RU" sz="3600" dirty="0"/>
              <a:t>): Анализ данных для выявления коренных причин ошибок с использованием инструментов </a:t>
            </a:r>
            <a:r>
              <a:rPr lang="ru-RU" sz="3600" dirty="0" err="1"/>
              <a:t>Six</a:t>
            </a:r>
            <a:r>
              <a:rPr lang="ru-RU" sz="3600" dirty="0"/>
              <a:t> </a:t>
            </a:r>
            <a:r>
              <a:rPr lang="ru-RU" sz="3600" dirty="0" err="1" smtClean="0"/>
              <a:t>Sigma</a:t>
            </a:r>
            <a:r>
              <a:rPr lang="ru-RU" sz="3600" dirty="0" smtClean="0"/>
              <a:t>.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Улучшение </a:t>
            </a:r>
            <a:r>
              <a:rPr lang="ru-RU" sz="3600" dirty="0"/>
              <a:t>(</a:t>
            </a:r>
            <a:r>
              <a:rPr lang="ru-RU" sz="3600" dirty="0" err="1"/>
              <a:t>Improve</a:t>
            </a:r>
            <a:r>
              <a:rPr lang="ru-RU" sz="3600" dirty="0"/>
              <a:t>): Разработка и внедрение улучшений, таких как улучшенные модели оценки рисков и автоматизация части аналитических процессов.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Контроль </a:t>
            </a:r>
            <a:r>
              <a:rPr lang="ru-RU" sz="3600" dirty="0"/>
              <a:t>(</a:t>
            </a:r>
            <a:r>
              <a:rPr lang="ru-RU" sz="3600" dirty="0" err="1"/>
              <a:t>Control</a:t>
            </a:r>
            <a:r>
              <a:rPr lang="ru-RU" sz="3600" dirty="0"/>
              <a:t>): Внедрение контрольных механизмов для мониторинга эффективности новых </a:t>
            </a:r>
            <a:r>
              <a:rPr lang="ru-RU" sz="3600" dirty="0" smtClean="0"/>
              <a:t>процессов.</a:t>
            </a:r>
            <a:endParaRPr lang="ru-RU" sz="3600" dirty="0"/>
          </a:p>
          <a:p>
            <a:pPr lvl="0"/>
            <a:endParaRPr lang="ru-RU" sz="3600" dirty="0"/>
          </a:p>
          <a:p>
            <a:r>
              <a:rPr lang="ru-RU" sz="3600" i="1" dirty="0"/>
              <a:t>Результат:</a:t>
            </a:r>
            <a:r>
              <a:rPr lang="ru-RU" sz="3600" dirty="0"/>
              <a:t> Время обработки кредитных заявок сократилось на 50%, количество ошибок уменьшилось на 40%.</a:t>
            </a:r>
            <a:endParaRPr lang="ru-RU" sz="7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4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930</Words>
  <Application>Microsoft Office PowerPoint</Application>
  <PresentationFormat>Произвольный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Poppins</vt:lpstr>
      <vt:lpstr>Times New Roman</vt:lpstr>
      <vt:lpstr>Montserrat</vt:lpstr>
      <vt:lpstr>Helvetica Neue</vt:lpstr>
      <vt:lpstr>Open Sans</vt:lpstr>
      <vt:lpstr>Arial</vt:lpstr>
      <vt:lpstr>Calibri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RePack by Diakov</cp:lastModifiedBy>
  <cp:revision>199</cp:revision>
  <dcterms:modified xsi:type="dcterms:W3CDTF">2024-06-19T14:30:12Z</dcterms:modified>
</cp:coreProperties>
</file>