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7" r:id="rId6"/>
    <p:sldId id="262" r:id="rId7"/>
    <p:sldId id="263" r:id="rId8"/>
    <p:sldId id="273" r:id="rId9"/>
    <p:sldId id="274" r:id="rId10"/>
    <p:sldId id="264" r:id="rId11"/>
    <p:sldId id="275" r:id="rId12"/>
    <p:sldId id="276" r:id="rId13"/>
    <p:sldId id="266" r:id="rId14"/>
    <p:sldId id="267" r:id="rId15"/>
    <p:sldId id="268" r:id="rId16"/>
    <p:sldId id="269" r:id="rId17"/>
    <p:sldId id="270" r:id="rId18"/>
  </p:sldIdLst>
  <p:sldSz cx="24384000" cy="13716000"/>
  <p:notesSz cx="6858000" cy="9144000"/>
  <p:embeddedFontLs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Open Sans" pitchFamily="2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6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10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39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26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58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82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37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70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99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53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89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5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3544865" y="6513534"/>
            <a:ext cx="18325577" cy="76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Курсовая работа по дисциплине «Информационные системы»</a:t>
            </a:r>
            <a:endParaRPr sz="36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16;p4"/>
          <p:cNvSpPr txBox="1"/>
          <p:nvPr/>
        </p:nvSpPr>
        <p:spPr>
          <a:xfrm>
            <a:off x="1320756" y="3458880"/>
            <a:ext cx="21206564" cy="3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 algn="ctr"/>
            <a:r>
              <a:rPr lang="ru-RU" sz="88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нейронных </a:t>
            </a:r>
            <a:r>
              <a:rPr lang="ru-RU" sz="88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сетей </a:t>
            </a:r>
          </a:p>
          <a:p>
            <a:pPr lvl="0" algn="ctr"/>
            <a:r>
              <a:rPr lang="ru-RU" sz="8800" b="1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-RU" sz="8800" b="1" dirty="0" smtClean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ля классификации изображений</a:t>
            </a:r>
            <a:endParaRPr sz="8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6011" y="9983707"/>
            <a:ext cx="113816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Автор – Студент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ПИо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гр. Гончаров И.В. </a:t>
            </a:r>
            <a:endParaRPr lang="ru-RU" sz="40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Бабикова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Н.Н.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29" y="822877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4333" y="2740524"/>
            <a:ext cx="11973218" cy="9848132"/>
          </a:xfrm>
          <a:prstGeom prst="rect">
            <a:avLst/>
          </a:prstGeom>
        </p:spPr>
      </p:pic>
      <p:sp>
        <p:nvSpPr>
          <p:cNvPr id="9" name="Google Shape;117;p4"/>
          <p:cNvSpPr/>
          <p:nvPr/>
        </p:nvSpPr>
        <p:spPr>
          <a:xfrm>
            <a:off x="1265129" y="4890513"/>
            <a:ext cx="102337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Данные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наборе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несбалансированны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нужно использовать метод увеличения недостающих данных.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качестве методов увеличения были выбраны горизонтальный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переворот,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поворот на 20 градусов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случайное изменение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яркости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(библиотека </a:t>
            </a:r>
            <a:r>
              <a:rPr lang="en-US" sz="36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СВЕРТКА ИЗОБРАЖЕНИЯ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40" y="2940637"/>
            <a:ext cx="13469809" cy="94100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191382" y="5428638"/>
            <a:ext cx="9645647" cy="4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СВЕРТОЧНАЯ СЕТЬ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miro.medium.com/max/3288/1*uAeANQIOQPqWZnnuH-VEy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74231"/>
            <a:ext cx="19773900" cy="105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937304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322681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МОДЕЛЬ СЕТИ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097465"/>
            <a:ext cx="13164856" cy="1107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создается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экземпляр класса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в который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передаются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входные значения (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InputLayer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 и выходные (это все остальные слои).</a:t>
            </a:r>
          </a:p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Модель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получает на вход изображение (матрицу) размером 224x224 пикселя в трехканальном цветовом режиме (слой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InputLayer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). </a:t>
            </a:r>
          </a:p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28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Conv2D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ru-RU" sz="28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SeparableConv2D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осуществляют свертку изображения, при этом растет число распознаваемых параметров. Всего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используется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10 таких слоев. </a:t>
            </a:r>
            <a:endParaRPr lang="ru-RU" sz="28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28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MaxPooling2D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уменьшают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изображения в два раза. </a:t>
            </a:r>
          </a:p>
          <a:p>
            <a:pPr lvl="0">
              <a:lnSpc>
                <a:spcPct val="150000"/>
              </a:lnSpc>
            </a:pPr>
            <a:r>
              <a:rPr lang="ru-RU" sz="28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BatchNormalization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используются для оптимизации работы сети. </a:t>
            </a:r>
            <a:endParaRPr lang="ru-RU" sz="28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Вся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свертка происходит в несколько этапов, пока исходная матрица не уменьшается до размера 14x14. После этого слой </a:t>
            </a:r>
            <a:r>
              <a:rPr lang="ru-RU" sz="28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Flatten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преобразует матрицу в вектор, который далее и подается на вход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слоев модели. </a:t>
            </a:r>
            <a:endParaRPr lang="ru-RU" sz="28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28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Полносвязные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8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слои получают на вход количество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нейронов и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функцию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активации.</a:t>
            </a:r>
            <a:endParaRPr lang="ru-RU" sz="2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Два слоя </a:t>
            </a:r>
            <a:r>
              <a:rPr lang="ru-RU" sz="28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Dropout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должны снизить эффект переобучения. </a:t>
            </a:r>
            <a:endParaRPr lang="ru-RU" sz="28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Последний 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слой в сети типа </a:t>
            </a:r>
            <a:r>
              <a:rPr lang="ru-RU" sz="2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2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имеет два выходных нейрона, соответствующих количеству распознаваемых </a:t>
            </a:r>
            <a:r>
              <a:rPr lang="ru-RU" sz="28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классов.</a:t>
            </a:r>
            <a:endParaRPr lang="ru-RU" sz="2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393295" y="453922"/>
            <a:ext cx="7321564" cy="130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397904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514733"/>
            <a:ext cx="17373601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алгоритм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оптимизации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градиентного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спуска </a:t>
            </a:r>
            <a:r>
              <a:rPr lang="ru-RU" sz="4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Adam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ранняя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остановка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EarlyStopping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партии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batch_size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исло эпох (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epochs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Обучение модели в </a:t>
            </a:r>
            <a:r>
              <a:rPr lang="ru-RU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запускается вызовом метода </a:t>
            </a:r>
            <a:r>
              <a:rPr lang="ru-RU" sz="40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model.fit</a:t>
            </a:r>
            <a:r>
              <a:rPr lang="ru-RU" sz="40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в который передается генератор и параметры, определенные ранее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51978" y="675379"/>
            <a:ext cx="16584461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ОЦЕНКА РЕЗУЛЬТАТОВ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51978" y="3475073"/>
            <a:ext cx="8879225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одель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редко принимает больного за здорового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(7, 1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часто принимает здорового за больного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(119, 19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</a:p>
          <a:p>
            <a:pPr lvl="0">
              <a:lnSpc>
                <a:spcPct val="150000"/>
              </a:lnSpc>
            </a:pPr>
            <a:endParaRPr lang="ru-RU" sz="3600" i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Расчет метрик сети: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Accuracy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0.80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Precision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0.76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Recall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0.98</a:t>
            </a:r>
          </a:p>
          <a:p>
            <a:pPr lvl="0">
              <a:lnSpc>
                <a:spcPct val="150000"/>
              </a:lnSpc>
            </a:pPr>
            <a:endParaRPr lang="ru-RU" sz="3600" i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4303" b="3824"/>
          <a:stretch/>
        </p:blipFill>
        <p:spPr>
          <a:xfrm>
            <a:off x="13277588" y="3165048"/>
            <a:ext cx="10938479" cy="91859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61146" y="2518717"/>
            <a:ext cx="882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Матрица ошибок (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Confusion Matrix)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6200000">
            <a:off x="11894837" y="7211542"/>
            <a:ext cx="2765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TRUE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175266" y="12469660"/>
            <a:ext cx="405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PREDICTED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14632" y="5933161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TP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503528" y="5933161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321770" y="10043785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FP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503528" y="10043784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TN</a:t>
            </a:r>
            <a:endParaRPr lang="ru-RU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ru-RU" sz="3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404406"/>
            <a:ext cx="14029152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классификации одного нового изображения была написана небольшая программа с визуальным интерфейсом на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 использованием библиотеки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PyQt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запуска данной программы на любом компьютере без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установленных библиотек она была скомпилирована в исполняемый файл .EXE при помощи библиотеки </a:t>
            </a:r>
            <a:r>
              <a:rPr lang="ru-RU" sz="3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auto-py-to-exe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6167" y="2868461"/>
            <a:ext cx="7064354" cy="94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10233766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236404"/>
            <a:ext cx="16872559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ыла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спроектирована и реализована нейронная сеть, классифицирующая рентгеновские симки легких на здоровые и с признаками пневмонии. Вероятность верной классификации после нескольких циклов обучения составила порядка 76%.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исследования показывают, что использование глубоких нейронных сетей в медицине возможно уже сейчас: при наличии качественного размеченного набора данных, оптимально настроенных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гиперпараметров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удачно выбранной архитектуре модели с подходящими слоями можно добиться хороших результатов даже в сложных задачах. </a:t>
            </a:r>
          </a:p>
        </p:txBody>
      </p:sp>
    </p:spTree>
    <p:extLst>
      <p:ext uri="{BB962C8B-B14F-4D97-AF65-F5344CB8AC3E}">
        <p14:creationId xmlns:p14="http://schemas.microsoft.com/office/powerpoint/2010/main" val="15834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126426"/>
            <a:ext cx="1687255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Объектом исследования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являются методы на основе нейронных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сетей для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классификации изображений.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Предмет </a:t>
            </a:r>
            <a:r>
              <a:rPr lang="ru-RU" sz="3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исследования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изучение методов создания нейронных сетей.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590804" y="8418217"/>
            <a:ext cx="16459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нейронной сети, решающей задачу классификации изображений определенного типа.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831305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ИССЛЕДОВАНИЯ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836369"/>
            <a:ext cx="2059279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анализ предметной области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проектирование нейронной сети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реализация нейронной сети на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при помощи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4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обучение сети и оценка результатов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ИНСТРУМЕНТАРИЙ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542906"/>
            <a:ext cx="20592791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язык </a:t>
            </a:r>
            <a:r>
              <a:rPr lang="en-US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прочее (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V,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Matplotlib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QYJJd2wLLw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2" b="20964"/>
          <a:stretch/>
        </p:blipFill>
        <p:spPr bwMode="auto">
          <a:xfrm>
            <a:off x="9274523" y="4634631"/>
            <a:ext cx="12192000" cy="39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1685383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sz="9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9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9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875249"/>
            <a:ext cx="16348852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позволяет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создавать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графы потоков данных. Эти графы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— структуры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которые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описывают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как данные перемещаются через серию рёбер и узлов. Каждый узел в графе представляет собой математическую операцию, а каждое ребро между узлами представляет собой многомерный массив данных — тензор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en-US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 собой надстройку над </a:t>
            </a:r>
            <a:r>
              <a:rPr lang="ru-RU" sz="44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ru-RU" sz="44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088" y="3251134"/>
            <a:ext cx="5025906" cy="78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831305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ОБЗОР СРЕДСТВ РАЗРАБОТКИ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836369"/>
            <a:ext cx="2059279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анализ предметной области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проектирование нейронной сети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реализация нейронной сети на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при помощи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4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обучение сети и оценка результатов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487224" y="1121363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026218"/>
            <a:ext cx="1023376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Kaggle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это сайт для специалистов по обработке данных и машинному обучению, куда каждый желающий может загрузить свой набор данных.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487224" y="7891773"/>
            <a:ext cx="911894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Выбранный набор данных называется 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Chest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X-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Ray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Pneumonia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)"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(5863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изображения)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721" y="1221572"/>
            <a:ext cx="12246279" cy="105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52185" y="725040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117;p4"/>
          <p:cNvSpPr/>
          <p:nvPr/>
        </p:nvSpPr>
        <p:spPr>
          <a:xfrm>
            <a:off x="1052185" y="3473767"/>
            <a:ext cx="9544833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Пневмония характеризуется затемнением какого-либо участка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легочного поля с нечеткими размытыми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контурами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just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рудная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клетка на изображениях с меткой "Здоровый" почти полностью прозрачная, четко видны ребра и сердце, в то время как на изображениях с меткой "Пневмония" этот участок почти полностью белый.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0" y="2660880"/>
            <a:ext cx="13240011" cy="106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31921" y="1210605"/>
            <a:ext cx="17884069" cy="48653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4088" y="6996045"/>
            <a:ext cx="17439318" cy="4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727</Words>
  <Application>Microsoft Office PowerPoint</Application>
  <PresentationFormat>Произвольный</PresentationFormat>
  <Paragraphs>83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Montserrat</vt:lpstr>
      <vt:lpstr>Poppins</vt:lpstr>
      <vt:lpstr>Arial</vt:lpstr>
      <vt:lpstr>Helvetica Neue</vt:lpstr>
      <vt:lpstr>Open Sans</vt:lpstr>
      <vt:lpstr>Cambria Math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Игорь</cp:lastModifiedBy>
  <cp:revision>85</cp:revision>
  <dcterms:modified xsi:type="dcterms:W3CDTF">2022-06-04T10:55:58Z</dcterms:modified>
</cp:coreProperties>
</file>