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96" r:id="rId13"/>
    <p:sldId id="297" r:id="rId14"/>
    <p:sldId id="298" r:id="rId15"/>
    <p:sldId id="284" r:id="rId16"/>
    <p:sldId id="281" r:id="rId17"/>
    <p:sldId id="294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5" r:id="rId27"/>
    <p:sldId id="286" r:id="rId28"/>
    <p:sldId id="287" r:id="rId29"/>
    <p:sldId id="307" r:id="rId30"/>
    <p:sldId id="308" r:id="rId31"/>
    <p:sldId id="272" r:id="rId32"/>
    <p:sldId id="309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CEE1-1CFE-4F8D-B5F3-5C378AB9A1ED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EEAC-3870-495F-ADE2-3CC6D2F094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4213" y="404813"/>
            <a:ext cx="7772400" cy="576262"/>
          </a:xfrm>
        </p:spPr>
        <p:txBody>
          <a:bodyPr/>
          <a:lstStyle/>
          <a:p>
            <a:pPr eaLnBrk="1" hangingPunct="1"/>
            <a:r>
              <a:rPr lang="ru-RU" sz="2500" b="1" u="sng" smtClean="0"/>
              <a:t>Функциональная маркетинговая стратегия</a:t>
            </a:r>
            <a:r>
              <a:rPr lang="ru-RU" sz="2500" u="sng" smtClean="0"/>
              <a:t> </a:t>
            </a:r>
            <a:endParaRPr lang="ru-RU" sz="250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288" y="1196975"/>
          <a:ext cx="8229599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"/>
                <a:gridCol w="2419138"/>
                <a:gridCol w="128192"/>
                <a:gridCol w="2570116"/>
                <a:gridCol w="211146"/>
                <a:gridCol w="2622314"/>
                <a:gridCol w="134677"/>
              </a:tblGrid>
              <a:tr h="137057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/>
                </a:tc>
              </a:tr>
              <a:tr h="2741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сегментации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позиционирования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комплекса маркетинга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370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396" marR="51396" marT="0" marB="0"/>
                </a:tc>
              </a:tr>
            </a:tbl>
          </a:graphicData>
        </a:graphic>
      </p:graphicFrame>
      <p:sp>
        <p:nvSpPr>
          <p:cNvPr id="2097" name="Прямоугольник 4"/>
          <p:cNvSpPr>
            <a:spLocks noChangeArrowheads="1"/>
          </p:cNvSpPr>
          <p:nvPr/>
        </p:nvSpPr>
        <p:spPr bwMode="auto">
          <a:xfrm>
            <a:off x="1042988" y="3105150"/>
            <a:ext cx="741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/>
              <a:t>Инструментальные стратегии комплекса маркетинга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750" y="3789363"/>
          <a:ext cx="8424936" cy="1051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87"/>
                <a:gridCol w="1812081"/>
                <a:gridCol w="165387"/>
                <a:gridCol w="1880446"/>
                <a:gridCol w="268093"/>
                <a:gridCol w="2045310"/>
                <a:gridCol w="162560"/>
                <a:gridCol w="1451658"/>
                <a:gridCol w="311454"/>
                <a:gridCol w="162560"/>
              </a:tblGrid>
              <a:tr h="1440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Продуктовые стратегии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Ценовые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распределения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Стратегии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продвижения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eaLnBrk="1" hangingPunct="1"/>
            <a:r>
              <a:rPr lang="ru-RU" sz="2500" b="1" smtClean="0"/>
              <a:t>Базовые критерии психографического сегментирования</a:t>
            </a:r>
            <a:endParaRPr lang="ru-RU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63" y="1000125"/>
          <a:ext cx="8358246" cy="5449292"/>
        </p:xfrm>
        <a:graphic>
          <a:graphicData uri="http://schemas.openxmlformats.org/drawingml/2006/table">
            <a:tbl>
              <a:tblPr/>
              <a:tblGrid>
                <a:gridCol w="4179123"/>
                <a:gridCol w="4179123"/>
              </a:tblGrid>
              <a:tr h="356058">
                <a:tc>
                  <a:txBody>
                    <a:bodyPr/>
                    <a:lstStyle/>
                    <a:p>
                      <a:r>
                        <a:rPr lang="ru-RU" sz="1400" dirty="0"/>
                        <a:t>Образ жизни потребителя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динамичный, размеренный, сельский, городской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56058">
                <a:tc>
                  <a:txBody>
                    <a:bodyPr/>
                    <a:lstStyle/>
                    <a:p>
                      <a:r>
                        <a:rPr lang="ru-RU" sz="1400" dirty="0"/>
                        <a:t>Отношение потребителя к инновациям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новаторы, консерваторы, традиционалисты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915">
                <a:tc>
                  <a:txBody>
                    <a:bodyPr/>
                    <a:lstStyle/>
                    <a:p>
                      <a:r>
                        <a:rPr lang="ru-RU" sz="1400" dirty="0"/>
                        <a:t>Отношение к себе, восприятие своего «Я»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ощущение себя жертвой — неспособность повлиять на что-либо; ощущение себя лидером — способность изменить мир или положение вещей; ощущение себя как «я как все»; ощущения себя как «я лучше других»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60">
                <a:tc>
                  <a:txBody>
                    <a:bodyPr/>
                    <a:lstStyle/>
                    <a:p>
                      <a:r>
                        <a:rPr lang="ru-RU" sz="1400" dirty="0"/>
                        <a:t>Кто является кумиром, лидером для потребителя?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сверстники, известные личности, подруги и друзья, родители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60">
                <a:tc>
                  <a:txBody>
                    <a:bodyPr/>
                    <a:lstStyle/>
                    <a:p>
                      <a:r>
                        <a:rPr lang="ru-RU" sz="1400" dirty="0"/>
                        <a:t>Внутренняя мотивация покупки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желание самовыражения; желания достижения идеала; желание признания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60">
                <a:tc>
                  <a:txBody>
                    <a:bodyPr/>
                    <a:lstStyle/>
                    <a:p>
                      <a:r>
                        <a:rPr lang="ru-RU" sz="1400"/>
                        <a:t>Отношение к местному производителю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положительное, отрицательное, стремление к западному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260">
                <a:tc>
                  <a:txBody>
                    <a:bodyPr/>
                    <a:lstStyle/>
                    <a:p>
                      <a:r>
                        <a:rPr lang="ru-RU" sz="1400"/>
                        <a:t>Жизненная позиция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активная, положительная, спокойная, утвердительная, пассивная, агрессивная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221">
                <a:tc>
                  <a:txBody>
                    <a:bodyPr/>
                    <a:lstStyle/>
                    <a:p>
                      <a:r>
                        <a:rPr lang="ru-RU" sz="1400" dirty="0"/>
                        <a:t>Ценности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здоровье, семья и дети, дом и уют, близкие, общение, самореализация, материальное благополучие, духовный рост, удовольствия, стабильность, свобода, положение в обществе</a:t>
                      </a:r>
                    </a:p>
                  </a:txBody>
                  <a:tcPr marL="78882" marR="19720" marT="19720" marB="197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b="1" smtClean="0"/>
              <a:t>Критерии сегментации применительно к промышленным рынкам</a:t>
            </a:r>
            <a:endParaRPr lang="ru-RU" sz="30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750" y="1628775"/>
            <a:ext cx="4032250" cy="482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 typeface="Symbol" pitchFamily="18" charset="2"/>
              <a:buChar char="·"/>
            </a:pPr>
            <a:r>
              <a:rPr lang="ru-RU" altLang="ru-RU" sz="1600" b="1"/>
              <a:t>   Среда</a:t>
            </a:r>
          </a:p>
          <a:p>
            <a:pPr lvl="1">
              <a:buFontTx/>
              <a:buChar char="-"/>
            </a:pPr>
            <a:r>
              <a:rPr lang="ru-RU" altLang="ru-RU" sz="1600"/>
              <a:t>Отрасль</a:t>
            </a:r>
          </a:p>
          <a:p>
            <a:pPr lvl="1">
              <a:buFontTx/>
              <a:buChar char="-"/>
            </a:pPr>
            <a:r>
              <a:rPr lang="ru-RU" altLang="ru-RU" sz="1600"/>
              <a:t>Размер фирмы</a:t>
            </a:r>
          </a:p>
          <a:p>
            <a:pPr lvl="1">
              <a:buFontTx/>
              <a:buChar char="-"/>
            </a:pPr>
            <a:r>
              <a:rPr lang="ru-RU" altLang="ru-RU" sz="1600"/>
              <a:t>Географическое положение</a:t>
            </a:r>
          </a:p>
          <a:p>
            <a:pPr>
              <a:spcAft>
                <a:spcPts val="1000"/>
              </a:spcAft>
            </a:pPr>
            <a:endParaRPr lang="ru-RU" altLang="ru-RU" sz="1600">
              <a:latin typeface="Times New Roman" pitchFamily="18" charset="0"/>
            </a:endParaRPr>
          </a:p>
          <a:p>
            <a:pPr lvl="1">
              <a:buFont typeface="Symbol" pitchFamily="18" charset="2"/>
              <a:buChar char="·"/>
            </a:pPr>
            <a:r>
              <a:rPr lang="ru-RU" altLang="ru-RU" sz="1600" b="1"/>
              <a:t>  Операционные характеристики</a:t>
            </a:r>
          </a:p>
          <a:p>
            <a:pPr lvl="1">
              <a:buFontTx/>
              <a:buChar char="-"/>
            </a:pPr>
            <a:r>
              <a:rPr lang="ru-RU" altLang="ru-RU" sz="1600"/>
              <a:t>Применяемая технология</a:t>
            </a:r>
          </a:p>
          <a:p>
            <a:pPr lvl="1">
              <a:buFontTx/>
              <a:buChar char="-"/>
            </a:pPr>
            <a:r>
              <a:rPr lang="ru-RU" altLang="ru-RU" sz="1600"/>
              <a:t>Использование данного товара</a:t>
            </a:r>
          </a:p>
          <a:p>
            <a:pPr lvl="1">
              <a:buFontTx/>
              <a:buChar char="-"/>
            </a:pPr>
            <a:r>
              <a:rPr lang="ru-RU" altLang="ru-RU" sz="1600"/>
              <a:t>Технические и финансовые ресурсы</a:t>
            </a:r>
          </a:p>
          <a:p>
            <a:pPr>
              <a:spcAft>
                <a:spcPts val="1000"/>
              </a:spcAft>
            </a:pPr>
            <a:endParaRPr lang="ru-RU" altLang="ru-RU" sz="1600">
              <a:latin typeface="Times New Roman" pitchFamily="18" charset="0"/>
            </a:endParaRPr>
          </a:p>
          <a:p>
            <a:pPr lvl="1">
              <a:buFont typeface="Symbol" pitchFamily="18" charset="2"/>
              <a:buChar char="·"/>
            </a:pPr>
            <a:r>
              <a:rPr lang="ru-RU" altLang="ru-RU" sz="1600" b="1"/>
              <a:t>   Метод совершения покупки</a:t>
            </a:r>
          </a:p>
          <a:p>
            <a:pPr lvl="1">
              <a:buFontTx/>
              <a:buChar char="-"/>
            </a:pPr>
            <a:r>
              <a:rPr lang="ru-RU" altLang="ru-RU" sz="1600"/>
              <a:t>Наличие центра закупки</a:t>
            </a:r>
          </a:p>
          <a:p>
            <a:pPr lvl="1">
              <a:buFontTx/>
              <a:buChar char="-"/>
            </a:pPr>
            <a:r>
              <a:rPr lang="ru-RU" altLang="ru-RU" sz="1600"/>
              <a:t>Иерархическая структура</a:t>
            </a:r>
          </a:p>
          <a:p>
            <a:pPr lvl="1">
              <a:buFontTx/>
              <a:buChar char="-"/>
            </a:pPr>
            <a:r>
              <a:rPr lang="ru-RU" altLang="ru-RU" sz="1600"/>
              <a:t>Общая политика закупок</a:t>
            </a:r>
          </a:p>
          <a:p>
            <a:pPr lvl="1">
              <a:buFontTx/>
              <a:buChar char="-"/>
            </a:pPr>
            <a:r>
              <a:rPr lang="ru-RU" altLang="ru-RU" sz="1600"/>
              <a:t>Критерии закупки</a:t>
            </a:r>
          </a:p>
          <a:p>
            <a:pPr>
              <a:spcAft>
                <a:spcPts val="1000"/>
              </a:spcAft>
            </a:pPr>
            <a:endParaRPr lang="ru-RU" altLang="ru-RU" sz="1100">
              <a:latin typeface="Times New Roman" pitchFamily="18" charset="0"/>
            </a:endParaRP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4746625" y="1628775"/>
            <a:ext cx="3600450" cy="48244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 typeface="Symbol" pitchFamily="18" charset="2"/>
              <a:buChar char="·"/>
            </a:pPr>
            <a:r>
              <a:rPr lang="ru-RU" altLang="ru-RU" sz="1600" b="1"/>
              <a:t>   Ситуационные факторы</a:t>
            </a:r>
          </a:p>
          <a:p>
            <a:pPr lvl="1">
              <a:buFontTx/>
              <a:buChar char="-"/>
            </a:pPr>
            <a:r>
              <a:rPr lang="ru-RU" altLang="ru-RU" sz="1600"/>
              <a:t>Срочность выполнения заказа</a:t>
            </a:r>
          </a:p>
          <a:p>
            <a:pPr lvl="1">
              <a:buFontTx/>
              <a:buChar char="-"/>
            </a:pPr>
            <a:r>
              <a:rPr lang="ru-RU" altLang="ru-RU" sz="1600"/>
              <a:t>Применение товара</a:t>
            </a:r>
          </a:p>
          <a:p>
            <a:pPr lvl="1">
              <a:buFontTx/>
              <a:buChar char="-"/>
            </a:pPr>
            <a:r>
              <a:rPr lang="ru-RU" altLang="ru-RU" sz="1600"/>
              <a:t>Размер заказа</a:t>
            </a:r>
          </a:p>
          <a:p>
            <a:pPr>
              <a:spcAft>
                <a:spcPts val="1000"/>
              </a:spcAft>
            </a:pPr>
            <a:endParaRPr lang="ru-RU" altLang="ru-RU" sz="1600">
              <a:latin typeface="Times New Roman" pitchFamily="18" charset="0"/>
            </a:endParaRPr>
          </a:p>
          <a:p>
            <a:pPr lvl="1">
              <a:buFont typeface="Symbol" pitchFamily="18" charset="2"/>
              <a:buChar char="·"/>
            </a:pPr>
            <a:r>
              <a:rPr lang="ru-RU" altLang="ru-RU" sz="1600" b="1"/>
              <a:t>    Личные качества покупателя</a:t>
            </a:r>
          </a:p>
          <a:p>
            <a:pPr lvl="1">
              <a:buFont typeface="Symbol" pitchFamily="18" charset="2"/>
              <a:buChar char="-"/>
            </a:pPr>
            <a:r>
              <a:rPr lang="ru-RU" altLang="ru-RU" sz="1600"/>
              <a:t>Мотивация</a:t>
            </a:r>
          </a:p>
          <a:p>
            <a:pPr lvl="1">
              <a:buFont typeface="Symbol" pitchFamily="18" charset="2"/>
              <a:buChar char="-"/>
            </a:pPr>
            <a:r>
              <a:rPr lang="ru-RU" altLang="ru-RU" sz="1600"/>
              <a:t>Отношения между покупателем и продавцом</a:t>
            </a:r>
          </a:p>
          <a:p>
            <a:pPr lvl="1">
              <a:buFont typeface="Symbol" pitchFamily="18" charset="2"/>
              <a:buChar char="-"/>
            </a:pPr>
            <a:r>
              <a:rPr lang="ru-RU" altLang="ru-RU" sz="1600"/>
              <a:t>Восприятие риска</a:t>
            </a:r>
            <a:endParaRPr lang="ru-RU" altLang="ru-RU" sz="160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 сегментации покупателей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24" y="1142984"/>
          <a:ext cx="7715304" cy="5040429"/>
        </p:xfrm>
        <a:graphic>
          <a:graphicData uri="http://schemas.openxmlformats.org/drawingml/2006/table">
            <a:tbl>
              <a:tblPr/>
              <a:tblGrid>
                <a:gridCol w="4090187"/>
                <a:gridCol w="3625117"/>
              </a:tblGrid>
              <a:tr h="252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Собственный товарооборот </a:t>
                      </a:r>
                      <a:r>
                        <a:rPr lang="ru-RU" sz="14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покупателя 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40404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Операционная маржа</a:t>
                      </a:r>
                      <a:endParaRPr lang="ru-RU" sz="1400" i="0" dirty="0">
                        <a:solidFill>
                          <a:srgbClr val="40404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Товарооборот более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000 000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В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Товарооборот 1 000 000 – 500 000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Товарооборот 500 000 – 200 000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Товарооборот  менее   200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000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 – Маржа более 15 %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 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Маржа от 10% до 15%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 – Маржа от 3% до 10%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Маржа менее 3% 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Объем </a:t>
                      </a:r>
                      <a:r>
                        <a:rPr lang="ru-RU" sz="1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закупок</a:t>
                      </a:r>
                      <a:endParaRPr lang="ru-RU" sz="1400" b="1" i="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40404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Оборот Дебиторской Задолженности</a:t>
                      </a: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VIP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более 100000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В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Крупные 100 000 – 50 000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Средние 50 000 – 25 000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Мелкие менее 10 000 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ОДЗ менее 10 дней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В –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ОДЗ от 10 до 20 дней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ОДЗ от 20 до 30 дней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ОДЗ более 30 дней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0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Частота заказов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40404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Наша для в товарообороте покупателя</a:t>
                      </a:r>
                    </a:p>
                  </a:txBody>
                  <a:tcPr marL="64635" marR="646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Более 15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з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/мес.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В –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15-10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з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/мес.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10-5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з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/мес.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Менее 5 </a:t>
                      </a: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з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/мес.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Доля более 30 %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Доля от 30% до 15%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 – Доля от 15% до 5%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Доля менее 5%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Ассортимент закупок за </a:t>
                      </a:r>
                      <a:r>
                        <a:rPr lang="ru-RU" sz="1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период (</a:t>
                      </a:r>
                      <a:r>
                        <a:rPr lang="ru-RU" sz="14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наименований)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17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А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 – Ассортимент более 100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 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Ассортимент от 50 до 100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 – Ассортимент от 25 до 50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Ассортимент менее 25</a:t>
                      </a:r>
                    </a:p>
                  </a:txBody>
                  <a:tcPr marL="64635" marR="646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 2-х мерной сегментации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1539" y="2071676"/>
          <a:ext cx="7286677" cy="2643207"/>
        </p:xfrm>
        <a:graphic>
          <a:graphicData uri="http://schemas.openxmlformats.org/drawingml/2006/table">
            <a:tbl>
              <a:tblPr/>
              <a:tblGrid>
                <a:gridCol w="1457031"/>
                <a:gridCol w="1457031"/>
                <a:gridCol w="1457031"/>
                <a:gridCol w="1457792"/>
                <a:gridCol w="1457792"/>
              </a:tblGrid>
              <a:tr h="695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Объем закупок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6577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Частота 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заказов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АА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AB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</a:t>
                      </a:r>
                      <a:endParaRPr lang="ru-RU" sz="1800" b="1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10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</a:t>
                      </a:r>
                      <a:endParaRPr lang="ru-RU" sz="18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BB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BC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BD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задачи управления портфелем покупателей 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определение ключевых покупателей компании и покупателей второстепенного характера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разработка адаптированной стратегии управления отношениями с ключевыми и второстепенными покупателями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уровня лояльности (приверженности) покупателей и, следовательно, степень устойчивости позиций продавца на рынке;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целесообразности поддержания и развития тех или иных отношений;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динамики и направления развития отношений; 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направления эффективного размещения ограниченных ресурсов компании: отношения с ключевыми покупателями требуют развития и дополнительных инвестиций, отношения с «непривлекательными» покупателями могут быть сведены к минимуму или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завершены</a:t>
            </a:r>
          </a:p>
          <a:p>
            <a:pPr lvl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реализация и контроль над взаимодействием с ключевыми покупателями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Методы диагностики и оценки портфеля покупателей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анализа концентрации продаж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оценки структуры и динамики портфеля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покупателей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оценки потенциала взаимодействия или ценности взаимоотношений с покупателями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определения экономической эффективности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взаимоотношений с покупателями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определения статуса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покупателей (Метод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определения ключевых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покупателей)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Методика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анализа портфеля покупателей на основе стадии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взаимоотношений</a:t>
            </a:r>
          </a:p>
          <a:p>
            <a:pPr>
              <a:buNone/>
            </a:pPr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428750" y="515938"/>
            <a:ext cx="588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altLang="ru-RU" sz="2000" b="1">
                <a:latin typeface="Times New Roman" pitchFamily="18" charset="0"/>
                <a:cs typeface="Times New Roman" pitchFamily="18" charset="0"/>
              </a:rPr>
              <a:t>Показатели динамики портфеля покупателей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55650" y="1196975"/>
          <a:ext cx="7745440" cy="4639361"/>
        </p:xfrm>
        <a:graphic>
          <a:graphicData uri="http://schemas.openxmlformats.org/drawingml/2006/table">
            <a:tbl>
              <a:tblPr/>
              <a:tblGrid>
                <a:gridCol w="3872719"/>
                <a:gridCol w="3872721"/>
              </a:tblGrid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Показатель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покупателей на начало года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покупателей на конец года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потерянных покупателей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 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новых покупателей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Число постоянных покупателей N</a:t>
                      </a:r>
                      <a:r>
                        <a:rPr kumimoji="0" lang="ru-RU" altLang="ru-RU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Прирост числа покупателей, ед.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сохранения покупателей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)/N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•100(коэффициент лояльности), %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Коэффициент стабильности, %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/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• 100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Коэффициент обновления, %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• 100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Коэффициент потери, % 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 N</a:t>
                      </a:r>
                      <a:r>
                        <a:rPr kumimoji="0" lang="ru-RU" altLang="ru-RU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• 100</a:t>
                      </a:r>
                    </a:p>
                  </a:txBody>
                  <a:tcPr marL="28575" marR="28575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42852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Показатели ценности </a:t>
            </a:r>
            <a:r>
              <a:rPr lang="ru-RU" sz="2000" b="1" dirty="0" smtClean="0"/>
              <a:t>отношений</a:t>
            </a:r>
            <a:r>
              <a:rPr lang="ru-RU" b="1" dirty="0" smtClean="0"/>
              <a:t> с покупателями</a:t>
            </a:r>
            <a:endParaRPr lang="ru-RU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00034" y="571480"/>
          <a:ext cx="8143932" cy="6169632"/>
        </p:xfrm>
        <a:graphic>
          <a:graphicData uri="http://schemas.openxmlformats.org/drawingml/2006/table">
            <a:tbl>
              <a:tblPr/>
              <a:tblGrid>
                <a:gridCol w="1583545"/>
                <a:gridCol w="6560387"/>
              </a:tblGrid>
              <a:tr h="11739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ГРУППА 1 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Показатели потенциала производственного взаимодействия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1. Уровень производственной кооперации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2. Уровень технологического развития и совместимость технологий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3. Ассортимент закупаемых товаров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4. Требования к характеристикам и качеству продукции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5. Возможности диверсификации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605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ГРУППА 2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Показатели рыночного потенциала покупателя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1. Возможности выхода на новые рынки, в т.ч. экспортные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2. Позиция покупателя на рынке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3. Опыт и престиж покупателя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4. Зрелость рынка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5. Уровень роста рынка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6. Уровень конкуренции на рынке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7. Динамизм рынка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8. Изменения окружающей среды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50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ГРУППА 3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Показатели потенциала взаимодействия в процессе закупки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1. Поведение в процессе закупки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2. Уровень конкурентной борьбы за покупателя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3. Ценовые требования покупателя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4. Наличие исков у покупателя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5. Нацеленность на длительные отношения и кооперацию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6. Потребность в специальном внимании (информационная и </a:t>
                      </a:r>
                      <a:r>
                        <a:rPr lang="ru-RU" sz="1200" dirty="0" err="1">
                          <a:latin typeface="Times New Roman"/>
                          <a:ea typeface="Times New Roman"/>
                          <a:cs typeface="Times New Roman"/>
                        </a:rPr>
                        <a:t>логистическая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 поддержка, управление запасами, скидки, идеи о расширении и инновациях) 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739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ГРУППА 4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Показатели потенциала личного и коммуникативного взаимодействия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1. Уровень развития личных связей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2. Уровень доверия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3. Частота контактов и отношения дружбы между руководством предприятия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4. Длительность отношений</a:t>
                      </a:r>
                      <a:b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5. Социальная дистанция </a:t>
                      </a:r>
                    </a:p>
                  </a:txBody>
                  <a:tcPr marL="8823" marR="8823" marT="8823" marB="88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ru-RU" sz="3000" b="1" dirty="0" smtClean="0"/>
              <a:t>Этапы анализа экономической эффективности </a:t>
            </a:r>
            <a:endParaRPr lang="ru-RU" sz="3000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Определение	совокупного	дохода	от	продаж	продукции	и	услуг каждому покупателю;</a:t>
            </a:r>
          </a:p>
          <a:p>
            <a:pPr marL="514350" lvl="0" indent="-514350">
              <a:buFont typeface="+mj-lt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Определение совокупных затрат на покупателя;</a:t>
            </a:r>
          </a:p>
          <a:p>
            <a:pPr marL="514350" lvl="0" indent="-514350">
              <a:buFont typeface="+mj-lt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Определение размера прибыли от каждого покупателя;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Определение причин различного уровня рентабельности клиентов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Показатели экономической	эффективность	взаимоотношений	с	покупателями 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Доход от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покупателя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это совокупный объем поступлений денежных средств от покупателя в течение отчетного периода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Размер прибыли от покупателя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(или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относительная доля прибыли в суммарном объеме прибыли);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Рентабельность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покупателя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рассчитывается как отношение совокупного дохода от покупателя и совокупных затрат на покупателя за анализируемый период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Основания для сегментирования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Описательное сегментирование</a:t>
            </a:r>
            <a:r>
              <a:rPr lang="ru-RU" i="1" dirty="0" smtClean="0"/>
              <a:t>,</a:t>
            </a:r>
            <a:r>
              <a:rPr lang="ru-RU" dirty="0" smtClean="0"/>
              <a:t> основанное на социально-демографических характеристиках покупателя вне зависимости от товарной категории.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Сегментирование по выгодам</a:t>
            </a:r>
            <a:r>
              <a:rPr lang="ru-RU" i="1" dirty="0" smtClean="0"/>
              <a:t>,</a:t>
            </a:r>
            <a:r>
              <a:rPr lang="ru-RU" dirty="0" smtClean="0"/>
              <a:t> когда учитывается товарная категория и система ценностей человека.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Сегментирование по образу жизни</a:t>
            </a:r>
            <a:r>
              <a:rPr lang="ru-RU" i="1" dirty="0" smtClean="0"/>
              <a:t>,</a:t>
            </a:r>
            <a:r>
              <a:rPr lang="ru-RU" dirty="0" smtClean="0"/>
              <a:t> в основе которого лежат социокультурные характеристики потребителя вне зависимости от товарной категории.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Поведенческое сегментирование</a:t>
            </a:r>
            <a:r>
              <a:rPr lang="ru-RU" i="1" dirty="0" smtClean="0"/>
              <a:t>,</a:t>
            </a:r>
            <a:r>
              <a:rPr lang="ru-RU" dirty="0" smtClean="0"/>
              <a:t> когда потребители классифицируются</a:t>
            </a:r>
            <a:r>
              <a:rPr lang="ru-RU" b="1" dirty="0" smtClean="0"/>
              <a:t> </a:t>
            </a:r>
            <a:r>
              <a:rPr lang="ru-RU" dirty="0" smtClean="0"/>
              <a:t>на</a:t>
            </a:r>
            <a:r>
              <a:rPr lang="ru-RU" b="1" dirty="0" smtClean="0"/>
              <a:t> </a:t>
            </a:r>
            <a:r>
              <a:rPr lang="ru-RU" dirty="0" smtClean="0"/>
              <a:t>основе их фактического покупательского поведения на рынке.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368280"/>
          </a:xfrm>
        </p:spPr>
        <p:txBody>
          <a:bodyPr>
            <a:noAutofit/>
          </a:bodyPr>
          <a:lstStyle/>
          <a:p>
            <a:r>
              <a:rPr lang="ru-RU" sz="2500" b="1" dirty="0" smtClean="0"/>
              <a:t>Классификация затрат на покупателя</a:t>
            </a:r>
            <a:endParaRPr lang="ru-RU" sz="25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57224" y="785794"/>
          <a:ext cx="7929618" cy="5912921"/>
        </p:xfrm>
        <a:graphic>
          <a:graphicData uri="http://schemas.openxmlformats.org/drawingml/2006/table">
            <a:tbl>
              <a:tblPr/>
              <a:tblGrid>
                <a:gridCol w="1428760"/>
                <a:gridCol w="1357322"/>
                <a:gridCol w="2643206"/>
                <a:gridCol w="2500330"/>
              </a:tblGrid>
              <a:tr h="276288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478280" marR="147256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Сфера </a:t>
                      </a: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возникновения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275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9710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Трансакционные</a:t>
                      </a: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 издержки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Трансформационные издержки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166">
                <a:tc rowSpan="3"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Способ</a:t>
                      </a:r>
                    </a:p>
                    <a:p>
                      <a:pPr marL="67945" marR="104775">
                        <a:lnSpc>
                          <a:spcPts val="127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отнесения на конкретного</a:t>
                      </a:r>
                    </a:p>
                    <a:p>
                      <a:pPr marL="67945">
                        <a:lnSpc>
                          <a:spcPts val="119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покупателя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Прямые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Поиск и обработка информации о</a:t>
                      </a:r>
                    </a:p>
                    <a:p>
                      <a:pPr marL="6731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покупателе, ведение переговоров,</a:t>
                      </a:r>
                    </a:p>
                    <a:p>
                      <a:pPr marL="6731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сопровождение сделки и</a:t>
                      </a:r>
                    </a:p>
                    <a:p>
                      <a:pPr marL="67310" marR="233680"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поддержка отношений (прямые коммуникации) с покупателем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Некоторые переменные</a:t>
                      </a:r>
                    </a:p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производственные затраты, а</a:t>
                      </a:r>
                    </a:p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именно затраты на специальные</a:t>
                      </a:r>
                    </a:p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проекты, материалы,</a:t>
                      </a:r>
                    </a:p>
                    <a:p>
                      <a:pPr marL="6858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оборудование, оплата</a:t>
                      </a:r>
                    </a:p>
                    <a:p>
                      <a:pPr marL="68580" marR="118110">
                        <a:lnSpc>
                          <a:spcPts val="126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специального производственного и обслуживающего персонала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Косвенные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>
                        <a:lnSpc>
                          <a:spcPts val="119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Поиск и обработка информации о</a:t>
                      </a:r>
                    </a:p>
                    <a:p>
                      <a:pPr marL="67310" marR="288290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рынке, товарах, конкурентах, спецификация и защита прав собственности, коммуникации</a:t>
                      </a:r>
                    </a:p>
                    <a:p>
                      <a:pPr marL="67310">
                        <a:lnSpc>
                          <a:spcPts val="124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(реклама)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21745">
                <a:tc vMerge="1">
                  <a:txBody>
                    <a:bodyPr/>
                    <a:lstStyle/>
                    <a:p>
                      <a:pPr marL="67945">
                        <a:lnSpc>
                          <a:spcPts val="119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67310">
                        <a:lnSpc>
                          <a:spcPts val="119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8580" marR="509905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Переменные и постоянные производственные затраты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523">
                <a:tc rowSpan="8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Время</a:t>
                      </a:r>
                    </a:p>
                    <a:p>
                      <a:pPr marL="67945" marR="281940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возникновения</a:t>
                      </a:r>
                      <a:endParaRPr lang="ru-RU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относительно</a:t>
                      </a:r>
                      <a:endParaRPr lang="ru-RU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исполнения</a:t>
                      </a:r>
                      <a:endParaRPr lang="ru-RU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обязательств</a:t>
                      </a:r>
                      <a:endParaRPr lang="ru-RU" sz="12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22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Times New Roman"/>
                          <a:cs typeface="Times New Roman"/>
                        </a:rPr>
                        <a:t>по договору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До 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сделки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Поиск и обработка информации,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479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коммуникации и привлечение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3479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покупателя, ведение переговоров,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3479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согласование условий 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65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заключение договора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8261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8580" marR="174625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 marR="174625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Во </a:t>
                      </a: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время сделки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 marR="254000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Затраты на взаимодействие с покупателем (коммуникации в процессе обмена продуктом, установление обратной связи и уточнение потребностей);</a:t>
                      </a:r>
                    </a:p>
                    <a:p>
                      <a:pPr marL="67310" marR="408305"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Юридическое и техническое сопровождение сделки; предупреждение</a:t>
                      </a:r>
                    </a:p>
                    <a:p>
                      <a:pPr marL="6731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Times New Roman"/>
                          <a:cs typeface="Times New Roman"/>
                        </a:rPr>
                        <a:t>оппортунистического поведения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 marR="15303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Затраты на подготовку производства, производство продукции, доставку продукции, установку продукции, наладку и сервисное обслуживание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94">
                <a:tc vMerge="1"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47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После</a:t>
                      </a: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сделки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Затраты на поддержание</a:t>
                      </a:r>
                    </a:p>
                    <a:p>
                      <a:pPr marL="6731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отношений; прямые личные</a:t>
                      </a:r>
                    </a:p>
                    <a:p>
                      <a:pPr marL="6731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двусторонние коммуникации,</a:t>
                      </a:r>
                    </a:p>
                    <a:p>
                      <a:pPr marL="6731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сбор и обработка информации об</a:t>
                      </a:r>
                    </a:p>
                    <a:p>
                      <a:pPr marL="6731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изменения потребностей и</a:t>
                      </a:r>
                    </a:p>
                    <a:p>
                      <a:pPr marL="67310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удовлетворенности покупателя,</a:t>
                      </a:r>
                    </a:p>
                    <a:p>
                      <a:pPr marL="67310">
                        <a:lnSpc>
                          <a:spcPts val="112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исполнение гарантийных</a:t>
                      </a:r>
                    </a:p>
                    <a:p>
                      <a:pPr marL="67310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/>
                          <a:ea typeface="Times New Roman"/>
                          <a:cs typeface="Times New Roman"/>
                        </a:rPr>
                        <a:t>обязательств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Критерии применения показателей</a:t>
            </a:r>
            <a:br>
              <a:rPr lang="ru-RU" sz="2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для оценки экономической эффективности взаимоотношений</a:t>
            </a: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14480" y="1500175"/>
          <a:ext cx="6286545" cy="4543397"/>
        </p:xfrm>
        <a:graphic>
          <a:graphicData uri="http://schemas.openxmlformats.org/drawingml/2006/table">
            <a:tbl>
              <a:tblPr/>
              <a:tblGrid>
                <a:gridCol w="1313508"/>
                <a:gridCol w="920933"/>
                <a:gridCol w="1891405"/>
                <a:gridCol w="2122334"/>
                <a:gridCol w="38365"/>
              </a:tblGrid>
              <a:tr h="1928825">
                <a:tc rowSpan="2">
                  <a:txBody>
                    <a:bodyPr/>
                    <a:lstStyle/>
                    <a:p>
                      <a:pPr marL="70485">
                        <a:spcBef>
                          <a:spcPts val="715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Уровень цен для покупателей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Дифференцированный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Доход, 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"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прибыли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Доход, 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прибыли, 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Рентабельность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20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Постоянный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150"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Доход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marR="107950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Доход, 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marR="107950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прибыли, </a:t>
                      </a:r>
                      <a:endParaRPr lang="ru-RU" sz="1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7785" marR="107950" algn="ctr">
                        <a:spcBef>
                          <a:spcPts val="107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Рентабельность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195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Постоянный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002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Дифференцированный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1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7385">
                        <a:spcBef>
                          <a:spcPts val="665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Уровень затрат на покупателей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>
              <a:latin typeface="Calibri" pitchFamily="34" charset="0"/>
            </a:endParaRPr>
          </a:p>
        </p:txBody>
      </p:sp>
      <p:pic>
        <p:nvPicPr>
          <p:cNvPr id="9219" name="Рисунок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268413"/>
            <a:ext cx="760888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285875" y="447675"/>
            <a:ext cx="6572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altLang="ru-RU" sz="1200" b="1">
                <a:cs typeface="Times New Roman" pitchFamily="18" charset="0"/>
              </a:rPr>
              <a:t>Показатели финансовой эффективности управления портфелем покупателей</a:t>
            </a:r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85750" y="222250"/>
            <a:ext cx="74295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altLang="ru-RU" sz="1200" b="1">
                <a:cs typeface="Times New Roman" pitchFamily="18" charset="0"/>
              </a:rPr>
              <a:t>Матрица оценки финансовой эффективности управления портфелем покупателей</a:t>
            </a:r>
            <a:r>
              <a:rPr lang="ru-RU" altLang="ru-RU" sz="1200">
                <a:cs typeface="Times New Roman" pitchFamily="18" charset="0"/>
              </a:rPr>
              <a:t> </a:t>
            </a:r>
            <a:endParaRPr lang="ru-RU" altLang="ru-RU"/>
          </a:p>
        </p:txBody>
      </p:sp>
      <p:pic>
        <p:nvPicPr>
          <p:cNvPr id="8195" name="Рисунок 1" descr="http://www.news.elteh.ru/pics/35/ek_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000125"/>
            <a:ext cx="70088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news.elteh.ru/pics/35/ek_0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6500858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571604" y="500042"/>
            <a:ext cx="69294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 smtClean="0"/>
              <a:t>Матрица анализа ключевых покупателей</a:t>
            </a:r>
            <a:endParaRPr lang="ru-RU" sz="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57250" y="357188"/>
            <a:ext cx="69294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altLang="ru-RU" sz="2400" b="1" dirty="0">
                <a:cs typeface="Times New Roman" pitchFamily="18" charset="0"/>
              </a:rPr>
              <a:t>Рекомендации по применению матрицы анализа покупателей</a:t>
            </a:r>
            <a:r>
              <a:rPr lang="ru-RU" altLang="ru-RU" sz="2400" dirty="0">
                <a:cs typeface="Times New Roman" pitchFamily="18" charset="0"/>
              </a:rPr>
              <a:t> </a:t>
            </a:r>
            <a:endParaRPr lang="ru-RU" altLang="ru-RU" sz="2400" dirty="0"/>
          </a:p>
          <a:p>
            <a:pPr eaLnBrk="0" hangingPunct="0"/>
            <a:endParaRPr lang="ru-RU" altLang="ru-RU" dirty="0"/>
          </a:p>
        </p:txBody>
      </p:sp>
      <p:pic>
        <p:nvPicPr>
          <p:cNvPr id="11267" name="Рисунок 3" descr="http://www.news.elteh.ru/pics/35/ek_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29456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85782" y="1500171"/>
          <a:ext cx="7858183" cy="4286282"/>
        </p:xfrm>
        <a:graphic>
          <a:graphicData uri="http://schemas.openxmlformats.org/drawingml/2006/table">
            <a:tbl>
              <a:tblPr/>
              <a:tblGrid>
                <a:gridCol w="2529931"/>
                <a:gridCol w="1332063"/>
                <a:gridCol w="1332063"/>
                <a:gridCol w="1332063"/>
                <a:gridCol w="1332063"/>
              </a:tblGrid>
              <a:tr h="39021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58420">
                        <a:spcBef>
                          <a:spcPts val="103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Times New Roman"/>
                          <a:cs typeface="Times New Roman"/>
                        </a:rPr>
                        <a:t>Критерий классификации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17295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Times New Roman"/>
                          <a:ea typeface="Times New Roman"/>
                          <a:cs typeface="Times New Roman"/>
                        </a:rPr>
                        <a:t>Стадия жизненного цикла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33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189865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  <a:cs typeface="Times New Roman"/>
                        </a:rPr>
                        <a:t>Завтрашние покупатели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6210" algn="just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ru-RU" sz="1400" i="1" dirty="0">
                          <a:latin typeface="Times New Roman"/>
                          <a:ea typeface="Times New Roman"/>
                          <a:cs typeface="Times New Roman"/>
                        </a:rPr>
                        <a:t>Сегодняшние специальные покупатели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marR="145415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Сегодняшние обычные покупатели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marR="22733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Вчерашние покупатели</a:t>
                      </a: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81">
                <a:tc>
                  <a:txBody>
                    <a:bodyPr/>
                    <a:lstStyle/>
                    <a:p>
                      <a:pPr marL="58420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Объем продаж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Средний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81">
                <a:tc>
                  <a:txBody>
                    <a:bodyPr/>
                    <a:lstStyle/>
                    <a:p>
                      <a:pPr marL="58420" marR="37782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Уровень использования стратегических ресурсов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Средний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81">
                <a:tc>
                  <a:txBody>
                    <a:bodyPr/>
                    <a:lstStyle/>
                    <a:p>
                      <a:pPr marL="58420" marR="65024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Продолжительность отношений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181">
                <a:tc>
                  <a:txBody>
                    <a:bodyPr/>
                    <a:lstStyle/>
                    <a:p>
                      <a:pPr marL="58420" marR="15367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Доля поставщика в закупках покупателя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209">
                <a:tc>
                  <a:txBody>
                    <a:bodyPr/>
                    <a:lstStyle/>
                    <a:p>
                      <a:pPr marL="58420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Прибыльность покупателя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42910" y="357166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Классификация покупателей на основе концепции жизненного цикла отношений, этап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42910" y="1071548"/>
          <a:ext cx="8001056" cy="5135973"/>
        </p:xfrm>
        <a:graphic>
          <a:graphicData uri="http://schemas.openxmlformats.org/drawingml/2006/table">
            <a:tbl>
              <a:tblPr/>
              <a:tblGrid>
                <a:gridCol w="2876319"/>
                <a:gridCol w="1380081"/>
                <a:gridCol w="1380081"/>
                <a:gridCol w="1189192"/>
                <a:gridCol w="1175383"/>
              </a:tblGrid>
              <a:tr h="247461">
                <a:tc rowSpan="2"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b="1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smtClean="0">
                          <a:latin typeface="Times New Roman"/>
                          <a:ea typeface="Times New Roman"/>
                          <a:cs typeface="Times New Roman"/>
                        </a:rPr>
                        <a:t>Критерии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6921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Категории взаимоотношений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49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Доминирует</a:t>
                      </a:r>
                    </a:p>
                    <a:p>
                      <a:pPr marL="6921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покупатель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Доминирует</a:t>
                      </a:r>
                    </a:p>
                    <a:p>
                      <a:pPr marL="68580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поставщик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>
                          <a:latin typeface="Times New Roman"/>
                          <a:ea typeface="Times New Roman"/>
                          <a:cs typeface="Times New Roman"/>
                        </a:rPr>
                        <a:t>Взаимоза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  <a:p>
                      <a:pPr marL="7048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>
                          <a:latin typeface="Times New Roman"/>
                          <a:ea typeface="Times New Roman"/>
                          <a:cs typeface="Times New Roman"/>
                        </a:rPr>
                        <a:t>висимость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>
                          <a:latin typeface="Times New Roman"/>
                          <a:ea typeface="Times New Roman"/>
                          <a:cs typeface="Times New Roman"/>
                        </a:rPr>
                        <a:t>Незави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</a:p>
                    <a:p>
                      <a:pPr marL="7048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>
                          <a:latin typeface="Times New Roman"/>
                          <a:ea typeface="Times New Roman"/>
                          <a:cs typeface="Times New Roman"/>
                        </a:rPr>
                        <a:t>симость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61">
                <a:tc>
                  <a:txBody>
                    <a:bodyPr/>
                    <a:lstStyle/>
                    <a:p>
                      <a:pPr marL="67945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Количество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поставщиков на рынке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Много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Несколько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Несколько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Много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461">
                <a:tc>
                  <a:txBody>
                    <a:bodyPr/>
                    <a:lstStyle/>
                    <a:p>
                      <a:pPr marL="67945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Количество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покупателей на рынке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Несколько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Много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Несколько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Много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924">
                <a:tc>
                  <a:txBody>
                    <a:bodyPr/>
                    <a:lstStyle/>
                    <a:p>
                      <a:pPr marL="67945" algn="l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552450" algn="l"/>
                        </a:tabLs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552450" algn="l"/>
                        </a:tabLs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Доля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покупателя  в продажах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Поставщика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97">
                <a:tc>
                  <a:txBody>
                    <a:bodyPr/>
                    <a:lstStyle/>
                    <a:p>
                      <a:pPr marL="67945" algn="l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556895" algn="l"/>
                        </a:tabLs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556895" algn="l"/>
                        </a:tabLs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Доля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поставщика в закупках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algn="l">
                        <a:lnSpc>
                          <a:spcPts val="107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покупателя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649">
                <a:tc>
                  <a:txBody>
                    <a:bodyPr/>
                    <a:lstStyle/>
                    <a:p>
                      <a:pPr marL="67945" marR="62230" algn="l">
                        <a:spcAft>
                          <a:spcPts val="0"/>
                        </a:spcAft>
                        <a:tabLst>
                          <a:tab pos="1134745" algn="l"/>
                          <a:tab pos="2118360" algn="l"/>
                        </a:tabLs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marR="62230" algn="l">
                        <a:spcAft>
                          <a:spcPts val="0"/>
                        </a:spcAft>
                        <a:tabLst>
                          <a:tab pos="1134745" algn="l"/>
                          <a:tab pos="2118360" algn="l"/>
                        </a:tabLs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Потребность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	покупателя	</a:t>
                      </a:r>
                      <a:r>
                        <a:rPr lang="ru-RU" sz="1300" b="1" spc="-90" dirty="0">
                          <a:latin typeface="Times New Roman"/>
                          <a:ea typeface="Times New Roman"/>
                          <a:cs typeface="Times New Roman"/>
                        </a:rPr>
                        <a:t>в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специальных навыках и квалификации поставщика (высокие требования</a:t>
                      </a:r>
                      <a:r>
                        <a:rPr lang="ru-RU" sz="1300" b="1" spc="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к</a:t>
                      </a:r>
                    </a:p>
                    <a:p>
                      <a:pPr marL="67945" algn="l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специализации поставщика)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5518">
                <a:tc>
                  <a:txBody>
                    <a:bodyPr/>
                    <a:lstStyle/>
                    <a:p>
                      <a:pPr marL="67945" marR="61595" algn="l">
                        <a:spcAft>
                          <a:spcPts val="0"/>
                        </a:spcAft>
                        <a:tabLst>
                          <a:tab pos="1134745" algn="l"/>
                          <a:tab pos="1461135" algn="l"/>
                          <a:tab pos="2118360" algn="l"/>
                        </a:tabLst>
                      </a:pPr>
                      <a:endParaRPr lang="ru-RU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marR="61595" algn="l">
                        <a:spcAft>
                          <a:spcPts val="0"/>
                        </a:spcAft>
                        <a:tabLst>
                          <a:tab pos="1134745" algn="l"/>
                          <a:tab pos="1461135" algn="l"/>
                          <a:tab pos="2118360" algn="l"/>
                        </a:tabLs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Потребность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	покупателя	</a:t>
                      </a:r>
                      <a:r>
                        <a:rPr lang="ru-RU" sz="1300" b="1" spc="-85" dirty="0">
                          <a:latin typeface="Times New Roman"/>
                          <a:ea typeface="Times New Roman"/>
                          <a:cs typeface="Times New Roman"/>
                        </a:rPr>
                        <a:t>в </a:t>
                      </a: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индивидуализации</a:t>
                      </a:r>
                      <a:r>
                        <a:rPr lang="en-US" sz="13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предложения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 marR="61595" algn="l">
                        <a:lnSpc>
                          <a:spcPts val="1140"/>
                        </a:lnSpc>
                        <a:spcAft>
                          <a:spcPts val="0"/>
                        </a:spcAft>
                        <a:tabLst>
                          <a:tab pos="933450" algn="l"/>
                          <a:tab pos="1618615" algn="l"/>
                        </a:tabLs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Поставщика</a:t>
                      </a:r>
                      <a:r>
                        <a:rPr lang="en-US" sz="13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(степень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ru-RU" sz="1300" b="1" spc="-15" dirty="0">
                          <a:latin typeface="Times New Roman"/>
                          <a:ea typeface="Times New Roman"/>
                          <a:cs typeface="Times New Roman"/>
                        </a:rPr>
                        <a:t>адаптации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продукта)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2976" y="428604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Баланс сил во взаимоотношениях поставщика и его покупателей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42909" y="2000240"/>
          <a:ext cx="7715304" cy="3357585"/>
        </p:xfrm>
        <a:graphic>
          <a:graphicData uri="http://schemas.openxmlformats.org/drawingml/2006/table">
            <a:tbl>
              <a:tblPr/>
              <a:tblGrid>
                <a:gridCol w="1542748"/>
                <a:gridCol w="1542748"/>
                <a:gridCol w="1542748"/>
                <a:gridCol w="1544312"/>
                <a:gridCol w="1542748"/>
              </a:tblGrid>
              <a:tr h="786656"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884555" algn="l"/>
                        </a:tabLst>
                      </a:pPr>
                      <a:endParaRPr lang="en-US" sz="1300" b="1" kern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  <a:tabLst>
                          <a:tab pos="884555" algn="l"/>
                        </a:tabLst>
                      </a:pPr>
                      <a:r>
                        <a:rPr lang="ru-RU" sz="1300" b="1" kern="0" dirty="0" smtClean="0">
                          <a:latin typeface="Times New Roman"/>
                          <a:ea typeface="Times New Roman"/>
                          <a:cs typeface="Times New Roman"/>
                        </a:rPr>
                        <a:t>Динамика</a:t>
                      </a:r>
                      <a:r>
                        <a:rPr lang="ru-RU" sz="1300" b="1" kern="0" dirty="0">
                          <a:latin typeface="Times New Roman"/>
                          <a:ea typeface="Times New Roman"/>
                          <a:cs typeface="Times New Roman"/>
                        </a:rPr>
                        <a:t>	роста</a:t>
                      </a:r>
                    </a:p>
                    <a:p>
                      <a:pPr marL="6794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kern="0" baseline="0" dirty="0">
                          <a:latin typeface="Times New Roman"/>
                          <a:ea typeface="Times New Roman"/>
                          <a:cs typeface="Times New Roman"/>
                        </a:rPr>
                        <a:t>закупок</a:t>
                      </a:r>
                      <a:r>
                        <a:rPr lang="ru-RU" sz="1300" b="1" kern="0" dirty="0">
                          <a:latin typeface="Times New Roman"/>
                          <a:ea typeface="Times New Roman"/>
                          <a:cs typeface="Times New Roman"/>
                        </a:rPr>
                        <a:t> покупателя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Завтрашний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бизнес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Сегодняшний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специальный бизнес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Сегодняшний</a:t>
                      </a:r>
                      <a:endParaRPr lang="ru-RU" sz="13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нормальный бизнес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Вчерашний </a:t>
                      </a: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бизнес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583"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Высокая</a:t>
                      </a: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Покупатель</a:t>
                      </a:r>
                      <a:r>
                        <a:rPr lang="ru-RU" sz="1300" spc="-35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  <a:p>
                      <a:pPr marL="67945">
                        <a:lnSpc>
                          <a:spcPts val="107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(1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млн</a:t>
                      </a:r>
                      <a:r>
                        <a:rPr lang="ru-RU" sz="1300" spc="-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долл.)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782">
                <a:tc>
                  <a:txBody>
                    <a:bodyPr/>
                    <a:lstStyle/>
                    <a:p>
                      <a:pPr marL="67945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Средняя</a:t>
                      </a: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Покупатель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  <a:p>
                      <a:pPr marL="67945">
                        <a:lnSpc>
                          <a:spcPts val="108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(5,2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млн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 долл.)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782"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Низкая</a:t>
                      </a: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Покупатель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  <a:p>
                      <a:pPr marL="67945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(2,7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млн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 долл.)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782"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Отрицательная</a:t>
                      </a:r>
                      <a:endParaRPr lang="ru-RU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endParaRPr lang="en-US" sz="13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115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latin typeface="Times New Roman"/>
                          <a:ea typeface="Times New Roman"/>
                          <a:cs typeface="Times New Roman"/>
                        </a:rPr>
                        <a:t>Покупатель</a:t>
                      </a:r>
                      <a:r>
                        <a:rPr lang="ru-RU" sz="1300" spc="-35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  <a:p>
                      <a:pPr marL="66040">
                        <a:lnSpc>
                          <a:spcPts val="1085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(2,5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млн</a:t>
                      </a:r>
                      <a:r>
                        <a:rPr lang="ru-RU" sz="13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дол.)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214546" y="857232"/>
            <a:ext cx="407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Анализ ключевых покупателей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ru-RU" sz="2900" b="1" dirty="0" smtClean="0">
                <a:latin typeface="Times New Roman" pitchFamily="18" charset="0"/>
                <a:cs typeface="Times New Roman" pitchFamily="18" charset="0"/>
              </a:rPr>
              <a:t>Основные цели управления портфелем покупателей</a:t>
            </a:r>
            <a:endParaRPr lang="ru-RU" sz="2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 в получении максимальной прибыли;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в увеличении конкурентоспособности компании на основе эффективного взаимодействия с ключевыми покупателями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eaLnBrk="1" hangingPunct="1"/>
            <a:r>
              <a:rPr lang="ru-RU" sz="2500" smtClean="0"/>
              <a:t>Социально-демографическое сегментирование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88" y="785813"/>
          <a:ext cx="8358276" cy="5985510"/>
        </p:xfrm>
        <a:graphic>
          <a:graphicData uri="http://schemas.openxmlformats.org/drawingml/2006/table">
            <a:tbl>
              <a:tblPr/>
              <a:tblGrid>
                <a:gridCol w="4179138"/>
                <a:gridCol w="4179138"/>
              </a:tblGrid>
              <a:tr h="261826">
                <a:tc>
                  <a:txBody>
                    <a:bodyPr/>
                    <a:lstStyle/>
                    <a:p>
                      <a:r>
                        <a:rPr lang="ru-RU" sz="1500" dirty="0"/>
                        <a:t>Пол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женщины или мужчины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93751">
                <a:tc>
                  <a:txBody>
                    <a:bodyPr/>
                    <a:lstStyle/>
                    <a:p>
                      <a:r>
                        <a:rPr lang="ru-RU" sz="1500" dirty="0"/>
                        <a:t>Возраст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до 6 лет, 6-11 лет, 12-19 лет, 20-25 лет, 26-30 лет, 30-35 лет, 65+/ или новорожденные дети, подростки, взрослое население, пенсионеры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570">
                <a:tc>
                  <a:txBody>
                    <a:bodyPr/>
                    <a:lstStyle/>
                    <a:p>
                      <a:r>
                        <a:rPr lang="ru-RU" sz="1500" dirty="0"/>
                        <a:t>Уровень дохода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потребители с высоким, средним или низким уровнем дохода / или с описанием точных границ дохода: менее 3 тыс.руб, 3-5 тыс. руб,5-10 тыс.руб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69">
                <a:tc>
                  <a:txBody>
                    <a:bodyPr/>
                    <a:lstStyle/>
                    <a:p>
                      <a:r>
                        <a:rPr lang="ru-RU" sz="1500" dirty="0"/>
                        <a:t>Жизненный цикл семьи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одиночки, молодая семья без ребенка, молодая семья с ребенком, семья в браке более 5 лет, пожилые супруги и т.д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570">
                <a:tc>
                  <a:txBody>
                    <a:bodyPr/>
                    <a:lstStyle/>
                    <a:p>
                      <a:r>
                        <a:rPr lang="ru-RU" sz="1500" dirty="0"/>
                        <a:t>Наличие, возраст и количество детей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есть дети / нет детей; новорожденные/ дети в возрасте от 1,5 до 3 лет/ дети в возрасте от 3-7 лет/ подростки и </a:t>
                      </a:r>
                      <a:r>
                        <a:rPr lang="ru-RU" sz="1200" dirty="0" err="1"/>
                        <a:t>т.п</a:t>
                      </a:r>
                      <a:r>
                        <a:rPr lang="ru-RU" sz="1200" dirty="0"/>
                        <a:t>; один ребенок/ 2 ребенка/ 3 и более детей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79">
                <a:tc>
                  <a:txBody>
                    <a:bodyPr/>
                    <a:lstStyle/>
                    <a:p>
                      <a:r>
                        <a:rPr lang="ru-RU" sz="1500" dirty="0"/>
                        <a:t>Национальность и расовая принадлежность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русские, американцы, украинцы, восточные народы, европейские нации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175">
                <a:tc>
                  <a:txBody>
                    <a:bodyPr/>
                    <a:lstStyle/>
                    <a:p>
                      <a:r>
                        <a:rPr lang="ru-RU" sz="1500" dirty="0"/>
                        <a:t>Род занятий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умственный труд или технические специалисты; собственники бизнеса, назначенные руководители бизнеса, руководители среднего звена, офисные работники; пенсионеры, студенты, домохозяйки и </a:t>
                      </a:r>
                      <a:r>
                        <a:rPr lang="ru-RU" sz="1200" dirty="0" err="1"/>
                        <a:t>т.п</a:t>
                      </a:r>
                      <a:endParaRPr lang="ru-RU" sz="1200" dirty="0"/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79">
                <a:tc>
                  <a:txBody>
                    <a:bodyPr/>
                    <a:lstStyle/>
                    <a:p>
                      <a:r>
                        <a:rPr lang="ru-RU" sz="1500" dirty="0"/>
                        <a:t>Образование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высшее, среднее, </a:t>
                      </a:r>
                      <a:r>
                        <a:rPr lang="ru-RU" sz="1200" dirty="0" err="1"/>
                        <a:t>средне-специальное</a:t>
                      </a:r>
                      <a:r>
                        <a:rPr lang="ru-RU" sz="1200" dirty="0"/>
                        <a:t>, без образования; знание языков и </a:t>
                      </a:r>
                      <a:r>
                        <a:rPr lang="ru-RU" sz="1200" dirty="0" err="1"/>
                        <a:t>т.п</a:t>
                      </a:r>
                      <a:endParaRPr lang="ru-RU" sz="1200" dirty="0"/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79">
                <a:tc>
                  <a:txBody>
                    <a:bodyPr/>
                    <a:lstStyle/>
                    <a:p>
                      <a:r>
                        <a:rPr lang="ru-RU" sz="1500" dirty="0"/>
                        <a:t>Сфера работы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строительство; образование; питание; розничная торговля; здравоохранение и </a:t>
                      </a:r>
                      <a:r>
                        <a:rPr lang="ru-RU" sz="1200" dirty="0" err="1"/>
                        <a:t>т.п</a:t>
                      </a:r>
                      <a:endParaRPr lang="ru-RU" sz="1200" dirty="0"/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669">
                <a:tc>
                  <a:txBody>
                    <a:bodyPr/>
                    <a:lstStyle/>
                    <a:p>
                      <a:r>
                        <a:rPr lang="ru-RU" sz="1500" dirty="0"/>
                        <a:t>Важные события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дни рождения, окончание учебного заведения, юбилеи, национальные праздники, спортивные события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964">
                <a:tc>
                  <a:txBody>
                    <a:bodyPr/>
                    <a:lstStyle/>
                    <a:p>
                      <a:r>
                        <a:rPr lang="ru-RU" sz="1500" dirty="0"/>
                        <a:t>Религиозные убеждения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католики, протестанты, мусульмане, иудеи, индусы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79">
                <a:tc>
                  <a:txBody>
                    <a:bodyPr/>
                    <a:lstStyle/>
                    <a:p>
                      <a:r>
                        <a:rPr lang="ru-RU" sz="1500" dirty="0"/>
                        <a:t>Поколения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родившиеся до 1964 года, родившиеся в период с 1964-1980, родившиеся после 1980</a:t>
                      </a:r>
                    </a:p>
                  </a:txBody>
                  <a:tcPr marL="47700" marR="11925" marT="11925" marB="119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Группа 1. Финансовые: 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повышение доли прибыльных (рентабельных) покупателей (снижение доли убыточных);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повышение уровня концентрации продаж;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• достижение определенного объема продаж отдельным покупателям;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• получение определенного объема прибыли от отдельных покупателей;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• достижение определенного уровня рентабельности отдельных покупателей.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sz="3800" b="1" dirty="0" smtClean="0">
                <a:latin typeface="Times New Roman" pitchFamily="18" charset="0"/>
                <a:cs typeface="Times New Roman" pitchFamily="18" charset="0"/>
              </a:rPr>
              <a:t>Группа 2. Маркетинговые: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достижение высокого уровня удовлетворения ключевых покупателей;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достижение соответствия затрат на покупателя его статусу;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достижение определенного уровня лояльности покупателей;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достижение определенного уровня стабильности портфеля покупателей;</a:t>
            </a:r>
          </a:p>
          <a:p>
            <a:pPr>
              <a:buNone/>
            </a:pP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• достижение статуса основного поставщика и т. 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Емкость рынка</a:t>
            </a:r>
          </a:p>
        </p:txBody>
      </p:sp>
      <p:pic>
        <p:nvPicPr>
          <p:cNvPr id="17411" name="Picture 2" descr="market_size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000250"/>
            <a:ext cx="818515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Емкость рынка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Потенциальная емкость рынка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размер рынка, основанный на максимальном уровне развития спроса на товар или услугу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потребителей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Фактическая или реальная емкость рынка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размер рынка, основанный на текущем уровне развития спроса на товар или услугу среди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населения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Доступная емкость рынка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размер рынка, на который может претендовать компания с имеющимся у нее товаром и его характеристиками (дистрибуция, цена, аудитория) или уровень спроса, который способна удовлетворить компания с имеющимися у нее ресурсами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500" smtClean="0"/>
              <a:t>Информация необходимая для расчета емкости рынка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38" y="1508125"/>
          <a:ext cx="8072437" cy="4778376"/>
        </p:xfrm>
        <a:graphic>
          <a:graphicData uri="http://schemas.openxmlformats.org/drawingml/2006/table">
            <a:tbl>
              <a:tblPr/>
              <a:tblGrid>
                <a:gridCol w="2035175"/>
                <a:gridCol w="60372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Факторы и показатели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Период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какой период будет рассчитана емкость рынка (месяц, квартал, полугодие, год), в том числе год?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Границы рынка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 какому региону будет рассчитана доля рынка (США, Россия, Западная Европа, Азия, Дальний Восток и т.п.)?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для расчета потенциала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Какой показатель будет взят за основу расчета потенциальной емкости рынка – возможный уровень производства или возможный уровень потребления?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Аудитория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Какая аудитория будет учитываться в расчете емкости рынка (все население 18+, женщины 35-55 со средним уровнем дохода, все люди в возрасте от 55 лет, молодые семьи и т.д.)?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Товарные группы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Какие группы товаров будут учитываться при расчете емкости рынка (на примере рынка автомобилей – только автомобили или автомобили+запчасти или автомобили+запчасти+услуги сервиса)?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Единица измерения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Что будет являться единицей измерения при расчете емкости рынка (валюта, единица продукции или объем продукции)?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Источники</a:t>
                      </a:r>
                      <a:endParaRPr kumimoji="0" lang="ru-RU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Какая информация необходима для расчета емкости рынка, источники получения данной информации?</a:t>
                      </a:r>
                      <a:endParaRPr kumimoji="0" lang="ru-RU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7561" marR="47030" marT="47030" marB="4703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500" b="1" smtClean="0"/>
              <a:t>Способы расчета емкости рынка: </a:t>
            </a:r>
            <a:r>
              <a:rPr lang="ru-RU" sz="3600" b="1" smtClean="0"/>
              <a:t>Метод «снизу-вверх»</a:t>
            </a:r>
            <a:endParaRPr lang="ru-RU" sz="350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38" y="1643063"/>
          <a:ext cx="8143875" cy="4500564"/>
        </p:xfrm>
        <a:graphic>
          <a:graphicData uri="http://schemas.openxmlformats.org/drawingml/2006/table">
            <a:tbl>
              <a:tblPr/>
              <a:tblGrid>
                <a:gridCol w="4071937"/>
                <a:gridCol w="407193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емкости рынка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Формула расчета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125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рынка в количественном выражении (в тыс.шт)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Емкость рынка за период N (тыс.шт) = Численность целевой аудитории рынка (в тыс. чел.) * норма потребления товара за период N (в шт.)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00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рынка в денежном выражении (в тыс. руб)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Емкость рынка за период N (тыс.руб) = Численность целевой аудитории рынка (в тыс. чел.) * норма потребления товара за период N (в шт.) * средняя стоимость 1 единицы продукции на рынке (в руб.)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рынка в объемном выражении выражении (в тыс. л)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Емкость рынка за период N (единицы объема – тыс.л) = Численность целевой аудитории рынка (в тыс. чел.) * норма потребления товара за период N (в шт.) * средний объем 1 упаковки товара (в единицах объема – литр)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12725" marR="53340" marT="53340" marB="53340" anchor="ctr" horzOverflow="overflow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b="1" smtClean="0"/>
              <a:t>Способы расчета емкости рынка: Метод «сверху-вниз»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u-RU" smtClean="0"/>
              <a:t>  </a:t>
            </a:r>
          </a:p>
          <a:p>
            <a:pPr eaLnBrk="1" hangingPunct="1">
              <a:buFont typeface="Arial" charset="0"/>
              <a:buNone/>
            </a:pPr>
            <a:r>
              <a:rPr lang="ru-RU" smtClean="0"/>
              <a:t>  Емкость рынка = Сумме продаж всех компаний на рынке, выраженных в ценах продажи покупателю (т.е. не в отгрузочных, а в розничных ценах).</a:t>
            </a:r>
          </a:p>
          <a:p>
            <a:pPr eaLnBrk="1" hangingPunct="1"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500" b="1" smtClean="0"/>
              <a:t>Способы расчета емкости рынка: Метод от реальных продаж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ru-RU" smtClean="0"/>
          </a:p>
          <a:p>
            <a:pPr eaLnBrk="1" hangingPunct="1">
              <a:buFont typeface="Arial" charset="0"/>
              <a:buNone/>
            </a:pPr>
            <a:r>
              <a:rPr lang="ru-RU" smtClean="0"/>
              <a:t>  Суть метода – отслеживание продаж отдельных категорий товаров по реальным чекам покупателей, которые представляют реальные покупки аудитории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Условия эффективного сегментирования</a:t>
            </a:r>
            <a:endParaRPr 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496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dirty="0" smtClean="0"/>
              <a:t>Дифференцированная реакция</a:t>
            </a:r>
            <a:endParaRPr lang="ru-RU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dirty="0" smtClean="0"/>
              <a:t>Адекватный размер                            </a:t>
            </a:r>
            <a:endParaRPr lang="ru-RU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dirty="0" smtClean="0"/>
              <a:t>Измеримость</a:t>
            </a:r>
            <a:endParaRPr lang="ru-RU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dirty="0" smtClean="0"/>
              <a:t>Доступность</a:t>
            </a:r>
            <a:endParaRPr lang="ru-RU" dirty="0" smtClean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Стратегии выбора целевых сегментов</a:t>
            </a:r>
            <a:endParaRPr lang="ru-RU" dirty="0" smtClean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500063" y="1571625"/>
            <a:ext cx="8186737" cy="4554538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Недифференцированный (массовый) маркетинг</a:t>
            </a:r>
          </a:p>
          <a:p>
            <a:pPr eaLnBrk="1" hangingPunct="1">
              <a:spcBef>
                <a:spcPts val="0"/>
              </a:spcBef>
              <a:defRPr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Дифференцированный маркетинг: </a:t>
            </a:r>
          </a:p>
          <a:p>
            <a:pPr marL="720000" lvl="1" eaLnBrk="1" hangingPunct="1">
              <a:spcBef>
                <a:spcPts val="0"/>
              </a:spcBef>
              <a:defRPr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Избирательная специализация </a:t>
            </a:r>
          </a:p>
          <a:p>
            <a:pPr marL="720000" lvl="1" eaLnBrk="1" hangingPunct="1">
              <a:spcBef>
                <a:spcPts val="0"/>
              </a:spcBef>
              <a:defRPr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Товарная специализация</a:t>
            </a:r>
          </a:p>
          <a:p>
            <a:pPr marL="720000" lvl="1" eaLnBrk="1" hangingPunct="1">
              <a:spcBef>
                <a:spcPts val="0"/>
              </a:spcBef>
              <a:defRPr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Полный охват рынка </a:t>
            </a:r>
          </a:p>
          <a:p>
            <a:pPr eaLnBrk="1" hangingPunct="1">
              <a:spcBef>
                <a:spcPts val="0"/>
              </a:spcBef>
              <a:defRPr/>
            </a:pPr>
            <a:endParaRPr lang="ru-RU" sz="25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ru-RU" sz="2500" b="1" dirty="0" smtClean="0">
                <a:latin typeface="Times New Roman" pitchFamily="18" charset="0"/>
                <a:cs typeface="Times New Roman" pitchFamily="18" charset="0"/>
              </a:rPr>
              <a:t>Концентрированный маркетинг</a:t>
            </a:r>
          </a:p>
          <a:p>
            <a:pPr lvl="1" eaLnBrk="1" hangingPunct="1">
              <a:defRPr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концентрированный маркетинг</a:t>
            </a:r>
          </a:p>
          <a:p>
            <a:pPr lvl="1" eaLnBrk="1" hangingPunct="1">
              <a:defRPr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рыночная специализация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Вид охвата рынка </a:t>
            </a:r>
          </a:p>
        </p:txBody>
      </p:sp>
      <p:pic>
        <p:nvPicPr>
          <p:cNvPr id="24579" name="Picture 2" descr="marketcoverage-tabl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85875"/>
            <a:ext cx="813117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Сегментирование по выгодам</a:t>
            </a:r>
            <a:r>
              <a:rPr lang="ru-RU" smtClean="0"/>
              <a:t/>
            </a:r>
            <a:br>
              <a:rPr lang="ru-RU" smtClean="0"/>
            </a:br>
            <a:r>
              <a:rPr lang="ru-RU" sz="1800" smtClean="0"/>
              <a:t>Классический пример сегментационного 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244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Сегмент «экономичность».</a:t>
            </a:r>
            <a:r>
              <a:rPr lang="ru-RU" b="1" dirty="0" smtClean="0"/>
              <a:t> </a:t>
            </a:r>
            <a:r>
              <a:rPr lang="ru-RU" dirty="0" smtClean="0"/>
              <a:t>Эта группа хочет платить как можно меньшую цену за часы, лишь бы они работали достаточно хорошо. Если в течение года с момента покупки часы сломаются, эти потребители купят новые (23% покупателей).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Сегмент «надежность и качество»</a:t>
            </a:r>
            <a:r>
              <a:rPr lang="ru-RU" i="1" dirty="0" smtClean="0"/>
              <a:t>.</a:t>
            </a:r>
            <a:r>
              <a:rPr lang="ru-RU" dirty="0" smtClean="0"/>
              <a:t> Этой группе необходимы часы, способные служить долго, качественно собранные, из хороших материалов и со стильным внешним видом. За такие качества потребители готовы платить дополнительные деньги (46% покупателей).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Сегмент «часы как символ»</a:t>
            </a:r>
            <a:r>
              <a:rPr lang="ru-RU" i="1" dirty="0" smtClean="0"/>
              <a:t>.</a:t>
            </a:r>
            <a:r>
              <a:rPr lang="ru-RU" dirty="0" smtClean="0"/>
              <a:t> Этой группе требуется, чтобы часы были функциональны и одновременно имели эстетическую ценность. Часы должны быть символом, соответствовать событию. В данном случае важны известная торговая марка, изящный дизайн, золотой или даже украшенный бриллиантами корпус, а также рекомендации ювелира (31% покупателей).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500" b="1" smtClean="0"/>
              <a:t>Пример реализации стратегий охвата целевого рынка</a:t>
            </a:r>
          </a:p>
        </p:txBody>
      </p:sp>
      <p:pic>
        <p:nvPicPr>
          <p:cNvPr id="25603" name="Picture 2" descr="marketcoverage-tabl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57313"/>
            <a:ext cx="822801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Сегментирование рынка зубной пасты по выгодам</a:t>
            </a:r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684213" y="1700213"/>
          <a:ext cx="7920879" cy="4579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870"/>
                <a:gridCol w="1213427"/>
                <a:gridCol w="1935338"/>
                <a:gridCol w="1520622"/>
                <a:gridCol w="1520622"/>
              </a:tblGrid>
              <a:tr h="567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Искомые выгоды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Сегменты по выгодам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 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«сенсорный»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«коммуникабельный» 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«обеспокоенный»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«независимый»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Вкус, внешний вид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***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Белизна зубов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***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Предотвращение кариеса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***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Низкая цена 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*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***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*** — наиболее важная выгода.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300" b="1" dirty="0" smtClean="0"/>
              <a:t>Сегментирование рынка зубной пасты по выгодам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(продолжение)</a:t>
            </a:r>
            <a:endParaRPr lang="ru-RU" sz="2500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 </a:t>
            </a:r>
            <a:r>
              <a:rPr lang="ru-RU" b="1" i="1" dirty="0" smtClean="0"/>
              <a:t>сегмент «обеспокоенный»</a:t>
            </a:r>
            <a:r>
              <a:rPr lang="ru-RU" b="1" dirty="0" smtClean="0"/>
              <a:t> </a:t>
            </a:r>
            <a:r>
              <a:rPr lang="ru-RU" dirty="0" smtClean="0"/>
              <a:t>входит много семей с детьми. Их серьезно беспокоят проблемы зубной полости. Наблюдается явное предпочтение зубных паст с фтором.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b="1" i="1" dirty="0" smtClean="0"/>
              <a:t>«Коммуникабельный» сегмент</a:t>
            </a:r>
            <a:r>
              <a:rPr lang="ru-RU" i="1" dirty="0" smtClean="0"/>
              <a:t>,</a:t>
            </a:r>
            <a:r>
              <a:rPr lang="ru-RU" dirty="0" smtClean="0"/>
              <a:t> состоящий из людей, которых волнует белизна их зубов, имеет совершенно иные характеристики. Сюда входит относительно большое число молодых семейных пар. Для них характерны повышенная интенсивность курения и активный образ жизни.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Представителей </a:t>
            </a:r>
            <a:r>
              <a:rPr lang="ru-RU" b="1" i="1" dirty="0" smtClean="0"/>
              <a:t>«сенсорного» сегмента</a:t>
            </a:r>
            <a:r>
              <a:rPr lang="ru-RU" b="1" dirty="0" smtClean="0"/>
              <a:t> </a:t>
            </a:r>
            <a:r>
              <a:rPr lang="ru-RU" dirty="0" smtClean="0"/>
              <a:t>больше всего интересует вкус зубной пасты и ее внешний вид. Большая часть из них — дети. Предпочтение чаще всего отдается мятной пасте.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Представители </a:t>
            </a:r>
            <a:r>
              <a:rPr lang="ru-RU" b="1" i="1" dirty="0" smtClean="0"/>
              <a:t>«независимого» сегмента</a:t>
            </a:r>
            <a:r>
              <a:rPr lang="ru-RU" i="1" dirty="0" smtClean="0"/>
              <a:t>,</a:t>
            </a:r>
            <a:r>
              <a:rPr lang="ru-RU" dirty="0" smtClean="0"/>
              <a:t> в большинстве своем мужчины, ориентированы в первую очередь на цену и выбирают соответствующие марки зубной пасты. Эти люди почти не замечают ощутимой разницы между пастами.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ru-RU" sz="3000" smtClean="0"/>
              <a:t>Поведенческое сегментирование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071563"/>
          <a:ext cx="8429684" cy="5313223"/>
        </p:xfrm>
        <a:graphic>
          <a:graphicData uri="http://schemas.openxmlformats.org/drawingml/2006/table">
            <a:tbl>
              <a:tblPr/>
              <a:tblGrid>
                <a:gridCol w="4214842"/>
                <a:gridCol w="4214842"/>
              </a:tblGrid>
              <a:tr h="232231">
                <a:tc>
                  <a:txBody>
                    <a:bodyPr/>
                    <a:lstStyle/>
                    <a:p>
                      <a:r>
                        <a:rPr lang="ru-RU" sz="1500" b="1" dirty="0"/>
                        <a:t>Признаки сегментирования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Описание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850154">
                <a:tc>
                  <a:txBody>
                    <a:bodyPr/>
                    <a:lstStyle/>
                    <a:p>
                      <a:r>
                        <a:rPr lang="ru-RU" sz="1500" b="1" dirty="0"/>
                        <a:t>Место совершения покупки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где потребитель предпочитает совершать покупку: аптека, гипермаркет, супермаркет, </a:t>
                      </a:r>
                      <a:r>
                        <a:rPr lang="ru-RU" sz="1200" dirty="0" err="1"/>
                        <a:t>дискаунтер</a:t>
                      </a:r>
                      <a:r>
                        <a:rPr lang="ru-RU" sz="1200" dirty="0"/>
                        <a:t>, магазин у дома, рынок, интернет-магазин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27">
                <a:tc>
                  <a:txBody>
                    <a:bodyPr/>
                    <a:lstStyle/>
                    <a:p>
                      <a:r>
                        <a:rPr lang="ru-RU" sz="1500" b="1" dirty="0"/>
                        <a:t>Частота совершения покупки и частота потребления продукта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раз в неделю, 2 раза в неделю, более 2-х раз в неделю и т.п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r>
                        <a:rPr lang="ru-RU" sz="1500" b="1" dirty="0" smtClean="0"/>
                        <a:t>Объем покупки</a:t>
                      </a:r>
                      <a:endParaRPr lang="ru-RU" sz="1500" b="1" dirty="0"/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Активные</a:t>
                      </a:r>
                      <a:r>
                        <a:rPr lang="ru-RU" sz="1200" baseline="0" dirty="0" smtClean="0"/>
                        <a:t> пользователи, умеренные и </a:t>
                      </a:r>
                      <a:r>
                        <a:rPr lang="ru-RU" sz="1200" baseline="0" dirty="0" err="1" smtClean="0"/>
                        <a:t>непользователи</a:t>
                      </a:r>
                      <a:endParaRPr lang="ru-RU" sz="1200" dirty="0"/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ru-RU" sz="1500" b="1" dirty="0"/>
                        <a:t>Отношение к </a:t>
                      </a:r>
                      <a:r>
                        <a:rPr lang="ru-RU" sz="1500" b="1" dirty="0" smtClean="0"/>
                        <a:t>товару (</a:t>
                      </a:r>
                      <a:r>
                        <a:rPr lang="ru-RU" sz="1500" b="1" smtClean="0"/>
                        <a:t>уровень лояльности)</a:t>
                      </a:r>
                      <a:endParaRPr lang="ru-RU" sz="1500" b="1" dirty="0"/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лояльные / нелояльные / отказавшиеся или восторженное, благожелательное, безразличное, отрицательное или враждебное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27">
                <a:tc>
                  <a:txBody>
                    <a:bodyPr/>
                    <a:lstStyle/>
                    <a:p>
                      <a:r>
                        <a:rPr lang="ru-RU" sz="1500" b="1" dirty="0"/>
                        <a:t>Ключевые драйверы покупки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цена, качество, уровень сервиса, подтверждение статуса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71">
                <a:tc>
                  <a:txBody>
                    <a:bodyPr/>
                    <a:lstStyle/>
                    <a:p>
                      <a:r>
                        <a:rPr lang="ru-RU" sz="1500" b="1" dirty="0"/>
                        <a:t>Повод для совершения покупки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обыденная покупка или особое событие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27">
                <a:tc>
                  <a:txBody>
                    <a:bodyPr/>
                    <a:lstStyle/>
                    <a:p>
                      <a:r>
                        <a:rPr lang="ru-RU" sz="1500" b="1" dirty="0"/>
                        <a:t>Ожидаемый результат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высокие или нейтральные ожидания от приобретения товара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41">
                <a:tc>
                  <a:txBody>
                    <a:bodyPr/>
                    <a:lstStyle/>
                    <a:p>
                      <a:r>
                        <a:rPr lang="ru-RU" sz="1500" b="1" dirty="0"/>
                        <a:t>Статус </a:t>
                      </a:r>
                      <a:r>
                        <a:rPr lang="ru-RU" sz="1500" b="1" dirty="0" smtClean="0"/>
                        <a:t>(тип) покупателя</a:t>
                      </a:r>
                      <a:endParaRPr lang="ru-RU" sz="1500" b="1" dirty="0"/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не пользующийся, бывший покупатель, потенциальный покупатель, новый покупатель, постоянный покупатель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41">
                <a:tc>
                  <a:txBody>
                    <a:bodyPr/>
                    <a:lstStyle/>
                    <a:p>
                      <a:r>
                        <a:rPr lang="ru-RU" sz="1500" b="1" dirty="0"/>
                        <a:t>Степень готовности совершить покупку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неосведомленный, осведомленный, знающий</a:t>
                      </a:r>
                      <a:r>
                        <a:rPr lang="ru-RU" sz="1200" dirty="0" smtClean="0"/>
                        <a:t>, интересующийся</a:t>
                      </a:r>
                      <a:r>
                        <a:rPr lang="ru-RU" sz="1200" dirty="0"/>
                        <a:t>, желающий совершить покупку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27">
                <a:tc>
                  <a:txBody>
                    <a:bodyPr/>
                    <a:lstStyle/>
                    <a:p>
                      <a:r>
                        <a:rPr lang="ru-RU" sz="1500" b="1" dirty="0"/>
                        <a:t>Степень вовлеченности в покупку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требуется или не требуется срочное решение проблемы</a:t>
                      </a:r>
                    </a:p>
                  </a:txBody>
                  <a:tcPr marL="62969" marR="15742" marT="15742" marB="157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Стиль жизни человека </a:t>
            </a:r>
            <a:r>
              <a:rPr lang="ru-RU" sz="3300" dirty="0" smtClean="0"/>
              <a:t>(Психографический профиль)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Наиболее стабильны и устойчивы </a:t>
            </a:r>
            <a:r>
              <a:rPr lang="ru-RU" b="1" i="1" dirty="0" smtClean="0"/>
              <a:t>система ценностей и черты личности</a:t>
            </a:r>
            <a:r>
              <a:rPr lang="ru-RU" b="1" dirty="0" smtClean="0"/>
              <a:t> </a:t>
            </a:r>
            <a:r>
              <a:rPr lang="ru-RU" dirty="0" smtClean="0"/>
              <a:t>человека, но и оценить их, разумеется, сложнее всего.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Промежуточное положение занимают </a:t>
            </a:r>
            <a:r>
              <a:rPr lang="ru-RU" b="1" i="1" dirty="0" smtClean="0"/>
              <a:t>виды активности, интересы и мнения</a:t>
            </a:r>
            <a:r>
              <a:rPr lang="ru-RU" i="1" dirty="0" smtClean="0"/>
              <a:t> </a:t>
            </a:r>
            <a:r>
              <a:rPr lang="ru-RU" dirty="0" smtClean="0"/>
              <a:t>человека, раскрывающие его систему ценностей.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Самое поверхностное (и напрямую наблюдаемое) представление о стилях жизни потребителей отражается в </a:t>
            </a:r>
            <a:r>
              <a:rPr lang="ru-RU" b="1" i="1" dirty="0" smtClean="0"/>
              <a:t>приобретаемых товарах и услугах</a:t>
            </a:r>
            <a:r>
              <a:rPr lang="ru-RU" b="1" dirty="0" smtClean="0"/>
              <a:t> </a:t>
            </a:r>
            <a:r>
              <a:rPr lang="ru-RU" dirty="0" smtClean="0"/>
              <a:t>и способах их использования или потребления.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mtClean="0"/>
              <a:t>Характеристики стиля жизни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95288" y="1196975"/>
          <a:ext cx="8136904" cy="482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3237"/>
                <a:gridCol w="1728950"/>
                <a:gridCol w="1964256"/>
                <a:gridCol w="2390461"/>
              </a:tblGrid>
              <a:tr h="689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dirty="0">
                          <a:effectLst/>
                        </a:rPr>
                        <a:t>Деятельность </a:t>
                      </a:r>
                      <a:endParaRPr lang="ru-RU" sz="15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dirty="0">
                          <a:effectLst/>
                        </a:rPr>
                        <a:t>Интересы </a:t>
                      </a:r>
                      <a:endParaRPr lang="ru-RU" sz="15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dirty="0">
                          <a:effectLst/>
                        </a:rPr>
                        <a:t>Мнения </a:t>
                      </a:r>
                      <a:endParaRPr lang="ru-RU" sz="15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dirty="0">
                          <a:effectLst/>
                        </a:rPr>
                        <a:t>Демографические характеристики </a:t>
                      </a:r>
                      <a:endParaRPr lang="ru-RU" sz="15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Работа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Семья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себе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Возраст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Хобби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Дом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социальных проблемах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Образование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Круг знакомств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Работа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политике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Доход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Отдых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Объединения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бизнесе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Профессия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Развлечения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Отдых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 экономике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Размер семьи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Членство в клубах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Мода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Об образовании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Тип жилья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Объединения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Питание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товарах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Место жительства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Покупки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Средства информации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О будущем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Размер города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0" dirty="0">
                          <a:effectLst/>
                        </a:rPr>
                        <a:t>Спорт </a:t>
                      </a:r>
                      <a:endParaRPr lang="ru-RU" sz="15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Достижения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О культуре </a:t>
                      </a:r>
                      <a:endParaRPr lang="ru-RU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Стадия жизненного цикла семьи </a:t>
                      </a:r>
                      <a:endParaRPr lang="ru-RU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2739</Words>
  <Application>Microsoft Office PowerPoint</Application>
  <PresentationFormat>Экран (4:3)</PresentationFormat>
  <Paragraphs>609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Тема Office</vt:lpstr>
      <vt:lpstr>Функциональная маркетинговая стратегия </vt:lpstr>
      <vt:lpstr>Основания для сегментирования</vt:lpstr>
      <vt:lpstr>Социально-демографическое сегментирование</vt:lpstr>
      <vt:lpstr>Сегментирование по выгодам Классический пример сегментационного анализа</vt:lpstr>
      <vt:lpstr>Сегментирование рынка зубной пасты по выгодам</vt:lpstr>
      <vt:lpstr>Сегментирование рынка зубной пасты по выгодам (продолжение)</vt:lpstr>
      <vt:lpstr>Поведенческое сегментирование</vt:lpstr>
      <vt:lpstr>Стиль жизни человека (Психографический профиль)</vt:lpstr>
      <vt:lpstr>Характеристики стиля жизни </vt:lpstr>
      <vt:lpstr>Базовые критерии психографического сегментирования</vt:lpstr>
      <vt:lpstr>Критерии сегментации применительно к промышленным рынкам</vt:lpstr>
      <vt:lpstr>Пример сегментации покупателей</vt:lpstr>
      <vt:lpstr>Пример 2-х мерной сегментации</vt:lpstr>
      <vt:lpstr>Основные задачи управления портфелем покупателей </vt:lpstr>
      <vt:lpstr>Методы диагностики и оценки портфеля покупателей</vt:lpstr>
      <vt:lpstr>Слайд 16</vt:lpstr>
      <vt:lpstr>Слайд 17</vt:lpstr>
      <vt:lpstr>Этапы анализа экономической эффективности </vt:lpstr>
      <vt:lpstr>Показатели экономической эффективность взаимоотношений с покупателями </vt:lpstr>
      <vt:lpstr>Классификация затрат на покупателя</vt:lpstr>
      <vt:lpstr>Критерии применения показателей для оценки экономической эффективности взаимоотношений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Основные цели управления портфелем покупателей</vt:lpstr>
      <vt:lpstr>Слайд 30</vt:lpstr>
      <vt:lpstr>Емкость рынка</vt:lpstr>
      <vt:lpstr>Емкость рынка</vt:lpstr>
      <vt:lpstr>Информация необходимая для расчета емкости рынка</vt:lpstr>
      <vt:lpstr>Способы расчета емкости рынка: Метод «снизу-вверх»</vt:lpstr>
      <vt:lpstr>Способы расчета емкости рынка: Метод «сверху-вниз»</vt:lpstr>
      <vt:lpstr>Способы расчета емкости рынка: Метод от реальных продаж</vt:lpstr>
      <vt:lpstr>Условия эффективного сегментирования</vt:lpstr>
      <vt:lpstr>Стратегии выбора целевых сегментов</vt:lpstr>
      <vt:lpstr>Вид охвата рынка </vt:lpstr>
      <vt:lpstr>Пример реализации стратегий охвата целевого рынка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Функциональная маркетинговая стратегия</dc:title>
  <dc:creator>555</dc:creator>
  <cp:lastModifiedBy>555</cp:lastModifiedBy>
  <cp:revision>275</cp:revision>
  <dcterms:created xsi:type="dcterms:W3CDTF">2021-02-05T08:23:49Z</dcterms:created>
  <dcterms:modified xsi:type="dcterms:W3CDTF">2021-02-11T10:01:43Z</dcterms:modified>
</cp:coreProperties>
</file>