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18"/>
  </p:normalViewPr>
  <p:slideViewPr>
    <p:cSldViewPr snapToGrid="0" snapToObjects="1" showGuides="1">
      <p:cViewPr>
        <p:scale>
          <a:sx n="117" d="100"/>
          <a:sy n="117" d="100"/>
        </p:scale>
        <p:origin x="-3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386A7-B282-4D5E-95FE-1670D938EEF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DC6B4-76B1-422F-97C6-AE729501B8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46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DC6B4-76B1-422F-97C6-AE729501B8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747322-F232-3D41-9A0D-A766CEF59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608036A-D69D-CF48-925B-15CE76F42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3EFBFE3-79E9-8544-B9DD-A6C167F8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E4E8660-DA14-9246-B15E-65D992E8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5719B9E-EC45-184A-AD5F-44396334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3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B438D06-F3FD-B342-961A-0AA4D7BB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12A96E4-8E18-6B4D-ACF4-0D04558EA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09DF9BF-96B3-7D43-917D-D4388A9D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6CA640-E393-9C40-8D05-BBF6830C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8C32496-67DF-A84F-AA7E-2E5C59C4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2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8C2628B-C7AE-2B4E-A5F7-F935CFE2D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90675B5-E64F-EB44-B9B1-E2679459B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1AA9C94-20BF-3A4B-8145-18DFCA20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4133415-0D3D-B14B-B0E5-9B66E003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3E68A7C-6E99-B148-B1B3-E91C4CF1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7E0CCD-BB98-ED49-A3BD-B0242C84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xmlns="" id="{3AE335E0-2DE2-594F-AB08-4B0BCDB8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1FC7C95-82B7-D540-AC74-54AA927E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534CBDA-840A-3A45-8718-AB703933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0BE5A19-75DE-8D4E-AF07-0D73540D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0A5A2F-0A84-5E40-9240-9CE65547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533BD04-AB75-304C-9BCE-A6A83A41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F486FB9-85C9-084D-BB84-81D69A21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4E2D58C-5433-2E49-A00A-4BEA363C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08F0A77-1DFF-D846-970C-0267DA52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20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4611CAC-BD8B-FB4F-88B1-E3912E43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xmlns="" id="{F6E96A9D-A27F-C046-B862-6EDF95989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Место для объекта 3">
            <a:extLst>
              <a:ext uri="{FF2B5EF4-FFF2-40B4-BE49-F238E27FC236}">
                <a16:creationId xmlns:a16="http://schemas.microsoft.com/office/drawing/2014/main" xmlns="" id="{C0FB95D8-B169-4F47-8B1F-64F3BB0EB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47D87A3-6EB8-3B45-9DF5-1F1EEB2D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72BCCE2-4296-AC40-B5AC-0FED167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7364B67-65F5-7646-9D3C-2F30F53D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2F44C1-54DF-774B-B103-84EC0313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E7D1CD0-80BB-354C-BF2C-0E8C7AD61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Место для объекта 3">
            <a:extLst>
              <a:ext uri="{FF2B5EF4-FFF2-40B4-BE49-F238E27FC236}">
                <a16:creationId xmlns:a16="http://schemas.microsoft.com/office/drawing/2014/main" xmlns="" id="{3FDD1198-02CD-DC49-8FEA-73DA7FD60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83061AA-D465-9746-A319-0A96E941A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Место для объекта 5">
            <a:extLst>
              <a:ext uri="{FF2B5EF4-FFF2-40B4-BE49-F238E27FC236}">
                <a16:creationId xmlns:a16="http://schemas.microsoft.com/office/drawing/2014/main" xmlns="" id="{D01E8A95-E1D9-2844-AF64-9CA8D4DB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0340ACC-7086-184B-B5C3-44867404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E2329FE5-B415-7943-AA38-64D99595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B78C4D3E-9C56-C641-A1BA-CFD92E98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3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BD2206-FFEE-8C42-913C-DC7C1240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BFDCDF3-DC23-3D4F-A83D-8147790F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C546B8A-E440-C34D-AAD7-B63E74A4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1D216C6-C67C-FD4F-9CC2-86F37A61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EE2FD59-0747-E149-9FE2-BD7288DB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5938DED-4A80-B141-97A4-447D1735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C91E280-CB9B-F34E-A62F-E6FC151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4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48B8EC9-3DCF-954E-A365-CF9DA1EC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xmlns="" id="{DF8BD742-5DF0-644D-9AA2-61006829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52F2039-68D0-9C49-A769-2B90122CA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C42B753-A581-F343-8291-69BCECC3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EA0E798-65C2-8844-86D1-E0110EC0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4B9A853-F164-1E4B-B052-CBBA9B92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82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04B23D-AB44-754E-B8B5-798A5EDF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4CC706AE-B448-E849-9ED2-E562D6B8E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8D167F6-D313-6349-9358-BECD68D9C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88E113C-A230-EB46-8E5C-DB388715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DFB8DDD-5BEB-9443-87BF-AA7F09AA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4B01A3F-2AF4-4544-8C45-288F24F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68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0EA55A-F08E-5546-ABF9-F1FEC0F0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5CC21D-C5C6-1D4D-910A-BEBDB5384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9E29028-F7D2-FC43-ABA7-544A7ACE2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E7EB-D045-CC42-8262-EAB918E70864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ED7B3B9-D4B7-0B44-ACB8-EEC80A39F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59CEE99-EC83-4B48-94C3-12AD4D5AC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4FE1-2178-1943-9108-7A7BC84D88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13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xmlns="" id="{25DEAA64-A7DB-A647-B986-E4AC1D08D72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494BD63E-19DD-424F-8923-2B38C58DB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CB6CAA9-FF83-514B-A214-11D896DD0CFB}"/>
                </a:ext>
              </a:extLst>
            </p:cNvPr>
            <p:cNvSpPr txBox="1"/>
            <p:nvPr/>
          </p:nvSpPr>
          <p:spPr>
            <a:xfrm>
              <a:off x="247973" y="681925"/>
              <a:ext cx="1983783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Развивающиеся и крупные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IT-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компании, которые оказались заблокированы аналогичными сервисами </a:t>
              </a:r>
              <a:r>
                <a:rPr lang="ru-RU" sz="1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или </a:t>
              </a:r>
              <a:r>
                <a:rPr lang="ru-RU" sz="1400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неудовлетворены</a:t>
              </a:r>
              <a:r>
                <a:rPr lang="ru-RU" sz="1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их 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работой</a:t>
              </a:r>
              <a:endParaRPr lang="ru-RU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F828C2E-B19A-7749-BDDD-D9049CC27F1D}"/>
                </a:ext>
              </a:extLst>
            </p:cNvPr>
            <p:cNvSpPr txBox="1"/>
            <p:nvPr/>
          </p:nvSpPr>
          <p:spPr>
            <a:xfrm>
              <a:off x="2634712" y="681925"/>
              <a:ext cx="2061274" cy="1600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Предоставление хранилища для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проектов.</a:t>
              </a:r>
            </a:p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перспективе</a:t>
              </a:r>
              <a:r>
                <a:rPr lang="ru-RU" sz="1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 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интегрирование системы </a:t>
              </a:r>
              <a:r>
                <a:rPr lang="ru-RU" sz="1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вопросов и 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ответов</a:t>
              </a:r>
              <a:endParaRPr lang="ru-RU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E33582A-4CC3-FC45-AE15-30FF124227F7}"/>
                </a:ext>
              </a:extLst>
            </p:cNvPr>
            <p:cNvSpPr txBox="1"/>
            <p:nvPr/>
          </p:nvSpPr>
          <p:spPr>
            <a:xfrm>
              <a:off x="2634712" y="3115159"/>
              <a:ext cx="206127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Команда</a:t>
              </a:r>
              <a:endParaRPr lang="ru-RU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2CEDC2C-C896-EC4A-8FCE-C9DBA418702F}"/>
                </a:ext>
              </a:extLst>
            </p:cNvPr>
            <p:cNvSpPr txBox="1"/>
            <p:nvPr/>
          </p:nvSpPr>
          <p:spPr>
            <a:xfrm>
              <a:off x="5098942" y="681925"/>
              <a:ext cx="2030278" cy="1600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Веб-сервис </a:t>
              </a:r>
              <a:r>
                <a:rPr lang="ru-RU" sz="1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для хостинга IT-проектов и их совместной 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разработки, основанный </a:t>
              </a:r>
              <a:r>
                <a:rPr lang="ru-RU" sz="1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 системе контроля версий </a:t>
              </a:r>
              <a:r>
                <a:rPr lang="ru-RU" sz="1400" dirty="0" err="1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</a:t>
              </a:r>
              <a:endParaRPr lang="ru-RU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C938D2B-8DBC-9C43-8ECB-C55888D5F520}"/>
                </a:ext>
              </a:extLst>
            </p:cNvPr>
            <p:cNvSpPr txBox="1"/>
            <p:nvPr/>
          </p:nvSpPr>
          <p:spPr>
            <a:xfrm>
              <a:off x="7425487" y="694379"/>
              <a:ext cx="2181663" cy="1600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Все, что необходимо клиенту, находится непосредственно на сайте</a:t>
              </a:r>
            </a:p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Рассмотрение предложений клиентов по улучшению продукта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C6F376A-1F72-4D42-ABE0-2780644FFB56}"/>
                </a:ext>
              </a:extLst>
            </p:cNvPr>
            <p:cNvSpPr txBox="1"/>
            <p:nvPr/>
          </p:nvSpPr>
          <p:spPr>
            <a:xfrm>
              <a:off x="9949912" y="681925"/>
              <a:ext cx="2092271" cy="3108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Корпоративные и индивидуальные клиенты</a:t>
              </a:r>
            </a:p>
            <a:p>
              <a:endParaRPr lang="en-US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Разработчики ПО</a:t>
              </a:r>
              <a:endParaRPr lang="ru-RU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ru-RU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Мужчины </a:t>
              </a:r>
              <a:r>
                <a:rPr lang="ru-RU" sz="1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младше 30 лет, 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занимаются самообразованием</a:t>
              </a:r>
              <a:r>
                <a:rPr lang="ru-RU" sz="1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проводят </a:t>
              </a:r>
              <a:r>
                <a:rPr lang="ru-RU" sz="1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рабочие дни 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офисе, ценят свое время. Имеют доход выше среднего</a:t>
              </a:r>
            </a:p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Чувствительны к цене</a:t>
              </a:r>
              <a:endParaRPr lang="ru-RU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16DEFC2-D5FE-3344-B631-4E7D0E5567F5}"/>
                </a:ext>
              </a:extLst>
            </p:cNvPr>
            <p:cNvSpPr txBox="1"/>
            <p:nvPr/>
          </p:nvSpPr>
          <p:spPr>
            <a:xfrm>
              <a:off x="1239864" y="5207431"/>
              <a:ext cx="415354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Хостинг сайта, аренда домена, покупка дополнительного оборудования, реклама</a:t>
              </a:r>
              <a:endParaRPr lang="ru-RU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BAFFFBB-2F08-C241-B9DD-E913E8B73F6E}"/>
                </a:ext>
              </a:extLst>
            </p:cNvPr>
            <p:cNvSpPr txBox="1"/>
            <p:nvPr/>
          </p:nvSpPr>
          <p:spPr>
            <a:xfrm>
              <a:off x="8245098" y="5207431"/>
              <a:ext cx="3239146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Предоставление подписки для получения дополнительных возможностей (увеличение размера </a:t>
              </a:r>
              <a:r>
                <a:rPr lang="ru-RU" sz="1400" dirty="0" err="1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репозитория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приватные </a:t>
              </a:r>
              <a:r>
                <a:rPr lang="ru-RU" sz="1400" dirty="0" err="1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репозитории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и т.д.)</a:t>
              </a:r>
              <a:endParaRPr lang="ru-RU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A2E7089-AED9-0240-B50F-117AB4623E35}"/>
                </a:ext>
              </a:extLst>
            </p:cNvPr>
            <p:cNvSpPr txBox="1"/>
            <p:nvPr/>
          </p:nvSpPr>
          <p:spPr>
            <a:xfrm>
              <a:off x="7501180" y="3115159"/>
              <a:ext cx="2030278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Социальные сети</a:t>
              </a:r>
            </a:p>
            <a:p>
              <a:r>
                <a:rPr lang="ru-RU" sz="1400" dirty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«Сарафанное радио</a:t>
              </a:r>
              <a:r>
                <a:rPr lang="ru-RU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  <a:endParaRPr lang="ru-RU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Kickstarter</a:t>
              </a:r>
              <a:endParaRPr lang="ru-RU" sz="14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есто для объекта 2">
            <a:extLst>
              <a:ext uri="{FF2B5EF4-FFF2-40B4-BE49-F238E27FC236}">
                <a16:creationId xmlns:a16="http://schemas.microsoft.com/office/drawing/2014/main" xmlns="" id="{033EBA4F-684E-6447-89B9-06E831268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37" y="616756"/>
            <a:ext cx="5686587" cy="5582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rPr>
              <a:t>Этот шаблон доступен для редактирования.</a:t>
            </a:r>
            <a:b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rPr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rPr>
              <a:t/>
            </a:r>
            <a:b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rPr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rPr>
              <a:t>На следующем слайде вы найдете шаблон бизнес-модели с заполненными блоками. Это краткий(!) пример. </a:t>
            </a:r>
            <a:b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rPr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rPr>
              <a:t/>
            </a:r>
            <a:b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rPr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rPr>
              <a:t>Помните, не может быть «правильно» или «не правильно» заполненных шаблонов. Важно выдерживать логику и проверять взаимосвязи применительно к своему бизнесу.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81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xmlns="" id="{25DEAA64-A7DB-A647-B986-E4AC1D08D72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494BD63E-19DD-424F-8923-2B38C58DB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1CB6CAA9-FF83-514B-A214-11D896DD0CFB}"/>
                </a:ext>
              </a:extLst>
            </p:cNvPr>
            <p:cNvSpPr txBox="1"/>
            <p:nvPr/>
          </p:nvSpPr>
          <p:spPr>
            <a:xfrm>
              <a:off x="247973" y="681925"/>
              <a:ext cx="1983783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</a:rPr>
                <a:t>Дизайнерские мастерские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</a:rPr>
                <a:t>Транспортные компании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F828C2E-B19A-7749-BDDD-D9049CC27F1D}"/>
                </a:ext>
              </a:extLst>
            </p:cNvPr>
            <p:cNvSpPr txBox="1"/>
            <p:nvPr/>
          </p:nvSpPr>
          <p:spPr>
            <a:xfrm>
              <a:off x="2634712" y="681925"/>
              <a:ext cx="2061274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</a:rPr>
                <a:t>Разработка дизайн-проекта </a:t>
              </a:r>
            </a:p>
            <a:p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endParaRPr>
            </a:p>
            <a:p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</a:rPr>
                <a:t>В перспективе: обучение (мастер-классы для клиентов)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E33582A-4CC3-FC45-AE15-30FF124227F7}"/>
                </a:ext>
              </a:extLst>
            </p:cNvPr>
            <p:cNvSpPr txBox="1"/>
            <p:nvPr/>
          </p:nvSpPr>
          <p:spPr>
            <a:xfrm>
              <a:off x="2634712" y="3115159"/>
              <a:ext cx="206127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</a:rPr>
                <a:t>Команда</a:t>
              </a:r>
            </a:p>
            <a:p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2CEDC2C-C896-EC4A-8FCE-C9DBA418702F}"/>
                </a:ext>
              </a:extLst>
            </p:cNvPr>
            <p:cNvSpPr txBox="1"/>
            <p:nvPr/>
          </p:nvSpPr>
          <p:spPr>
            <a:xfrm>
              <a:off x="5098942" y="681925"/>
              <a:ext cx="2030278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</a:rPr>
                <a:t>Уникальные дизайнерские подарки и предметы интерьера, выполненные по эскизам, разработанным совместно с заказчиком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C938D2B-8DBC-9C43-8ECB-C55888D5F520}"/>
                </a:ext>
              </a:extLst>
            </p:cNvPr>
            <p:cNvSpPr txBox="1"/>
            <p:nvPr/>
          </p:nvSpPr>
          <p:spPr>
            <a:xfrm>
              <a:off x="7501180" y="681925"/>
              <a:ext cx="2030278" cy="267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</a:rPr>
                <a:t>Индивидуальная работа с клиентом</a:t>
              </a:r>
            </a:p>
            <a:p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endParaRPr>
            </a:p>
            <a:p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</a:rPr>
                <a:t>Оказание услуги по разработке эскиза совместно с клиентом</a:t>
              </a:r>
            </a:p>
            <a:p>
              <a:endPara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T Walsheim Pro Light" panose="02000503040000020003" pitchFamily="50" charset="-52"/>
              </a:endParaRPr>
            </a:p>
            <a:p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</a:rPr>
                <a:t>Поддержание коммуникации с клиентом в течение всего срока изготовления заказа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C6F376A-1F72-4D42-ABE0-2780644FFB56}"/>
                </a:ext>
              </a:extLst>
            </p:cNvPr>
            <p:cNvSpPr txBox="1"/>
            <p:nvPr/>
          </p:nvSpPr>
          <p:spPr>
            <a:xfrm>
              <a:off x="9949912" y="681925"/>
              <a:ext cx="2092271" cy="2831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  <a:cs typeface="Times New Roman" panose="02020603050405020304" pitchFamily="18" charset="0"/>
                </a:rPr>
                <a:t>Корпоративные клиенты</a:t>
              </a:r>
            </a:p>
            <a:p>
              <a:pPr>
                <a:spcAft>
                  <a:spcPts val="600"/>
                </a:spcAft>
              </a:pP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  <a:cs typeface="Times New Roman" panose="02020603050405020304" pitchFamily="18" charset="0"/>
                </a:rPr>
                <a:t>Архитекторы и декораторы</a:t>
              </a:r>
            </a:p>
            <a:p>
              <a:pPr>
                <a:spcAft>
                  <a:spcPts val="600"/>
                </a:spcAft>
              </a:pP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  <a:cs typeface="Times New Roman" panose="02020603050405020304" pitchFamily="18" charset="0"/>
                </a:rPr>
                <a:t>Женщины 25-50 лет, с доходом средним и выше среднего. Они обладают тонким вкусом, ценят индивидуальность и практичность. К цене не чувствительны.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16DEFC2-D5FE-3344-B631-4E7D0E5567F5}"/>
                </a:ext>
              </a:extLst>
            </p:cNvPr>
            <p:cNvSpPr txBox="1"/>
            <p:nvPr/>
          </p:nvSpPr>
          <p:spPr>
            <a:xfrm>
              <a:off x="1239864" y="5207431"/>
              <a:ext cx="4153546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</a:rPr>
                <a:t>Аренда помещения, выплаты дизайнерским мастерским, реклама, налоги, заработная плата и соц. отчисления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BAFFFBB-2F08-C241-B9DD-E913E8B73F6E}"/>
                </a:ext>
              </a:extLst>
            </p:cNvPr>
            <p:cNvSpPr txBox="1"/>
            <p:nvPr/>
          </p:nvSpPr>
          <p:spPr>
            <a:xfrm>
              <a:off x="8245098" y="5207431"/>
              <a:ext cx="3239146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</a:rPr>
                <a:t>Оказание услуги клиентам (разработка эскиза, размещение заказа в дизайнерской мастерской, передача товара клиенту)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A2E7089-AED9-0240-B50F-117AB4623E35}"/>
                </a:ext>
              </a:extLst>
            </p:cNvPr>
            <p:cNvSpPr txBox="1"/>
            <p:nvPr/>
          </p:nvSpPr>
          <p:spPr>
            <a:xfrm>
              <a:off x="7501180" y="3549103"/>
              <a:ext cx="2030278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  <a:cs typeface="Times New Roman" panose="02020603050405020304" pitchFamily="18" charset="0"/>
                </a:rPr>
                <a:t>«Сарафанное радио»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  <a:cs typeface="Times New Roman" panose="02020603050405020304" pitchFamily="18" charset="0"/>
                </a:rPr>
                <a:t>Сайт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ru-RU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T Walsheim Pro Light" panose="02000503040000020003" pitchFamily="50" charset="-52"/>
                  <a:cs typeface="Times New Roman" panose="02020603050405020304" pitchFamily="18" charset="0"/>
                </a:rPr>
                <a:t>Участие в ярмарках и выставках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1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260</Words>
  <Application>Microsoft Office PowerPoint</Application>
  <PresentationFormat>Произвольный</PresentationFormat>
  <Paragraphs>40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Vera Vishnikina</dc:creator>
  <cp:lastModifiedBy>k1_517_02</cp:lastModifiedBy>
  <cp:revision>12</cp:revision>
  <dcterms:created xsi:type="dcterms:W3CDTF">2018-05-16T08:01:57Z</dcterms:created>
  <dcterms:modified xsi:type="dcterms:W3CDTF">2022-04-19T06:43:21Z</dcterms:modified>
</cp:coreProperties>
</file>