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37" autoAdjust="0"/>
  </p:normalViewPr>
  <p:slideViewPr>
    <p:cSldViewPr snapToGrid="0">
      <p:cViewPr>
        <p:scale>
          <a:sx n="100" d="100"/>
          <a:sy n="100" d="100"/>
        </p:scale>
        <p:origin x="2574" y="12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53D8-2D69-4AE8-B018-F0BA0BAB373A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7360-5FFC-405F-AFA0-2334FB63A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05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53D8-2D69-4AE8-B018-F0BA0BAB373A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7360-5FFC-405F-AFA0-2334FB63A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45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53D8-2D69-4AE8-B018-F0BA0BAB373A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7360-5FFC-405F-AFA0-2334FB63A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95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53D8-2D69-4AE8-B018-F0BA0BAB373A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7360-5FFC-405F-AFA0-2334FB63A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03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53D8-2D69-4AE8-B018-F0BA0BAB373A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7360-5FFC-405F-AFA0-2334FB63A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59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53D8-2D69-4AE8-B018-F0BA0BAB373A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7360-5FFC-405F-AFA0-2334FB63A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77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53D8-2D69-4AE8-B018-F0BA0BAB373A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7360-5FFC-405F-AFA0-2334FB63A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5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53D8-2D69-4AE8-B018-F0BA0BAB373A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7360-5FFC-405F-AFA0-2334FB63A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49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53D8-2D69-4AE8-B018-F0BA0BAB373A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7360-5FFC-405F-AFA0-2334FB63A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33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53D8-2D69-4AE8-B018-F0BA0BAB373A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7360-5FFC-405F-AFA0-2334FB63A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69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53D8-2D69-4AE8-B018-F0BA0BAB373A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7360-5FFC-405F-AFA0-2334FB63A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15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B53D8-2D69-4AE8-B018-F0BA0BAB373A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7360-5FFC-405F-AFA0-2334FB63A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63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4900" y="1857375"/>
            <a:ext cx="10182225" cy="2833688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11 тема. </a:t>
            </a:r>
            <a:b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Инструментальные </a:t>
            </a:r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средства и языки программирования, применяемые для разработки систем искусственного интеллекта</a:t>
            </a:r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76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hackr.io/blog/media/tensorflow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3" t="16331" r="16731" b="17462"/>
          <a:stretch/>
        </p:blipFill>
        <p:spPr bwMode="auto">
          <a:xfrm>
            <a:off x="9620250" y="274321"/>
            <a:ext cx="2411498" cy="137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826770" y="1899885"/>
            <a:ext cx="10879455" cy="384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Aft>
                <a:spcPts val="0"/>
              </a:spcAft>
            </a:pPr>
            <a:r>
              <a:rPr lang="ru-RU" sz="2000" b="1" dirty="0" err="1">
                <a:latin typeface="Tahoma" panose="020B0604030504040204" pitchFamily="34" charset="0"/>
                <a:ea typeface="Times New Roman" panose="02020603050405020304" pitchFamily="18" charset="0"/>
              </a:rPr>
              <a:t>TensorFlow</a:t>
            </a:r>
            <a:r>
              <a:rPr lang="ru-RU" sz="2000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 — это комплексная платформа для машинного обучения с открытым исходным </a:t>
            </a:r>
            <a:r>
              <a:rPr lang="ru-RU" sz="2000" dirty="0" smtClean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кодом (</a:t>
            </a:r>
            <a:r>
              <a:rPr lang="en-US" sz="2000" dirty="0" smtClean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google, </a:t>
            </a:r>
            <a:r>
              <a:rPr lang="ru-RU" sz="2000" dirty="0" smtClean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2015 г.)</a:t>
            </a:r>
          </a:p>
          <a:p>
            <a:pPr fontAlgn="base">
              <a:lnSpc>
                <a:spcPct val="150000"/>
              </a:lnSpc>
              <a:spcAft>
                <a:spcPts val="0"/>
              </a:spcAft>
            </a:pPr>
            <a:endParaRPr lang="ru-RU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2000" dirty="0" smtClean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Работает на </a:t>
            </a:r>
            <a:r>
              <a:rPr lang="ru-RU" sz="2000" dirty="0" err="1" smtClean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000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а также </a:t>
            </a:r>
            <a:r>
              <a:rPr lang="ru-RU" sz="2000" dirty="0" err="1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2000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ru-RU" sz="2000" dirty="0" smtClean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++, </a:t>
            </a:r>
            <a:r>
              <a:rPr lang="ru-RU" sz="2000" dirty="0" err="1" smtClean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000" dirty="0" smtClean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R, C#, Haskell, Go </a:t>
            </a:r>
            <a:r>
              <a:rPr lang="ru-RU" sz="2000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2000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Swift</a:t>
            </a:r>
            <a:r>
              <a:rPr lang="en-US" sz="2000" dirty="0" smtClean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20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2000" dirty="0" smtClean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редоставляет </a:t>
            </a:r>
            <a:r>
              <a:rPr lang="ru-RU" sz="20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интуитивно понятные высокоуровневые API-интерфейсы, например </a:t>
            </a:r>
            <a:r>
              <a:rPr lang="ru-RU" sz="2000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r>
              <a:rPr lang="ru-RU" sz="20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с быстрым выполнением, что обеспечивает немедленную итерацию модели и простую отладку. За счёт </a:t>
            </a:r>
            <a:r>
              <a:rPr lang="ru-RU" sz="2000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мультиплатформенности</a:t>
            </a:r>
            <a:r>
              <a:rPr lang="ru-RU" sz="20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решение позволяет обучать и разворачивать модели в облаке и локально, независимо от используемого пользователем языка</a:t>
            </a:r>
            <a:r>
              <a:rPr lang="ru-RU" sz="2000" dirty="0" smtClean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74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hackr.io/blog/media/tensorflow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3" t="16331" r="16731" b="17462"/>
          <a:stretch/>
        </p:blipFill>
        <p:spPr bwMode="auto">
          <a:xfrm>
            <a:off x="9620250" y="274321"/>
            <a:ext cx="2411498" cy="137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914399" y="735300"/>
            <a:ext cx="8372476" cy="5199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ru-RU" b="1" dirty="0" smtClean="0">
                <a:solidFill>
                  <a:srgbClr val="000000"/>
                </a:solidFill>
                <a:latin typeface="inherit"/>
                <a:ea typeface="Times New Roman" panose="02020603050405020304" pitchFamily="18" charset="0"/>
                <a:cs typeface="Tahoma" panose="020B0604030504040204" pitchFamily="34" charset="0"/>
              </a:rPr>
              <a:t>Плюсы: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ts val="75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 smtClean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Берёт на себя оптимизацию ресурсов для вычислений.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ts val="75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 smtClean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Огромное </a:t>
            </a:r>
            <a:r>
              <a:rPr lang="ru-RU" dirty="0" err="1" smtClean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комьюнити</a:t>
            </a:r>
            <a:r>
              <a:rPr lang="ru-RU" dirty="0" smtClean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ts val="75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 smtClean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 счёт популярности выше вероятность, что проблему, подобную вашей, уже решили.</a:t>
            </a:r>
          </a:p>
          <a:p>
            <a:pPr marL="342900" lvl="0" indent="-342900" fontAlgn="base">
              <a:spcBef>
                <a:spcPts val="75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 smtClean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Универсален</a:t>
            </a:r>
          </a:p>
          <a:p>
            <a:pPr lvl="0" fontAlgn="base">
              <a:spcBef>
                <a:spcPts val="750"/>
              </a:spcBef>
              <a:spcAft>
                <a:spcPts val="750"/>
              </a:spcAft>
              <a:buSzPts val="1000"/>
              <a:tabLst>
                <a:tab pos="457200" algn="l"/>
              </a:tabLst>
            </a:pP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ru-RU" b="1" dirty="0" smtClean="0">
                <a:solidFill>
                  <a:srgbClr val="000000"/>
                </a:solidFill>
                <a:latin typeface="inherit"/>
                <a:ea typeface="Times New Roman" panose="02020603050405020304" pitchFamily="18" charset="0"/>
                <a:cs typeface="Tahoma" panose="020B0604030504040204" pitchFamily="34" charset="0"/>
              </a:rPr>
              <a:t>Минусы: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ts val="75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 smtClean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Сложен в использовании и освоении.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ts val="75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 smtClean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Необходимо постоянно контролировать используемую видеопамять.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ts val="75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 smtClean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Имеет свои жесткие стандарты.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ts val="75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 smtClean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Плохая документация.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25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6523" y="180975"/>
            <a:ext cx="10515600" cy="809625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23" y="1073150"/>
            <a:ext cx="11506552" cy="565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2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b="1" i="1" dirty="0"/>
              <a:t>Что такое ИИ</a:t>
            </a:r>
            <a:r>
              <a:rPr lang="ru-RU" b="1" i="1" dirty="0" smtClean="0"/>
              <a:t>?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интеллектуальных систем выполнять творческие функции, которые традиционно считаются прерогативой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человека</a:t>
            </a:r>
          </a:p>
          <a:p>
            <a:pPr>
              <a:lnSpc>
                <a:spcPct val="110000"/>
              </a:lnSpc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это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способность интеллектуального агента понимать или изучать любую интеллектуальную задачу, которую может выполнить человек.</a:t>
            </a:r>
          </a:p>
          <a:p>
            <a:pPr marL="0" indent="0">
              <a:lnSpc>
                <a:spcPct val="110000"/>
              </a:lnSpc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363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2500" y="1225550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Проблема состоит в том, что пока мы не можем в целом определить, какие вычислительные процедуры мы хотим называть интеллектуальными. Мы понимаем некоторые механизмы интеллекта и не понимаем остальные. Поэтому под интеллектом в пределах этой науки понимается только вычислительная составляющая способности достигать целей в мире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».</a:t>
            </a:r>
          </a:p>
          <a:p>
            <a:pPr marL="0" indent="0" algn="r">
              <a:lnSpc>
                <a:spcPct val="120000"/>
              </a:lnSpc>
              <a:buNone/>
            </a:pP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Джон Маккарти, 1956 г.</a:t>
            </a:r>
            <a:endParaRPr lang="ru-RU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454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https://www.techspot.com/articles-info/2048/images/2020-07-07-image.jp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94" b="96080" l="5859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7" y="701251"/>
            <a:ext cx="8285164" cy="55290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301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tps://i.pinimg.com/originals/37/e8/bb/37e8bb0cf3705fe82e0ddf316a02a8b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7" y="276225"/>
            <a:ext cx="9091702" cy="6153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629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7250" y="2282825"/>
            <a:ext cx="10515600" cy="2136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Машинное обучение (ML)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— это использование математических моделей данных, которые помогают компьютеру обучаться без непосредственных инструкций.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машинном обучении с помощью алгоритмов выявляются закономерности в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34838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rogrambox.ru/wp-content/uploads/2021/11/0_WTsr3CwjbJMkcO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932" y="0"/>
            <a:ext cx="5054600" cy="284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t-cube48.ru/wp-content/uploads/2019/07/Java-592x375-rcm12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3414871"/>
            <a:ext cx="3873500" cy="202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techbooster.com/media/2019/08/unnamed-file.c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87" b="9567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3037780"/>
            <a:ext cx="4353607" cy="291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educba.com/academy/wp-content/uploads/2019/10/R-languag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550" y="3183829"/>
            <a:ext cx="3379839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08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105025" y="0"/>
            <a:ext cx="7496175" cy="1325563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Сравнительный анализ ЯП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194832"/>
              </p:ext>
            </p:extLst>
          </p:nvPr>
        </p:nvGraphicFramePr>
        <p:xfrm>
          <a:off x="704849" y="1409700"/>
          <a:ext cx="11039476" cy="474154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51967">
                  <a:extLst>
                    <a:ext uri="{9D8B030D-6E8A-4147-A177-3AD203B41FA5}">
                      <a16:colId xmlns:a16="http://schemas.microsoft.com/office/drawing/2014/main" val="2004005721"/>
                    </a:ext>
                  </a:extLst>
                </a:gridCol>
                <a:gridCol w="6285915">
                  <a:extLst>
                    <a:ext uri="{9D8B030D-6E8A-4147-A177-3AD203B41FA5}">
                      <a16:colId xmlns:a16="http://schemas.microsoft.com/office/drawing/2014/main" val="3065122557"/>
                    </a:ext>
                  </a:extLst>
                </a:gridCol>
                <a:gridCol w="3501594">
                  <a:extLst>
                    <a:ext uri="{9D8B030D-6E8A-4147-A177-3AD203B41FA5}">
                      <a16:colId xmlns:a16="http://schemas.microsoft.com/office/drawing/2014/main" val="3762319968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Язык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Назначение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Основные </a:t>
                      </a:r>
                      <a:r>
                        <a:rPr lang="ru-RU" sz="24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фреймворки</a:t>
                      </a:r>
                      <a:r>
                        <a:rPr lang="ru-RU" sz="2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и библиотеки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7583185"/>
                  </a:ext>
                </a:extLst>
              </a:tr>
              <a:tr h="9505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Python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Как для начинающих так и для реальных проектов. Универсален.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TensorFlow, PyTorch, Keras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763762814"/>
                  </a:ext>
                </a:extLst>
              </a:tr>
              <a:tr h="1314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Корпоративное машинное обучение, предотвращения </a:t>
                      </a:r>
                      <a:r>
                        <a:rPr lang="ru-RU" sz="2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кибератак</a:t>
                      </a:r>
                      <a:r>
                        <a:rPr lang="ru-RU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и обнаружение мошенничества.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Deeplearning4j, MALLET, Weka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30468911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C++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Игры, обучение различных роботов.</a:t>
                      </a:r>
                      <a:endParaRPr lang="ru-RU" sz="2400" b="0" i="0" u="none" strike="noStrike">
                        <a:solidFill>
                          <a:srgbClr val="1F282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mlpack</a:t>
                      </a:r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 </a:t>
                      </a:r>
                      <a:r>
                        <a:rPr lang="en-US" sz="2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Dlib</a:t>
                      </a:r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Shark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45551520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 основном статистические и научные вычисления</a:t>
                      </a:r>
                      <a:endParaRPr lang="ru-RU" sz="2400" b="0" i="0" u="none" strike="noStrike">
                        <a:solidFill>
                          <a:srgbClr val="1F282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caret, </a:t>
                      </a:r>
                      <a:r>
                        <a:rPr lang="en-US" sz="2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randomForest</a:t>
                      </a:r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e1071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833177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3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hackr.io/blog/media/tensorflow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3" t="16331" r="16731" b="17462"/>
          <a:stretch/>
        </p:blipFill>
        <p:spPr bwMode="auto">
          <a:xfrm>
            <a:off x="4160008" y="0"/>
            <a:ext cx="4028141" cy="229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hogu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1" y="2524125"/>
            <a:ext cx="1031055" cy="206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04778" y="4569976"/>
            <a:ext cx="1247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Shogun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8" name="Picture 6" descr="Sci-Kit Lear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143" y="2292239"/>
            <a:ext cx="2682875" cy="144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2179657" y="3842641"/>
            <a:ext cx="1947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-Kit Learn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80" name="Picture 8" descr="PyTorch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371" y="5050978"/>
            <a:ext cx="3663950" cy="101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NT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36" y="4249763"/>
            <a:ext cx="1935914" cy="254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Apache MXNe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059" y="2820256"/>
            <a:ext cx="3330575" cy="113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6129787" y="3959313"/>
            <a:ext cx="2238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Apache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MXNet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86" name="Picture 14" descr="H2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7068" y="2479803"/>
            <a:ext cx="15430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Apple’s Core ML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407" y="4613015"/>
            <a:ext cx="1596470" cy="172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1973104" y="6333349"/>
            <a:ext cx="24569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Apple’s Core ML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90" name="Picture 18" descr="https://mystudyexams.com/uploads/thumbnails/course_thumbnails/course_thumbnail_default_30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17" b="34926"/>
          <a:stretch/>
        </p:blipFill>
        <p:spPr bwMode="auto">
          <a:xfrm>
            <a:off x="8662531" y="595610"/>
            <a:ext cx="2858909" cy="89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4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221</Words>
  <Application>Microsoft Office PowerPoint</Application>
  <PresentationFormat>Широкоэкранный</PresentationFormat>
  <Paragraphs>44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inherit</vt:lpstr>
      <vt:lpstr>Symbol</vt:lpstr>
      <vt:lpstr>Tahoma</vt:lpstr>
      <vt:lpstr>Times New Roman</vt:lpstr>
      <vt:lpstr>Тема Office</vt:lpstr>
      <vt:lpstr>11 тема.  Инструментальные средства и языки программирования, применяемые для разработки систем искусственного интеллекта.</vt:lpstr>
      <vt:lpstr>Что такое ИИ?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Сравнительный анализ ЯП</vt:lpstr>
      <vt:lpstr>Презентация PowerPoint</vt:lpstr>
      <vt:lpstr>Презентация PowerPoint</vt:lpstr>
      <vt:lpstr>Презентация PowerPoint</vt:lpstr>
      <vt:lpstr>Google Colab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 тема.  Инструментальные средства и языки программирования, применяемые для разработки систем искусственного интеллекта.</dc:title>
  <dc:creator>RePack by Diakov</dc:creator>
  <cp:lastModifiedBy>RePack by Diakov</cp:lastModifiedBy>
  <cp:revision>23</cp:revision>
  <dcterms:created xsi:type="dcterms:W3CDTF">2022-10-19T14:41:48Z</dcterms:created>
  <dcterms:modified xsi:type="dcterms:W3CDTF">2022-10-19T16:56:40Z</dcterms:modified>
</cp:coreProperties>
</file>