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0" r:id="rId4"/>
    <p:sldId id="261" r:id="rId5"/>
    <p:sldId id="277" r:id="rId6"/>
    <p:sldId id="273" r:id="rId7"/>
    <p:sldId id="274" r:id="rId8"/>
    <p:sldId id="264" r:id="rId9"/>
    <p:sldId id="275" r:id="rId10"/>
    <p:sldId id="276" r:id="rId11"/>
    <p:sldId id="266" r:id="rId12"/>
    <p:sldId id="267" r:id="rId13"/>
    <p:sldId id="268" r:id="rId14"/>
    <p:sldId id="269" r:id="rId15"/>
    <p:sldId id="270" r:id="rId16"/>
  </p:sldIdLst>
  <p:sldSz cx="24384000" cy="13716000"/>
  <p:notesSz cx="6858000" cy="9144000"/>
  <p:embeddedFontLst>
    <p:embeddedFont>
      <p:font typeface="Poppins" panose="020B0604020202020204" charset="0"/>
      <p:regular r:id="rId18"/>
      <p:bold r:id="rId19"/>
      <p:italic r:id="rId20"/>
      <p:boldItalic r:id="rId21"/>
    </p:embeddedFont>
    <p:embeddedFont>
      <p:font typeface="Montserrat" panose="020B0604020202020204" charset="-52"/>
      <p:regular r:id="rId22"/>
      <p:bold r:id="rId23"/>
      <p:italic r:id="rId24"/>
      <p:boldItalic r:id="rId25"/>
    </p:embeddedFont>
    <p:embeddedFont>
      <p:font typeface="Cambria Math" panose="02040503050406030204" pitchFamily="18" charset="0"/>
      <p:regular r:id="rId26"/>
    </p:embeddedFont>
    <p:embeddedFont>
      <p:font typeface="Open Sans" panose="020B0604020202020204" charset="0"/>
      <p:regular r:id="rId27"/>
      <p:bold r:id="rId28"/>
      <p:italic r:id="rId29"/>
      <p:boldItalic r:id="rId30"/>
    </p:embeddedFont>
    <p:embeddedFont>
      <p:font typeface="Helvetica Neue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hXb/mjvswv2cXH3F9M2Q0XgVQq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Акбаров Жамшид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  <a:srgbClr val="76D5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55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1396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4261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4993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4585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0828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375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9855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5703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0996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3952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538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570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591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hoto">
  <p:cSld name="Blank with photo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7"/>
          <p:cNvSpPr>
            <a:spLocks noGrp="1"/>
          </p:cNvSpPr>
          <p:nvPr>
            <p:ph type="pic" idx="2"/>
          </p:nvPr>
        </p:nvSpPr>
        <p:spPr>
          <a:xfrm>
            <a:off x="1460864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0" name="Google Shape;10;p27"/>
          <p:cNvSpPr>
            <a:spLocks noGrp="1"/>
          </p:cNvSpPr>
          <p:nvPr>
            <p:ph type="pic" idx="3"/>
          </p:nvPr>
        </p:nvSpPr>
        <p:spPr>
          <a:xfrm>
            <a:off x="6863408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1" name="Google Shape;11;p27"/>
          <p:cNvSpPr>
            <a:spLocks noGrp="1"/>
          </p:cNvSpPr>
          <p:nvPr>
            <p:ph type="pic" idx="4"/>
          </p:nvPr>
        </p:nvSpPr>
        <p:spPr>
          <a:xfrm>
            <a:off x="12265952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" name="Google Shape;12;p27"/>
          <p:cNvSpPr>
            <a:spLocks noGrp="1"/>
          </p:cNvSpPr>
          <p:nvPr>
            <p:ph type="pic" idx="5"/>
          </p:nvPr>
        </p:nvSpPr>
        <p:spPr>
          <a:xfrm>
            <a:off x="17668497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3" name="Google Shape;13;p27"/>
          <p:cNvSpPr>
            <a:spLocks noGrp="1"/>
          </p:cNvSpPr>
          <p:nvPr>
            <p:ph type="pic" idx="6"/>
          </p:nvPr>
        </p:nvSpPr>
        <p:spPr>
          <a:xfrm>
            <a:off x="1460864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4" name="Google Shape;14;p27"/>
          <p:cNvSpPr>
            <a:spLocks noGrp="1"/>
          </p:cNvSpPr>
          <p:nvPr>
            <p:ph type="pic" idx="7"/>
          </p:nvPr>
        </p:nvSpPr>
        <p:spPr>
          <a:xfrm>
            <a:off x="6863408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5" name="Google Shape;15;p27"/>
          <p:cNvSpPr>
            <a:spLocks noGrp="1"/>
          </p:cNvSpPr>
          <p:nvPr>
            <p:ph type="pic" idx="8"/>
          </p:nvPr>
        </p:nvSpPr>
        <p:spPr>
          <a:xfrm>
            <a:off x="12265952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6" name="Google Shape;16;p27"/>
          <p:cNvSpPr>
            <a:spLocks noGrp="1"/>
          </p:cNvSpPr>
          <p:nvPr>
            <p:ph type="pic" idx="9"/>
          </p:nvPr>
        </p:nvSpPr>
        <p:spPr>
          <a:xfrm>
            <a:off x="17668497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hoto">
  <p:cSld name="Slide with phot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>
            <a:spLocks noGrp="1"/>
          </p:cNvSpPr>
          <p:nvPr>
            <p:ph type="pic" idx="2"/>
          </p:nvPr>
        </p:nvSpPr>
        <p:spPr>
          <a:xfrm>
            <a:off x="1460864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27" name="Google Shape;27;p29"/>
          <p:cNvSpPr>
            <a:spLocks noGrp="1"/>
          </p:cNvSpPr>
          <p:nvPr>
            <p:ph type="pic" idx="3"/>
          </p:nvPr>
        </p:nvSpPr>
        <p:spPr>
          <a:xfrm>
            <a:off x="6863408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28" name="Google Shape;28;p29"/>
          <p:cNvSpPr>
            <a:spLocks noGrp="1"/>
          </p:cNvSpPr>
          <p:nvPr>
            <p:ph type="pic" idx="4"/>
          </p:nvPr>
        </p:nvSpPr>
        <p:spPr>
          <a:xfrm>
            <a:off x="12265952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29" name="Google Shape;29;p29"/>
          <p:cNvSpPr>
            <a:spLocks noGrp="1"/>
          </p:cNvSpPr>
          <p:nvPr>
            <p:ph type="pic" idx="5"/>
          </p:nvPr>
        </p:nvSpPr>
        <p:spPr>
          <a:xfrm>
            <a:off x="17668497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0" name="Google Shape;30;p29"/>
          <p:cNvSpPr>
            <a:spLocks noGrp="1"/>
          </p:cNvSpPr>
          <p:nvPr>
            <p:ph type="pic" idx="6"/>
          </p:nvPr>
        </p:nvSpPr>
        <p:spPr>
          <a:xfrm>
            <a:off x="1460864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1" name="Google Shape;31;p29"/>
          <p:cNvSpPr>
            <a:spLocks noGrp="1"/>
          </p:cNvSpPr>
          <p:nvPr>
            <p:ph type="pic" idx="7"/>
          </p:nvPr>
        </p:nvSpPr>
        <p:spPr>
          <a:xfrm>
            <a:off x="6863408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2" name="Google Shape;32;p29"/>
          <p:cNvSpPr>
            <a:spLocks noGrp="1"/>
          </p:cNvSpPr>
          <p:nvPr>
            <p:ph type="pic" idx="8"/>
          </p:nvPr>
        </p:nvSpPr>
        <p:spPr>
          <a:xfrm>
            <a:off x="12265952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3" name="Google Shape;33;p29"/>
          <p:cNvSpPr>
            <a:spLocks noGrp="1"/>
          </p:cNvSpPr>
          <p:nvPr>
            <p:ph type="pic" idx="9"/>
          </p:nvPr>
        </p:nvSpPr>
        <p:spPr>
          <a:xfrm>
            <a:off x="17668497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4" name="Google Shape;34;p29"/>
          <p:cNvSpPr txBox="1">
            <a:spLocks noGrp="1"/>
          </p:cNvSpPr>
          <p:nvPr>
            <p:ph type="sldNum" idx="12"/>
          </p:nvPr>
        </p:nvSpPr>
        <p:spPr>
          <a:xfrm>
            <a:off x="22488525" y="12347575"/>
            <a:ext cx="89535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5" name="Google Shape;35;p29"/>
          <p:cNvGrpSpPr/>
          <p:nvPr/>
        </p:nvGrpSpPr>
        <p:grpSpPr>
          <a:xfrm>
            <a:off x="1966864" y="12042576"/>
            <a:ext cx="2206145" cy="825937"/>
            <a:chOff x="5233327" y="11805083"/>
            <a:chExt cx="2206145" cy="825937"/>
          </a:xfrm>
        </p:grpSpPr>
        <p:sp>
          <p:nvSpPr>
            <p:cNvPr id="36" name="Google Shape;36;p29"/>
            <p:cNvSpPr txBox="1"/>
            <p:nvPr/>
          </p:nvSpPr>
          <p:spPr>
            <a:xfrm>
              <a:off x="5279232" y="11805083"/>
              <a:ext cx="2160240" cy="5589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</a:t>
              </a:r>
              <a:r>
                <a:rPr lang="en-US" sz="2800" b="1" i="0" u="none" strike="noStrike" cap="none">
                  <a:solidFill>
                    <a:srgbClr val="1F1F1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DESIGN</a:t>
              </a:r>
              <a:endParaRPr sz="2800" b="1" i="0" u="none" strike="noStrike" cap="none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" name="Google Shape;37;p29"/>
            <p:cNvSpPr/>
            <p:nvPr/>
          </p:nvSpPr>
          <p:spPr>
            <a:xfrm>
              <a:off x="5233327" y="12150889"/>
              <a:ext cx="2206145" cy="4801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1F1F1F"/>
                  </a:solidFill>
                  <a:latin typeface="Open Sans"/>
                  <a:ea typeface="Open Sans"/>
                  <a:cs typeface="Open Sans"/>
                  <a:sym typeface="Open Sans"/>
                </a:rPr>
                <a:t>by HiSlide.io</a:t>
              </a:r>
              <a:endParaRPr sz="1400" b="0" i="0" u="none" strike="noStrike" cap="none">
                <a:solidFill>
                  <a:srgbClr val="1F1F1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 dark">
  <p:cSld name="1_Blank dar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/>
          <p:nvPr/>
        </p:nvSpPr>
        <p:spPr>
          <a:xfrm>
            <a:off x="0" y="0"/>
            <a:ext cx="24384001" cy="13716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808C"/>
              </a:buClr>
              <a:buSzPts val="2000"/>
              <a:buFont typeface="Poppins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2120900" y="2278063"/>
            <a:ext cx="20627975" cy="217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0" i="0" u="none" strike="noStrike" cap="non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0" i="0" u="none" strike="noStrike" cap="non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0" i="0" u="none" strike="noStrike" cap="non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0" i="0" u="none" strike="noStrike" cap="non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2271713" y="4670425"/>
            <a:ext cx="20477162" cy="701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457200" marR="0" lvl="0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/>
          <p:nvPr/>
        </p:nvSpPr>
        <p:spPr>
          <a:xfrm>
            <a:off x="3544865" y="6513534"/>
            <a:ext cx="18325577" cy="76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ru-RU" sz="3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Курсовая работа по дисциплине «Информационные системы»</a:t>
            </a:r>
            <a:endParaRPr sz="3600" b="1" i="0" u="none" strike="noStrike" cap="none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23209250" y="1096962"/>
            <a:ext cx="1174750" cy="1152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808C"/>
              </a:buClr>
              <a:buSzPts val="2000"/>
              <a:buFont typeface="Poppins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" name="Google Shape;116;p4"/>
          <p:cNvSpPr txBox="1"/>
          <p:nvPr/>
        </p:nvSpPr>
        <p:spPr>
          <a:xfrm>
            <a:off x="1320756" y="3458880"/>
            <a:ext cx="21206564" cy="3054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lvl="0" algn="ctr"/>
            <a:r>
              <a:rPr lang="ru-RU" sz="8800" b="1" dirty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Использование нейронных </a:t>
            </a:r>
            <a:r>
              <a:rPr lang="ru-RU" sz="88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сетей </a:t>
            </a:r>
          </a:p>
          <a:p>
            <a:pPr lvl="0" algn="ctr"/>
            <a:r>
              <a:rPr lang="ru-RU" sz="8800" b="1" dirty="0">
                <a:solidFill>
                  <a:srgbClr val="76D5FF"/>
                </a:solidFill>
                <a:latin typeface="Montserrat"/>
                <a:ea typeface="Montserrat"/>
                <a:cs typeface="Montserrat"/>
                <a:sym typeface="Montserrat"/>
              </a:rPr>
              <a:t>д</a:t>
            </a:r>
            <a:r>
              <a:rPr lang="ru-RU" sz="8800" b="1" dirty="0" smtClean="0">
                <a:solidFill>
                  <a:srgbClr val="76D5FF"/>
                </a:solidFill>
                <a:latin typeface="Montserrat"/>
                <a:ea typeface="Montserrat"/>
                <a:cs typeface="Montserrat"/>
                <a:sym typeface="Montserrat"/>
              </a:rPr>
              <a:t>ля классификации изображений</a:t>
            </a:r>
            <a:endParaRPr sz="88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26011" y="9983707"/>
            <a:ext cx="1434559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Автор – Студент </a:t>
            </a:r>
            <a:r>
              <a:rPr lang="ru-RU" sz="40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1</a:t>
            </a:r>
            <a:r>
              <a:rPr lang="en-US" sz="40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3</a:t>
            </a:r>
            <a:r>
              <a:rPr lang="ru-RU" sz="40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1 </a:t>
            </a:r>
            <a:r>
              <a:rPr lang="ru-RU" sz="4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– </a:t>
            </a:r>
            <a:r>
              <a:rPr lang="ru-RU" sz="4000" dirty="0" err="1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ПИо</a:t>
            </a:r>
            <a:r>
              <a:rPr lang="ru-RU" sz="40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ru-RU" sz="4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Гончаров </a:t>
            </a:r>
            <a:r>
              <a:rPr lang="ru-RU" sz="40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Игорь Валерьевич </a:t>
            </a:r>
          </a:p>
          <a:p>
            <a:r>
              <a:rPr lang="ru-RU" sz="40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Руководитель </a:t>
            </a:r>
            <a:r>
              <a:rPr lang="ru-RU" sz="4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- </a:t>
            </a:r>
            <a:r>
              <a:rPr lang="ru-RU" sz="40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Бабикова</a:t>
            </a:r>
            <a:r>
              <a:rPr lang="ru-RU" sz="4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ru-RU" sz="40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Надежда Николаевна </a:t>
            </a:r>
            <a:endParaRPr lang="ru-RU" sz="40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1265130" y="822877"/>
            <a:ext cx="18037478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СВЕРТОЧНАЯ СЕТЬ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4" name="Picture 6" descr="https://miro.medium.com/max/3288/1*uAeANQIOQPqWZnnuH-VEyw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2674231"/>
            <a:ext cx="19773900" cy="1058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47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/>
          <p:cNvSpPr/>
          <p:nvPr/>
        </p:nvSpPr>
        <p:spPr>
          <a:xfrm>
            <a:off x="1590805" y="11937304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Google Shape;116;p4"/>
          <p:cNvSpPr txBox="1"/>
          <p:nvPr/>
        </p:nvSpPr>
        <p:spPr>
          <a:xfrm>
            <a:off x="1590805" y="322681"/>
            <a:ext cx="10571968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МОДЕЛЬ СЕТИ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590805" y="2097465"/>
            <a:ext cx="13503058" cy="11172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Н</a:t>
            </a:r>
            <a:r>
              <a:rPr lang="ru-RU" sz="32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а 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вход </a:t>
            </a:r>
            <a:r>
              <a:rPr lang="ru-RU" sz="32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подается изображение размером 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224x224 пикселя в трехканальном цветовом режиме (слой </a:t>
            </a:r>
            <a:r>
              <a:rPr lang="ru-RU" sz="32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InputLayer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). </a:t>
            </a:r>
          </a:p>
          <a:p>
            <a:pPr lvl="0">
              <a:lnSpc>
                <a:spcPct val="150000"/>
              </a:lnSpc>
            </a:pPr>
            <a:r>
              <a:rPr lang="ru-RU" sz="32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Слои </a:t>
            </a:r>
            <a:r>
              <a:rPr lang="ru-RU" sz="3200" b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Conv2D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и </a:t>
            </a:r>
            <a:r>
              <a:rPr lang="ru-RU" sz="3200" b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SeparableConv2D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осуществляют свертку изображения, при этом растет число распознаваемых параметров. </a:t>
            </a:r>
            <a:endParaRPr lang="ru-RU" sz="3200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32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Слои </a:t>
            </a:r>
            <a:r>
              <a:rPr lang="ru-RU" sz="3200" b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MaxPooling2D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32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уменьшают 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размер изображения в два раза. </a:t>
            </a:r>
          </a:p>
          <a:p>
            <a:pPr lvl="0">
              <a:lnSpc>
                <a:spcPct val="150000"/>
              </a:lnSpc>
            </a:pPr>
            <a:r>
              <a:rPr lang="ru-RU" sz="3200" b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BatchNormalization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используются для оптимизации работы сети. </a:t>
            </a:r>
            <a:endParaRPr lang="ru-RU" sz="3200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</a:t>
            </a:r>
            <a:r>
              <a:rPr lang="ru-RU" sz="32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вертка осуществляется пока 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исходная матрица не уменьшается до размера 14x14. После этого слой </a:t>
            </a:r>
            <a:r>
              <a:rPr lang="ru-RU" sz="3200" b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Flatten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преобразует матрицу в вектор, который далее и подается на вход </a:t>
            </a:r>
            <a:r>
              <a:rPr lang="ru-RU" sz="32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Dense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слоев модели. </a:t>
            </a:r>
            <a:endParaRPr lang="ru-RU" sz="3200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3200" dirty="0" err="1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Полносвязные</a:t>
            </a:r>
            <a:r>
              <a:rPr lang="ru-RU" sz="32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3200" b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Dense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слои получают на вход количество </a:t>
            </a:r>
            <a:r>
              <a:rPr lang="ru-RU" sz="32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нейронов и 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функцию </a:t>
            </a:r>
            <a:r>
              <a:rPr lang="ru-RU" sz="32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активации.</a:t>
            </a:r>
            <a:endParaRPr lang="ru-RU" sz="32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Два слоя </a:t>
            </a:r>
            <a:r>
              <a:rPr lang="ru-RU" sz="3200" b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Dropout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должны снизить эффект переобучения. </a:t>
            </a:r>
            <a:endParaRPr lang="ru-RU" sz="3200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32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Последний 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слой в сети типа </a:t>
            </a:r>
            <a:r>
              <a:rPr lang="ru-RU" sz="32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Dense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имеет два выходных нейрона, соответствующих количеству распознаваемых </a:t>
            </a:r>
            <a:r>
              <a:rPr lang="ru-RU" sz="32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классов.</a:t>
            </a:r>
            <a:endParaRPr lang="ru-RU" sz="32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5393295" y="453922"/>
            <a:ext cx="7321564" cy="1305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4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1590804" y="1424125"/>
            <a:ext cx="13979047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ГИПЕРПАРАМЕТРЫ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590804" y="4514733"/>
            <a:ext cx="17373601" cy="7478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алгоритм </a:t>
            </a:r>
            <a:r>
              <a:rPr lang="ru-RU" sz="4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оптимизации </a:t>
            </a:r>
            <a:r>
              <a:rPr lang="ru-RU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градиентного </a:t>
            </a:r>
            <a:r>
              <a:rPr lang="ru-RU" sz="4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спуска </a:t>
            </a:r>
            <a:r>
              <a:rPr lang="ru-RU" sz="4000" dirty="0" err="1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Adam</a:t>
            </a:r>
            <a:endParaRPr lang="ru-RU" sz="4000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скорость обучения (</a:t>
            </a:r>
            <a:r>
              <a:rPr lang="en-US" sz="40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learning_rate</a:t>
            </a:r>
            <a:r>
              <a:rPr lang="ru-RU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ранняя </a:t>
            </a:r>
            <a:r>
              <a:rPr lang="ru-RU" sz="4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остановка (</a:t>
            </a:r>
            <a:r>
              <a:rPr lang="en-US" sz="40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EarlyStopping</a:t>
            </a:r>
            <a:r>
              <a:rPr lang="en-US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lang="ru-RU" sz="4000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размер </a:t>
            </a:r>
            <a:r>
              <a:rPr lang="ru-RU" sz="4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партии (</a:t>
            </a:r>
            <a:r>
              <a:rPr lang="en-US" sz="40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batch_size</a:t>
            </a:r>
            <a:r>
              <a:rPr lang="en-US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lang="ru-RU" sz="4000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ч</a:t>
            </a:r>
            <a:r>
              <a:rPr lang="ru-RU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исло эпох (</a:t>
            </a:r>
            <a:r>
              <a:rPr lang="en-US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epochs</a:t>
            </a:r>
            <a:r>
              <a:rPr lang="ru-RU" sz="4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lvl="0">
              <a:lnSpc>
                <a:spcPct val="150000"/>
              </a:lnSpc>
            </a:pPr>
            <a:endParaRPr lang="en-US" sz="40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4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Обучение модели в </a:t>
            </a:r>
            <a:r>
              <a:rPr lang="ru-RU" sz="40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Keras</a:t>
            </a:r>
            <a:r>
              <a:rPr lang="ru-RU" sz="4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запускается вызовом метода </a:t>
            </a:r>
            <a:r>
              <a:rPr lang="ru-RU" sz="4000" i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model.fit</a:t>
            </a:r>
            <a:r>
              <a:rPr lang="ru-RU" sz="4000" i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r>
              <a:rPr lang="ru-RU" sz="4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, в который передается генератор и параметры, определенные ранее</a:t>
            </a:r>
          </a:p>
        </p:txBody>
      </p:sp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5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951978" y="675379"/>
            <a:ext cx="16584461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ОЦЕНКА РЕЗУЛЬТАТОВ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951978" y="3475073"/>
            <a:ext cx="8879225" cy="9233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М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одель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редко принимает больного за здорового </a:t>
            </a:r>
            <a:r>
              <a:rPr lang="ru-RU" sz="3600" i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(7, 1</a:t>
            </a:r>
            <a:r>
              <a:rPr lang="ru-RU" sz="3600" i="1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%)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, но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часто принимает здорового за больного </a:t>
            </a:r>
            <a:r>
              <a:rPr lang="ru-RU" sz="3600" i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(119, 19</a:t>
            </a:r>
            <a:r>
              <a:rPr lang="ru-RU" sz="3600" i="1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%)</a:t>
            </a:r>
          </a:p>
          <a:p>
            <a:pPr lvl="0">
              <a:lnSpc>
                <a:spcPct val="150000"/>
              </a:lnSpc>
            </a:pPr>
            <a:endParaRPr lang="ru-RU" sz="3600" i="1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Расчет метрик сети:</a:t>
            </a:r>
          </a:p>
          <a:p>
            <a:pPr lvl="0">
              <a:lnSpc>
                <a:spcPct val="150000"/>
              </a:lnSpc>
            </a:pP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  </a:t>
            </a:r>
            <a:r>
              <a:rPr lang="en-US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Accuracy </a:t>
            </a:r>
            <a:r>
              <a:rPr lang="en-US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– </a:t>
            </a:r>
            <a:r>
              <a:rPr lang="en-US" sz="3600" b="1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0.80</a:t>
            </a:r>
          </a:p>
          <a:p>
            <a:pPr lvl="0">
              <a:lnSpc>
                <a:spcPct val="150000"/>
              </a:lnSpc>
            </a:pPr>
            <a:endParaRPr lang="en-US" sz="3600" b="1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  </a:t>
            </a:r>
            <a:r>
              <a:rPr lang="en-US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Precision </a:t>
            </a:r>
            <a:r>
              <a:rPr lang="en-US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– </a:t>
            </a:r>
            <a:r>
              <a:rPr lang="en-US" sz="3600" b="1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0.76</a:t>
            </a:r>
          </a:p>
          <a:p>
            <a:pPr lvl="0">
              <a:lnSpc>
                <a:spcPct val="150000"/>
              </a:lnSpc>
            </a:pPr>
            <a:endParaRPr lang="en-US" sz="3600" b="1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  </a:t>
            </a:r>
            <a:r>
              <a:rPr lang="en-US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Recall </a:t>
            </a:r>
            <a:r>
              <a:rPr lang="en-US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– </a:t>
            </a:r>
            <a:r>
              <a:rPr lang="en-US" sz="3600" b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0.98</a:t>
            </a:r>
          </a:p>
          <a:p>
            <a:pPr lvl="0">
              <a:lnSpc>
                <a:spcPct val="150000"/>
              </a:lnSpc>
            </a:pPr>
            <a:endParaRPr lang="ru-RU" sz="3600" i="1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/>
          <p:nvPr/>
        </p:nvPicPr>
        <p:blipFill rotWithShape="1">
          <a:blip r:embed="rId3"/>
          <a:srcRect l="4303" b="3824"/>
          <a:stretch/>
        </p:blipFill>
        <p:spPr>
          <a:xfrm>
            <a:off x="13277588" y="3165048"/>
            <a:ext cx="10938479" cy="918599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5261146" y="2518717"/>
            <a:ext cx="8829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Матрица ошибок (</a:t>
            </a:r>
            <a:r>
              <a:rPr lang="en-US" sz="3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Confusion Matrix)</a:t>
            </a:r>
            <a:endParaRPr lang="ru-RU" sz="36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 rot="16200000">
            <a:off x="11894837" y="7211542"/>
            <a:ext cx="27655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TRUE LABEL</a:t>
            </a:r>
            <a:endParaRPr lang="ru-RU" sz="36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8175266" y="12469660"/>
            <a:ext cx="40511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PREDICTED LABEL</a:t>
            </a:r>
            <a:endParaRPr lang="ru-RU" sz="36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7314632" y="5933161"/>
            <a:ext cx="8274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TN</a:t>
            </a:r>
            <a:endParaRPr lang="ru-RU" sz="36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1503528" y="5933161"/>
            <a:ext cx="7280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F</a:t>
            </a:r>
            <a:r>
              <a:rPr lang="en-US" sz="3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P</a:t>
            </a:r>
            <a:endParaRPr lang="ru-RU" sz="36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7321770" y="10043785"/>
            <a:ext cx="8130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FN</a:t>
            </a:r>
            <a:endParaRPr lang="ru-RU" sz="36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1503528" y="10043784"/>
            <a:ext cx="7425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TP</a:t>
            </a:r>
            <a:endParaRPr lang="ru-RU" sz="3600" b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5736221" y="7434499"/>
                <a:ext cx="5141151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600" b="1" i="1"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ru-RU" sz="3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3600" b="1" i="1">
                              <a:latin typeface="Cambria Math" panose="02040503050406030204" pitchFamily="18" charset="0"/>
                            </a:rPr>
                            <m:t>𝑻𝑵</m:t>
                          </m:r>
                        </m:num>
                        <m:den>
                          <m:r>
                            <a:rPr lang="ru-RU" sz="3600" b="1" i="1"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ru-RU" sz="3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3600" b="1" i="1">
                              <a:latin typeface="Cambria Math" panose="02040503050406030204" pitchFamily="18" charset="0"/>
                            </a:rPr>
                            <m:t>𝑻𝑵</m:t>
                          </m:r>
                          <m:r>
                            <a:rPr lang="ru-RU" sz="3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3600" b="1" i="1">
                              <a:latin typeface="Cambria Math" panose="02040503050406030204" pitchFamily="18" charset="0"/>
                            </a:rPr>
                            <m:t>𝑭𝑷</m:t>
                          </m:r>
                          <m:r>
                            <a:rPr lang="ru-RU" sz="3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3600" b="1" i="1">
                              <a:latin typeface="Cambria Math" panose="02040503050406030204" pitchFamily="18" charset="0"/>
                            </a:rPr>
                            <m:t>𝑭𝑵</m:t>
                          </m:r>
                        </m:den>
                      </m:f>
                      <m:r>
                        <a:rPr lang="ru-RU" sz="36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221" y="7434499"/>
                <a:ext cx="5141151" cy="1138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5783928" y="9101061"/>
                <a:ext cx="2654894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600" b="1" i="1">
                              <a:latin typeface="Cambria Math" panose="02040503050406030204" pitchFamily="18" charset="0"/>
                            </a:rPr>
                            <m:t>𝑻𝑷</m:t>
                          </m:r>
                        </m:num>
                        <m:den>
                          <m:r>
                            <a:rPr lang="ru-RU" sz="3600" b="1" i="1"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ru-RU" sz="3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3600" b="1" i="1">
                              <a:latin typeface="Cambria Math" panose="02040503050406030204" pitchFamily="18" charset="0"/>
                            </a:rPr>
                            <m:t>𝑭𝑷</m:t>
                          </m:r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928" y="9101061"/>
                <a:ext cx="2654894" cy="1138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5063014" y="10767623"/>
                <a:ext cx="2688557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600" b="1" i="1">
                              <a:latin typeface="Cambria Math" panose="02040503050406030204" pitchFamily="18" charset="0"/>
                            </a:rPr>
                            <m:t>𝑻𝑷</m:t>
                          </m:r>
                        </m:num>
                        <m:den>
                          <m:r>
                            <a:rPr lang="ru-RU" sz="3600" b="1" i="1"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ru-RU" sz="3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3600" b="1" i="1">
                              <a:latin typeface="Cambria Math" panose="02040503050406030204" pitchFamily="18" charset="0"/>
                            </a:rPr>
                            <m:t>𝑭𝑵</m:t>
                          </m:r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14" y="10767623"/>
                <a:ext cx="2688557" cy="1138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54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1590805" y="1424125"/>
            <a:ext cx="10571968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ПРИЛОЖЕНИЕ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590805" y="4404406"/>
            <a:ext cx="14029152" cy="59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Для классификации одного нового изображения была написана небольшая программа с визуальным интерфейсом на </a:t>
            </a:r>
            <a:r>
              <a:rPr lang="ru-RU" sz="3600" b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Python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с использованием библиотеки </a:t>
            </a:r>
            <a:r>
              <a:rPr lang="ru-RU" sz="3600" b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PyQt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Для запуска данной программы на любом компьютере без </a:t>
            </a:r>
            <a:r>
              <a:rPr lang="ru-RU" sz="36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Python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и установленных библиотек она была скомпилирована в исполняемый файл .EXE при помощи библиотеки </a:t>
            </a:r>
            <a:r>
              <a:rPr lang="ru-RU" sz="3600" b="1" dirty="0" err="1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auto-py-to-exe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lang="ru-RU" sz="36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046167" y="2868461"/>
            <a:ext cx="7064354" cy="940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Google Shape;116;p4"/>
          <p:cNvSpPr txBox="1"/>
          <p:nvPr/>
        </p:nvSpPr>
        <p:spPr>
          <a:xfrm>
            <a:off x="1590805" y="910558"/>
            <a:ext cx="10233766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ЗАКЛЮЧЕНИЕ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590806" y="3236404"/>
            <a:ext cx="16171102" cy="9233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Б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ыла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спроектирована и реализована нейронная сеть, классифицирующая рентгеновские симки легких на здоровые и с признаками пневмонии. Вероятность верной классификации после нескольких циклов обучения составила порядка 76%. </a:t>
            </a:r>
            <a:endParaRPr lang="ru-RU" sz="3600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endParaRPr lang="ru-RU" sz="3600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Результаты исследования показывают, что использование глубоких нейронных сетей в медицине возможно уже сейчас: при наличии качественного размеченного набора данных, оптимально настроенных </a:t>
            </a:r>
            <a:r>
              <a:rPr lang="ru-RU" sz="36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гиперпараметров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, удачно выбранной архитектуре модели с подходящими слоями можно добиться хороших результатов даже в сложных задачах. </a:t>
            </a:r>
          </a:p>
        </p:txBody>
      </p:sp>
    </p:spTree>
    <p:extLst>
      <p:ext uri="{BB962C8B-B14F-4D97-AF65-F5344CB8AC3E}">
        <p14:creationId xmlns:p14="http://schemas.microsoft.com/office/powerpoint/2010/main" val="158341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1590805" y="1424125"/>
            <a:ext cx="8333180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590804" y="4126426"/>
            <a:ext cx="16872559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3600" b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Объектом исследования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являются методы на основе нейронных 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сетей для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классификации изображений. </a:t>
            </a:r>
            <a:endParaRPr lang="ru-RU" sz="3600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endParaRPr lang="ru-RU" sz="3600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36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Предмет </a:t>
            </a:r>
            <a:r>
              <a:rPr lang="ru-RU" sz="36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исследования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– изучение методов создания нейронных сетей.</a:t>
            </a:r>
          </a:p>
        </p:txBody>
      </p:sp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Google Shape;117;p4"/>
          <p:cNvSpPr/>
          <p:nvPr/>
        </p:nvSpPr>
        <p:spPr>
          <a:xfrm>
            <a:off x="1590804" y="8418217"/>
            <a:ext cx="16459201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3600" b="1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Цель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–</a:t>
            </a:r>
            <a:r>
              <a:rPr lang="ru-RU" sz="3600" b="1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создание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нейронной сети, решающей задачу классификации изображений определенного типа 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(рентгенография легких).</a:t>
            </a:r>
            <a:endParaRPr lang="ru-RU" sz="36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1590804" y="1424125"/>
            <a:ext cx="18313053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ЗАДАЧИ ИССЛЕДОВАНИЯ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590804" y="4836369"/>
            <a:ext cx="20592791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4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•	анализ предметной области</a:t>
            </a:r>
          </a:p>
          <a:p>
            <a:pPr lvl="0">
              <a:lnSpc>
                <a:spcPct val="150000"/>
              </a:lnSpc>
            </a:pPr>
            <a:r>
              <a:rPr lang="ru-RU" sz="4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•	проектирование нейронной сети</a:t>
            </a:r>
          </a:p>
          <a:p>
            <a:pPr lvl="0">
              <a:lnSpc>
                <a:spcPct val="150000"/>
              </a:lnSpc>
            </a:pPr>
            <a:r>
              <a:rPr lang="ru-RU" sz="4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•	реализация нейронной сети на </a:t>
            </a:r>
            <a:r>
              <a:rPr lang="ru-RU" sz="48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Python</a:t>
            </a:r>
            <a:r>
              <a:rPr lang="ru-RU" sz="4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при помощи </a:t>
            </a:r>
            <a:r>
              <a:rPr lang="ru-RU" sz="48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TensorFlow</a:t>
            </a:r>
            <a:endParaRPr lang="ru-RU" sz="48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48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•	обучение сети и оценка результатов</a:t>
            </a:r>
          </a:p>
        </p:txBody>
      </p:sp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5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1590805" y="1424125"/>
            <a:ext cx="14091782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ИНСТРУМЕНТАРИЙ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590805" y="4542906"/>
            <a:ext cx="20592791" cy="701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6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•	язык </a:t>
            </a:r>
            <a:r>
              <a:rPr lang="en-US" sz="6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Python</a:t>
            </a:r>
            <a:endParaRPr lang="ru-RU" sz="60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6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•	</a:t>
            </a:r>
            <a:r>
              <a:rPr lang="en-US" sz="6000" dirty="0" err="1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TensorFlow</a:t>
            </a:r>
            <a:endParaRPr lang="ru-RU" sz="60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6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•	</a:t>
            </a:r>
            <a:r>
              <a:rPr lang="en-US" sz="6000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Keras</a:t>
            </a:r>
            <a:endParaRPr lang="ru-RU" sz="60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endParaRPr lang="ru-RU" sz="60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6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прочее (</a:t>
            </a:r>
            <a:r>
              <a:rPr lang="en-US" sz="6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Open</a:t>
            </a:r>
            <a:r>
              <a:rPr lang="ru-RU" sz="6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</a:t>
            </a:r>
            <a:r>
              <a:rPr lang="en-US" sz="6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V,</a:t>
            </a:r>
            <a:r>
              <a:rPr lang="ru-RU" sz="6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6000" dirty="0" err="1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Imgaug</a:t>
            </a:r>
            <a:r>
              <a:rPr lang="ru-RU" sz="6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6000" dirty="0" err="1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Matplotlib</a:t>
            </a:r>
            <a:r>
              <a:rPr lang="en-US" sz="6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…</a:t>
            </a:r>
            <a:r>
              <a:rPr lang="ru-RU" sz="60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lang="ru-RU" sz="60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https://i.ytimg.com/vi/QYJJd2wLLww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02" b="20964"/>
          <a:stretch/>
        </p:blipFill>
        <p:spPr bwMode="auto">
          <a:xfrm>
            <a:off x="9274523" y="4634631"/>
            <a:ext cx="12192000" cy="394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71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Google Shape;116;p4"/>
          <p:cNvSpPr txBox="1"/>
          <p:nvPr/>
        </p:nvSpPr>
        <p:spPr>
          <a:xfrm>
            <a:off x="1590805" y="1685383"/>
            <a:ext cx="14091782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lvl="0"/>
            <a:r>
              <a:rPr lang="en-US" sz="9600" b="1" dirty="0" err="1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TensorFlow</a:t>
            </a:r>
            <a:r>
              <a:rPr lang="ru-RU" sz="9600" b="1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и </a:t>
            </a:r>
            <a:r>
              <a:rPr lang="en-US" sz="9600" b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Keras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590805" y="3875249"/>
            <a:ext cx="16348852" cy="7201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4400" b="1" dirty="0" err="1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TensorFlow</a:t>
            </a:r>
            <a:r>
              <a:rPr lang="ru-RU" sz="44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позволяет </a:t>
            </a:r>
            <a:r>
              <a:rPr lang="ru-RU" sz="44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создавать </a:t>
            </a:r>
            <a:r>
              <a:rPr lang="ru-RU" sz="44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графы потоков данных. Эти графы </a:t>
            </a:r>
            <a:r>
              <a:rPr lang="ru-RU" sz="44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— структуры</a:t>
            </a:r>
            <a:r>
              <a:rPr lang="ru-RU" sz="44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, которые </a:t>
            </a:r>
            <a:r>
              <a:rPr lang="ru-RU" sz="44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описывают </a:t>
            </a:r>
            <a:r>
              <a:rPr lang="ru-RU" sz="44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как данные перемещаются через серию рёбер и узлов. Каждый узел в графе представляет собой математическую операцию, а каждое ребро между узлами представляет собой многомерный массив данных — тензор</a:t>
            </a:r>
            <a:r>
              <a:rPr lang="ru-RU" sz="44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sz="4400" b="1" dirty="0" err="1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Keras</a:t>
            </a:r>
            <a:r>
              <a:rPr lang="en-US" sz="44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44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представляет собой надстройку над </a:t>
            </a:r>
            <a:r>
              <a:rPr lang="ru-RU" sz="4400" dirty="0" err="1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TensorFlow</a:t>
            </a:r>
            <a:r>
              <a:rPr lang="ru-RU" sz="44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ru-RU" sz="44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6088" y="3251134"/>
            <a:ext cx="5025906" cy="784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4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1052185" y="725040"/>
            <a:ext cx="12024987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НАБОР ДАННЫХ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Google Shape;117;p4"/>
          <p:cNvSpPr/>
          <p:nvPr/>
        </p:nvSpPr>
        <p:spPr>
          <a:xfrm>
            <a:off x="1052185" y="3473767"/>
            <a:ext cx="9544833" cy="8402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Пневмония характеризуется затемнением какого-либо участка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легочного поля с нечеткими размытыми 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контурами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lang="ru-RU" sz="3600" dirty="0" smtClean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just">
              <a:lnSpc>
                <a:spcPct val="150000"/>
              </a:lnSpc>
            </a:pP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Г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рудная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клетка на изображениях с меткой "Здоровый" почти полностью прозрачная, четко видны ребра и сердце, в то время как на изображениях с меткой "Пневмония" этот участок почти полностью белый. </a:t>
            </a: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10972800" y="2660880"/>
            <a:ext cx="13240011" cy="1063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3331921" y="1210605"/>
            <a:ext cx="17884069" cy="4865308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3454088" y="6996045"/>
            <a:ext cx="17439318" cy="460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3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1265129" y="822877"/>
            <a:ext cx="12024987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НАБОР ДАННЫХ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2114333" y="2740524"/>
            <a:ext cx="11973218" cy="9848132"/>
          </a:xfrm>
          <a:prstGeom prst="rect">
            <a:avLst/>
          </a:prstGeom>
        </p:spPr>
      </p:pic>
      <p:sp>
        <p:nvSpPr>
          <p:cNvPr id="9" name="Google Shape;117;p4"/>
          <p:cNvSpPr/>
          <p:nvPr/>
        </p:nvSpPr>
        <p:spPr>
          <a:xfrm>
            <a:off x="1265129" y="4890513"/>
            <a:ext cx="10233767" cy="59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Данные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в наборе </a:t>
            </a:r>
            <a:r>
              <a:rPr lang="ru-RU" sz="3600" b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несбалансированны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, нужно использовать метод увеличения недостающих данных. 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В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качестве методов увеличения были выбраны горизонтальный 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переворот,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поворот на 20 градусов 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и 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случайное изменение 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яркости</a:t>
            </a:r>
            <a:r>
              <a:rPr lang="ru-RU" sz="3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. (библиотека </a:t>
            </a:r>
            <a:r>
              <a:rPr lang="en-US" sz="3600" i="1" dirty="0" err="1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Imgaug</a:t>
            </a:r>
            <a:r>
              <a:rPr lang="ru-RU" sz="3600" dirty="0" smtClean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lang="ru-RU" sz="3600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907758" y="12403020"/>
            <a:ext cx="5525872" cy="9172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4000" b="1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(5863 изображения)</a:t>
            </a:r>
            <a:endParaRPr lang="ru-RU" sz="4000" b="1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021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1265130" y="822877"/>
            <a:ext cx="18037478" cy="144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0" b="1" dirty="0" smtClean="0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rPr>
              <a:t>СВЕРТКА ИЗОБРАЖЕНИЯ</a:t>
            </a:r>
            <a:endParaRPr sz="10000" b="1" i="0" u="none" strike="noStrike" cap="none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590805" y="11849622"/>
            <a:ext cx="2404998" cy="1240077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310640" y="2940637"/>
            <a:ext cx="13469809" cy="9410026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14191382" y="5428638"/>
            <a:ext cx="9645647" cy="443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9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iDESIGN - color2">
      <a:dk1>
        <a:srgbClr val="292729"/>
      </a:dk1>
      <a:lt1>
        <a:srgbClr val="FDFCFF"/>
      </a:lt1>
      <a:dk2>
        <a:srgbClr val="292729"/>
      </a:dk2>
      <a:lt2>
        <a:srgbClr val="EDEAF0"/>
      </a:lt2>
      <a:accent1>
        <a:srgbClr val="DAD7DD"/>
      </a:accent1>
      <a:accent2>
        <a:srgbClr val="76D5FF"/>
      </a:accent2>
      <a:accent3>
        <a:srgbClr val="76D5FF"/>
      </a:accent3>
      <a:accent4>
        <a:srgbClr val="76D5FF"/>
      </a:accent4>
      <a:accent5>
        <a:srgbClr val="76D5FF"/>
      </a:accent5>
      <a:accent6>
        <a:srgbClr val="76D5FF"/>
      </a:accent6>
      <a:hlink>
        <a:srgbClr val="76D5FF"/>
      </a:hlink>
      <a:folHlink>
        <a:srgbClr val="76D5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542</Words>
  <Application>Microsoft Office PowerPoint</Application>
  <PresentationFormat>Произвольный</PresentationFormat>
  <Paragraphs>75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Poppins</vt:lpstr>
      <vt:lpstr>Montserrat</vt:lpstr>
      <vt:lpstr>Cambria Math</vt:lpstr>
      <vt:lpstr>Open Sans</vt:lpstr>
      <vt:lpstr>Arial</vt:lpstr>
      <vt:lpstr>Helvetica Neue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Игорь</cp:lastModifiedBy>
  <cp:revision>94</cp:revision>
  <dcterms:modified xsi:type="dcterms:W3CDTF">2022-06-10T14:21:32Z</dcterms:modified>
</cp:coreProperties>
</file>