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1B35"/>
    <a:srgbClr val="930416"/>
    <a:srgbClr val="1F2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14" autoAdjust="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outlineViewPr>
    <p:cViewPr>
      <p:scale>
        <a:sx n="33" d="100"/>
        <a:sy n="33" d="100"/>
      </p:scale>
      <p:origin x="0" y="-74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08012B53-EEDE-466D-B9B6-10B9CA984E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D9315E9-DA81-447E-B9C2-8374D08A8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06C86BF7-F237-44E9-88D0-5D667ECF0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551D0E7-87FA-43F8-819A-B5B504E0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E2125E5-BCF8-421A-BDE2-50205B3D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45438EF-A3AC-4BF6-81DD-2624ABEC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7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A8641C7-878F-407D-9DAA-E3E45E7A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03556C6B-BC45-431A-820B-29A82DE75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9C74FA1-0D5F-40D4-91D4-6AED1CFF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BFC85EC-564E-47F8-8901-A92F4981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37AC59E-8BA8-4230-9DC6-3D4BD0BB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9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06279052-00B8-4BD0-B6CF-FD01D9BC9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B97763A2-95DF-4235-8518-9FDD800AE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628B60C-AB5C-43AF-AC1D-97BD6C16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554F155-543F-4DB5-86F7-DECE7083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1342151-54C6-4D1F-9D26-87929C3A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76B40D2-5053-461C-B979-173EED1D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D7DB571-FF99-4A0A-BBD2-BCBA75DB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4E35CEA-0ED4-4902-968F-9BC6AC82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EA0D9FA-6F2F-4E9E-B48A-94658375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CD9EDD8-6001-4F54-BFD4-C3B1A291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8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C9DA1E7-B0E5-42DD-9537-8C94C7B0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F7C224D-91FB-4DFA-92C9-4A4DE7547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E8F6600-C261-4575-8EAD-5D8D5D28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D1A8DFC-206C-4B5B-90F8-532EE251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0B706DD-1480-4E00-9CAF-019ABFF7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69D1F3-BA76-462C-B6B1-4AE90C8E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C98C6D17-5975-48C4-B4B3-41B601687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E1408A27-B4C1-432A-AC17-C667A78DB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D1B1612A-E5BE-43F8-B8A7-AA662F19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FDE2457-9C50-4CF6-B707-3BB08F4C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3AF0EEE5-3833-434A-812E-D9BCFF75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2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A2897D0-28F1-4CA7-87B3-498BE3C5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92C3F16-34F8-48F7-90CB-968D62C7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19830D0C-98FC-464E-AFF7-E873B27A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4A6089B3-C935-4983-8E3D-B5B64B54A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5106E7FD-133C-4203-8DD9-9C60A7602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A72F2487-02B3-4879-B95C-751F1FC1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3E1826E5-EE93-459E-86BE-01EE808A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917CFE12-34C5-46D9-A0A2-DF99960F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5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CD2D863-2E7A-4A8D-A6AF-D97F8086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FBE716FC-34F5-4736-8045-7FB9150E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9D050948-05ED-49F4-AA0B-A47081E4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FFEF2254-90F9-449D-A0A3-DE1AC550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D7237B9B-97A0-4E36-A43E-26417578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AE7456E0-B6E7-486A-9D48-DB793AD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30418F9C-CB80-423F-9FF0-B323DB7C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1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393AEBA-2F15-47F5-9171-A26A512A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6F97181-99BA-4382-BAF6-4690B4CC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65E6822B-17D9-4C86-B468-9245A14CA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4E57D402-53E6-45CC-B15F-A9859682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EF610A8A-4B3C-48D8-BB64-4D3988B9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AD807FF9-FE24-4185-9748-A09B2EA5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8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A38B0D0-B993-48B7-BB50-BBD62560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1921B04D-7EA8-45C3-A904-2CF005C26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8AB97A4E-04E9-4675-A360-B93A14AEB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7B3C988-8863-468E-89FC-20887AE1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DE317732-562F-4003-BFEC-B1E4A2E4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0A9954B6-6114-4D4A-BF4B-A11FE523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DB96C4FD-EC2D-4F4F-97E8-EBDCC595894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1178DE6-AF29-401C-A7A1-CB384842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C6CABF26-FF92-41CD-B074-5A9F0E29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18D803B-D05C-42D4-B5DD-AC7997F8B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E2AE-22E2-47C5-ACC2-6D8B9211595D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B6DA3E6-12D6-4176-9600-0897D0E2A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9B140E7-8199-4AA6-9291-7959CB480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9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18C844E-5638-4A6F-B4F4-87DD4A9C6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442" y="1509205"/>
            <a:ext cx="10333608" cy="299925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EA1B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Основные понятия информационного </a:t>
            </a:r>
            <a:r>
              <a:rPr lang="ru-RU" b="1" dirty="0" smtClean="0">
                <a:solidFill>
                  <a:srgbClr val="EA1B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подхода</a:t>
            </a:r>
            <a:r>
              <a:rPr lang="ru-RU" b="1" dirty="0">
                <a:solidFill>
                  <a:srgbClr val="EA1B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EA1B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rgbClr val="EA1B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solidFill>
                  <a:srgbClr val="EA1B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Дискретные информационные </a:t>
            </a:r>
            <a:r>
              <a:rPr lang="ru-RU" b="1" dirty="0" smtClean="0">
                <a:solidFill>
                  <a:srgbClr val="EA1B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модели.</a:t>
            </a:r>
            <a:endParaRPr lang="en-US" b="1" dirty="0">
              <a:solidFill>
                <a:srgbClr val="EA1B3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BF34A777-47AD-4EA4-B141-F89F0BC7B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009" y="4606110"/>
            <a:ext cx="9144000" cy="1040090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Теория систем и системный анализ.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Гончаров Игорь 121-ПИо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52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9322" y="1458814"/>
            <a:ext cx="10515600" cy="5321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истема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— это способ воспроизведения и отражения континуальной целостности средствами нашего сознания, нашей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логики, это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дискретная модель непрерывного бытия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 и всякая модель, система может быть представлена: 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физической моделью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логической моделью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имитационной моделью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84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3682" y="2290439"/>
            <a:ext cx="11362678" cy="2272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ри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этапа отражения действительности: </a:t>
            </a:r>
            <a:endParaRPr lang="ru-RU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ассивные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чувственное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и логическое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отражения</a:t>
            </a:r>
          </a:p>
          <a:p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активный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— этап прагматического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отражения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95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77572" y="270934"/>
            <a:ext cx="2800562" cy="5241078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248848" y="5706534"/>
            <a:ext cx="7264410" cy="73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5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9221" y="1305018"/>
            <a:ext cx="10898080" cy="4871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Чувственная информация J вводится как мера отраженной в нашем сознании объективной реальности, элементной базы системы в форме </a:t>
            </a:r>
          </a:p>
          <a:p>
            <a:pPr marL="0" indent="0" algn="ctr">
              <a:buNone/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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A/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ru-RU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marL="0" indent="0">
              <a:buNone/>
            </a:pPr>
            <a:r>
              <a:rPr lang="ru-R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A — общее количество каких-либо знаков, воспринимаемых измерительными приборами или нашими органами чувств;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A — «квант», с точностью до которого нас интересует воспринимаемая информация или разрешающая способность прибора.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9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03867"/>
            <a:ext cx="10515600" cy="4873096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нформация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— это понятие,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 поддающееся анализу средствами формальной логики и требующее применения к нему диалектической логики, которая обеспечивает возможность анализа не только абсолютно, но и относительно истинных высказываний.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Чувственная информация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аналогична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высказываниям естественного языка, которые всегда носят «размытый» и относительно истинный характер.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Чувственная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информация,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отличие от вербальных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форм, поддается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некоторым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математическим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операциям.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65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1264" y="753945"/>
            <a:ext cx="10515600" cy="5431896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Логическая информация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H) характеризует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целый класс однородных в определенном отношении объектов или свойств, являясь семантическим синтезом законов логики, правил функционирования системы и ее элементов, образующих функционал ее существования.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обственная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сущность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обратно пропорциональна объему понятия n 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ней: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30507" y="4092608"/>
            <a:ext cx="3317859" cy="132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9667" y="406400"/>
            <a:ext cx="1125220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EA1B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Закон всеобщей взаимосвязи и взаимозависимости </a:t>
            </a:r>
            <a:r>
              <a:rPr lang="ru-RU" b="1" dirty="0" smtClean="0">
                <a:solidFill>
                  <a:srgbClr val="EA1B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явлений</a:t>
            </a:r>
            <a:endParaRPr lang="ru-RU" b="1" dirty="0">
              <a:solidFill>
                <a:srgbClr val="EA1B3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3648" t="28897" r="29193" b="22434"/>
          <a:stretch/>
        </p:blipFill>
        <p:spPr>
          <a:xfrm>
            <a:off x="1223431" y="2429933"/>
            <a:ext cx="9588502" cy="939799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084915" y="3657069"/>
            <a:ext cx="7865533" cy="163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1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8067" y="60325"/>
            <a:ext cx="8974666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EA1B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Закон единства </a:t>
            </a:r>
            <a:r>
              <a:rPr lang="ru-RU" b="1" dirty="0" smtClean="0">
                <a:solidFill>
                  <a:srgbClr val="EA1B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противоположностей</a:t>
            </a:r>
            <a:endParaRPr lang="ru-RU" b="1" dirty="0">
              <a:solidFill>
                <a:srgbClr val="EA1B3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18081"/>
            <a:ext cx="10515600" cy="50691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Противоположностями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являются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момент относительной стабильности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понятия —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тезис; момент относительной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изменчивости—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антитезис, опосредованные отрицанием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отрицания.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стинная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суть H объективной реальности слагается в каждый момент времени из сформировавшегося к этому моменту содержимого памяти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Hn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(отраженной сути), из той логической информации H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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которая пребывает в процессе передачи от органов чувств к памяти, и из той логической информации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HL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51810" y="2753717"/>
            <a:ext cx="4436342" cy="105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6932" y="356659"/>
            <a:ext cx="10828867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EA1B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Закон перехода количественных изменений в коренные качественные</a:t>
            </a:r>
            <a:endParaRPr lang="ru-RU" b="1" dirty="0">
              <a:solidFill>
                <a:srgbClr val="EA1B3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0344" y="21008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арактеристические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константы n,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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L являются константами лишь в ограниченном диапазоне эволюционных изменений понятия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больших изменениях, эти константы могут не сохранять своих значений, что приведет к радикальному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изменению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сути понятия, нарушив плавный эволюционный ход развития.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7532" y="8467"/>
            <a:ext cx="11506201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EA1B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3.1 Основные </a:t>
            </a:r>
            <a:r>
              <a:rPr lang="ru-RU" b="1" dirty="0">
                <a:solidFill>
                  <a:srgbClr val="EA1B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понятия информационного подхода</a:t>
            </a:r>
            <a:endParaRPr lang="ru-RU" dirty="0">
              <a:solidFill>
                <a:srgbClr val="EA1B3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9322" y="1731886"/>
            <a:ext cx="10924713" cy="4729163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нформация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рассматривается как парная категория по отношению к материи, как структура материи, не зависящая от специфических ее свойств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Отражение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- отображение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всех способов получения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информации.</a:t>
            </a:r>
          </a:p>
          <a:p>
            <a:pPr marL="0" indent="0">
              <a:buNone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Объективная реальность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- обозначение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всех первичных источников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информации.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4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7021" y="128470"/>
            <a:ext cx="113538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EA1B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Основные формы существования информации</a:t>
            </a:r>
            <a:endParaRPr lang="ru-RU" b="1" dirty="0">
              <a:solidFill>
                <a:srgbClr val="EA1B3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7021" y="1825624"/>
            <a:ext cx="10977979" cy="117502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«Чувственное отражение», «логическая информация» 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их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логическое пересечение - «информационная сложность»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32693" y="3365540"/>
            <a:ext cx="9726613" cy="215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672537"/>
            <a:ext cx="10515600" cy="383161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Информация для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нас как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отражения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 информация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себе как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атрибут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самой материи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атерия всегда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имеет структуру.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труктура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 распределение материи в пространстве характеризуется количественно и является информацией в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себе.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Воспроизведение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структуры материи на качественно иных носителях или в нашем сознании есть информация для нас.</a:t>
            </a:r>
          </a:p>
        </p:txBody>
      </p:sp>
    </p:spTree>
    <p:extLst>
      <p:ext uri="{BB962C8B-B14F-4D97-AF65-F5344CB8AC3E}">
        <p14:creationId xmlns:p14="http://schemas.microsoft.com/office/powerpoint/2010/main" val="17638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976544"/>
            <a:ext cx="10915835" cy="5397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нформация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себе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ru-RU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общем случае больше информации для нас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ru-RU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ru-RU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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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(M) M 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или в линейном приближении</a:t>
            </a:r>
          </a:p>
          <a:p>
            <a:pPr marL="0" indent="0" algn="ctr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ru-RU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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ru-RU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ru-RU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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ru-RU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M — измеряемое материальное свойство (масса, цвет, заряд и т.п.), создающее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Jc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Jн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— чувственная информация (информация для нас) или информация восприятия, которую в дальнейшем для краткости будем использовать без индекса;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Rk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— относительная информационная проницаемость среды.</a:t>
            </a:r>
          </a:p>
          <a:p>
            <a:pPr marL="0" indent="0" algn="ctr"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4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атериальные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объекты различной природы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получают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одинаковый поток информации об отражаемом материальном свойстве, но их реакция на этот поток различна в зависимости от величины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(относительная информационная проницаемость среды), характеризующей природу соответствующего объекта.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прочих равных условиях различные объекты по-разному реагируют на один и тот же поток отражения.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95618" y="479394"/>
            <a:ext cx="9360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rgbClr val="EA1B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Закон логического отражения</a:t>
            </a:r>
            <a:endParaRPr lang="ru-RU" sz="4400" b="1" dirty="0">
              <a:solidFill>
                <a:srgbClr val="EA1B3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96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1339" y="328957"/>
            <a:ext cx="9601776" cy="931671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EA1B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Информационная сложность</a:t>
            </a:r>
            <a:endParaRPr lang="ru-RU" b="1" dirty="0">
              <a:solidFill>
                <a:srgbClr val="EA1B3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413932"/>
            <a:ext cx="11128899" cy="492472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Информационная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сложность или содержание (смысл)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определяется пересечением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J (информации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нас)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H (сущность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воспринимаемой информации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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J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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H или C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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J ·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marL="0" indent="0" algn="ctr">
              <a:buNone/>
            </a:pPr>
            <a:endParaRPr lang="ru-RU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системная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Сс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собственная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 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взаимная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сложность; 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при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этом: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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С</a:t>
            </a:r>
            <a:r>
              <a:rPr lang="ru-RU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19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601289"/>
            <a:ext cx="10515600" cy="1023408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solidFill>
                  <a:srgbClr val="EA1B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3.2. Дискретные информационные модели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истема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— это категория отражения, форма представления материи доступными пониманию средствами.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Природа континуальна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непрерывна и целостна,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она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 содержит каких-либо априорно заданных частей, которые мы выделяем в ней по собственному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желанию для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удобства изучения или представления, и которые никогда не встречаются в природе в отрыве друг от друга.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95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4328" y="841832"/>
            <a:ext cx="10515600" cy="103293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атериальные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продукты человеческого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труда - воплощение нашей дискретной логики: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8" y="1874765"/>
            <a:ext cx="4593167" cy="4615536"/>
          </a:xfrm>
          <a:prstGeom prst="rect">
            <a:avLst/>
          </a:prstGeom>
        </p:spPr>
      </p:pic>
      <p:pic>
        <p:nvPicPr>
          <p:cNvPr id="1026" name="Picture 2" descr="https://cache3.youla.io/files/images/720_720_out/5e/1b/5e1b0e8b9f359915b256ee5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915" y="1808234"/>
            <a:ext cx="4682067" cy="468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64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736</Words>
  <Application>Microsoft Office PowerPoint</Application>
  <PresentationFormat>Широкоэкранный</PresentationFormat>
  <Paragraphs>62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Тема Office</vt:lpstr>
      <vt:lpstr>Основные понятия информационного подхода. Дискретные информационные модели.</vt:lpstr>
      <vt:lpstr>3.1 Основные понятия информационного подхода</vt:lpstr>
      <vt:lpstr>Основные формы существования информации</vt:lpstr>
      <vt:lpstr>Презентация PowerPoint</vt:lpstr>
      <vt:lpstr>Презентация PowerPoint</vt:lpstr>
      <vt:lpstr>Презентация PowerPoint</vt:lpstr>
      <vt:lpstr>Информационная сложность</vt:lpstr>
      <vt:lpstr>3.2. Дискретные информационные модели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Закон всеобщей взаимосвязи и взаимозависимости явлений</vt:lpstr>
      <vt:lpstr>Закон единства противоположностей</vt:lpstr>
      <vt:lpstr>Закон перехода количественных изменений в коренные качественные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Игорь</cp:lastModifiedBy>
  <cp:revision>22</cp:revision>
  <dcterms:created xsi:type="dcterms:W3CDTF">2020-10-04T10:34:15Z</dcterms:created>
  <dcterms:modified xsi:type="dcterms:W3CDTF">2021-05-29T18:18:43Z</dcterms:modified>
</cp:coreProperties>
</file>