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161C1-10F2-439C-B60B-DE8D4976CDC7}" v="3" dt="2022-03-23T15:58:09.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Владимир Устюгов" userId="4882ea117d9b9ccc" providerId="LiveId" clId="{0DD161C1-10F2-439C-B60B-DE8D4976CDC7}"/>
    <pc:docChg chg="undo custSel addSld delSld modSld sldOrd">
      <pc:chgData name="Владимир Устюгов" userId="4882ea117d9b9ccc" providerId="LiveId" clId="{0DD161C1-10F2-439C-B60B-DE8D4976CDC7}" dt="2022-03-23T16:05:14.428" v="144" actId="20577"/>
      <pc:docMkLst>
        <pc:docMk/>
      </pc:docMkLst>
      <pc:sldChg chg="modSp mod">
        <pc:chgData name="Владимир Устюгов" userId="4882ea117d9b9ccc" providerId="LiveId" clId="{0DD161C1-10F2-439C-B60B-DE8D4976CDC7}" dt="2022-03-23T15:38:52.556" v="27" actId="207"/>
        <pc:sldMkLst>
          <pc:docMk/>
          <pc:sldMk cId="2231528555" sldId="256"/>
        </pc:sldMkLst>
        <pc:spChg chg="mod">
          <ac:chgData name="Владимир Устюгов" userId="4882ea117d9b9ccc" providerId="LiveId" clId="{0DD161C1-10F2-439C-B60B-DE8D4976CDC7}" dt="2022-03-23T15:38:52.556" v="27" actId="207"/>
          <ac:spMkLst>
            <pc:docMk/>
            <pc:sldMk cId="2231528555" sldId="256"/>
            <ac:spMk id="7" creationId="{AA85B2F3-C20D-4F69-830E-786858884D5D}"/>
          </ac:spMkLst>
        </pc:spChg>
      </pc:sldChg>
      <pc:sldChg chg="del">
        <pc:chgData name="Владимир Устюгов" userId="4882ea117d9b9ccc" providerId="LiveId" clId="{0DD161C1-10F2-439C-B60B-DE8D4976CDC7}" dt="2022-03-23T15:41:11.049" v="28" actId="47"/>
        <pc:sldMkLst>
          <pc:docMk/>
          <pc:sldMk cId="1687497247" sldId="257"/>
        </pc:sldMkLst>
      </pc:sldChg>
      <pc:sldChg chg="modSp add mod">
        <pc:chgData name="Владимир Устюгов" userId="4882ea117d9b9ccc" providerId="LiveId" clId="{0DD161C1-10F2-439C-B60B-DE8D4976CDC7}" dt="2022-03-23T15:51:45.150" v="75" actId="12"/>
        <pc:sldMkLst>
          <pc:docMk/>
          <pc:sldMk cId="2369206711" sldId="257"/>
        </pc:sldMkLst>
        <pc:spChg chg="mod">
          <ac:chgData name="Владимир Устюгов" userId="4882ea117d9b9ccc" providerId="LiveId" clId="{0DD161C1-10F2-439C-B60B-DE8D4976CDC7}" dt="2022-03-23T15:51:45.150" v="75" actId="12"/>
          <ac:spMkLst>
            <pc:docMk/>
            <pc:sldMk cId="2369206711" sldId="257"/>
            <ac:spMk id="7" creationId="{AA85B2F3-C20D-4F69-830E-786858884D5D}"/>
          </ac:spMkLst>
        </pc:spChg>
      </pc:sldChg>
      <pc:sldChg chg="modSp add mod">
        <pc:chgData name="Владимир Устюгов" userId="4882ea117d9b9ccc" providerId="LiveId" clId="{0DD161C1-10F2-439C-B60B-DE8D4976CDC7}" dt="2022-03-23T16:01:30.832" v="123" actId="207"/>
        <pc:sldMkLst>
          <pc:docMk/>
          <pc:sldMk cId="546519441" sldId="258"/>
        </pc:sldMkLst>
        <pc:spChg chg="mod">
          <ac:chgData name="Владимир Устюгов" userId="4882ea117d9b9ccc" providerId="LiveId" clId="{0DD161C1-10F2-439C-B60B-DE8D4976CDC7}" dt="2022-03-23T16:01:30.832" v="123" actId="207"/>
          <ac:spMkLst>
            <pc:docMk/>
            <pc:sldMk cId="546519441" sldId="258"/>
            <ac:spMk id="7" creationId="{AA85B2F3-C20D-4F69-830E-786858884D5D}"/>
          </ac:spMkLst>
        </pc:spChg>
      </pc:sldChg>
      <pc:sldChg chg="del">
        <pc:chgData name="Владимир Устюгов" userId="4882ea117d9b9ccc" providerId="LiveId" clId="{0DD161C1-10F2-439C-B60B-DE8D4976CDC7}" dt="2022-03-23T15:41:11.049" v="28" actId="47"/>
        <pc:sldMkLst>
          <pc:docMk/>
          <pc:sldMk cId="1872442311" sldId="258"/>
        </pc:sldMkLst>
      </pc:sldChg>
      <pc:sldChg chg="modSp add mod">
        <pc:chgData name="Владимир Устюгов" userId="4882ea117d9b9ccc" providerId="LiveId" clId="{0DD161C1-10F2-439C-B60B-DE8D4976CDC7}" dt="2022-03-23T15:54:42.391" v="85" actId="1076"/>
        <pc:sldMkLst>
          <pc:docMk/>
          <pc:sldMk cId="795208095" sldId="259"/>
        </pc:sldMkLst>
        <pc:spChg chg="mod">
          <ac:chgData name="Владимир Устюгов" userId="4882ea117d9b9ccc" providerId="LiveId" clId="{0DD161C1-10F2-439C-B60B-DE8D4976CDC7}" dt="2022-03-23T15:54:42.391" v="85" actId="1076"/>
          <ac:spMkLst>
            <pc:docMk/>
            <pc:sldMk cId="795208095" sldId="259"/>
            <ac:spMk id="7" creationId="{AA85B2F3-C20D-4F69-830E-786858884D5D}"/>
          </ac:spMkLst>
        </pc:spChg>
      </pc:sldChg>
      <pc:sldChg chg="del">
        <pc:chgData name="Владимир Устюгов" userId="4882ea117d9b9ccc" providerId="LiveId" clId="{0DD161C1-10F2-439C-B60B-DE8D4976CDC7}" dt="2022-03-23T15:41:11.049" v="28" actId="47"/>
        <pc:sldMkLst>
          <pc:docMk/>
          <pc:sldMk cId="3208021927" sldId="259"/>
        </pc:sldMkLst>
      </pc:sldChg>
      <pc:sldChg chg="modSp add mod ord">
        <pc:chgData name="Владимир Устюгов" userId="4882ea117d9b9ccc" providerId="LiveId" clId="{0DD161C1-10F2-439C-B60B-DE8D4976CDC7}" dt="2022-03-23T16:05:14.428" v="144" actId="20577"/>
        <pc:sldMkLst>
          <pc:docMk/>
          <pc:sldMk cId="1347347908" sldId="260"/>
        </pc:sldMkLst>
        <pc:spChg chg="mod">
          <ac:chgData name="Владимир Устюгов" userId="4882ea117d9b9ccc" providerId="LiveId" clId="{0DD161C1-10F2-439C-B60B-DE8D4976CDC7}" dt="2022-03-23T16:05:14.428" v="144" actId="20577"/>
          <ac:spMkLst>
            <pc:docMk/>
            <pc:sldMk cId="1347347908" sldId="260"/>
            <ac:spMk id="7" creationId="{AA85B2F3-C20D-4F69-830E-786858884D5D}"/>
          </ac:spMkLst>
        </pc:spChg>
      </pc:sldChg>
      <pc:sldChg chg="del">
        <pc:chgData name="Владимир Устюгов" userId="4882ea117d9b9ccc" providerId="LiveId" clId="{0DD161C1-10F2-439C-B60B-DE8D4976CDC7}" dt="2022-03-23T15:41:11.049" v="28" actId="47"/>
        <pc:sldMkLst>
          <pc:docMk/>
          <pc:sldMk cId="1888806837" sldId="260"/>
        </pc:sldMkLst>
      </pc:sldChg>
      <pc:sldChg chg="modSp add mod ord">
        <pc:chgData name="Владимир Устюгов" userId="4882ea117d9b9ccc" providerId="LiveId" clId="{0DD161C1-10F2-439C-B60B-DE8D4976CDC7}" dt="2022-03-23T15:56:42.115" v="114" actId="12"/>
        <pc:sldMkLst>
          <pc:docMk/>
          <pc:sldMk cId="2079195829" sldId="261"/>
        </pc:sldMkLst>
        <pc:spChg chg="mod">
          <ac:chgData name="Владимир Устюгов" userId="4882ea117d9b9ccc" providerId="LiveId" clId="{0DD161C1-10F2-439C-B60B-DE8D4976CDC7}" dt="2022-03-23T15:56:42.115" v="114" actId="12"/>
          <ac:spMkLst>
            <pc:docMk/>
            <pc:sldMk cId="2079195829" sldId="261"/>
            <ac:spMk id="7" creationId="{AA85B2F3-C20D-4F69-830E-786858884D5D}"/>
          </ac:spMkLst>
        </pc:spChg>
      </pc:sldChg>
      <pc:sldChg chg="del">
        <pc:chgData name="Владимир Устюгов" userId="4882ea117d9b9ccc" providerId="LiveId" clId="{0DD161C1-10F2-439C-B60B-DE8D4976CDC7}" dt="2022-03-23T15:41:11.049" v="28" actId="47"/>
        <pc:sldMkLst>
          <pc:docMk/>
          <pc:sldMk cId="2087223175" sldId="261"/>
        </pc:sldMkLst>
      </pc:sldChg>
      <pc:sldChg chg="modSp add mod">
        <pc:chgData name="Владимир Устюгов" userId="4882ea117d9b9ccc" providerId="LiveId" clId="{0DD161C1-10F2-439C-B60B-DE8D4976CDC7}" dt="2022-03-23T16:01:39.526" v="124" actId="207"/>
        <pc:sldMkLst>
          <pc:docMk/>
          <pc:sldMk cId="1213810751" sldId="262"/>
        </pc:sldMkLst>
        <pc:spChg chg="mod">
          <ac:chgData name="Владимир Устюгов" userId="4882ea117d9b9ccc" providerId="LiveId" clId="{0DD161C1-10F2-439C-B60B-DE8D4976CDC7}" dt="2022-03-23T16:01:39.526" v="124" actId="207"/>
          <ac:spMkLst>
            <pc:docMk/>
            <pc:sldMk cId="1213810751" sldId="262"/>
            <ac:spMk id="7" creationId="{AA85B2F3-C20D-4F69-830E-786858884D5D}"/>
          </ac:spMkLst>
        </pc:spChg>
      </pc:sldChg>
      <pc:sldChg chg="del">
        <pc:chgData name="Владимир Устюгов" userId="4882ea117d9b9ccc" providerId="LiveId" clId="{0DD161C1-10F2-439C-B60B-DE8D4976CDC7}" dt="2022-03-23T15:41:11.049" v="28" actId="47"/>
        <pc:sldMkLst>
          <pc:docMk/>
          <pc:sldMk cId="3998613036" sldId="262"/>
        </pc:sldMkLst>
      </pc:sldChg>
      <pc:sldChg chg="modSp add mod">
        <pc:chgData name="Владимир Устюгов" userId="4882ea117d9b9ccc" providerId="LiveId" clId="{0DD161C1-10F2-439C-B60B-DE8D4976CDC7}" dt="2022-03-23T16:01:58.816" v="128" actId="207"/>
        <pc:sldMkLst>
          <pc:docMk/>
          <pc:sldMk cId="1432342239" sldId="263"/>
        </pc:sldMkLst>
        <pc:spChg chg="mod">
          <ac:chgData name="Владимир Устюгов" userId="4882ea117d9b9ccc" providerId="LiveId" clId="{0DD161C1-10F2-439C-B60B-DE8D4976CDC7}" dt="2022-03-23T16:01:58.816" v="128" actId="207"/>
          <ac:spMkLst>
            <pc:docMk/>
            <pc:sldMk cId="1432342239" sldId="263"/>
            <ac:spMk id="7" creationId="{AA85B2F3-C20D-4F69-830E-786858884D5D}"/>
          </ac:spMkLst>
        </pc:spChg>
      </pc:sldChg>
      <pc:sldChg chg="del">
        <pc:chgData name="Владимир Устюгов" userId="4882ea117d9b9ccc" providerId="LiveId" clId="{0DD161C1-10F2-439C-B60B-DE8D4976CDC7}" dt="2022-03-23T15:41:11.049" v="28" actId="47"/>
        <pc:sldMkLst>
          <pc:docMk/>
          <pc:sldMk cId="3230491285" sldId="263"/>
        </pc:sldMkLst>
      </pc:sldChg>
      <pc:sldChg chg="del">
        <pc:chgData name="Владимир Устюгов" userId="4882ea117d9b9ccc" providerId="LiveId" clId="{0DD161C1-10F2-439C-B60B-DE8D4976CDC7}" dt="2022-03-23T15:41:11.049" v="28" actId="47"/>
        <pc:sldMkLst>
          <pc:docMk/>
          <pc:sldMk cId="899539613" sldId="264"/>
        </pc:sldMkLst>
      </pc:sldChg>
      <pc:sldChg chg="del">
        <pc:chgData name="Владимир Устюгов" userId="4882ea117d9b9ccc" providerId="LiveId" clId="{0DD161C1-10F2-439C-B60B-DE8D4976CDC7}" dt="2022-03-23T15:41:11.049" v="28" actId="47"/>
        <pc:sldMkLst>
          <pc:docMk/>
          <pc:sldMk cId="1892781615" sldId="265"/>
        </pc:sldMkLst>
      </pc:sldChg>
      <pc:sldChg chg="del">
        <pc:chgData name="Владимир Устюгов" userId="4882ea117d9b9ccc" providerId="LiveId" clId="{0DD161C1-10F2-439C-B60B-DE8D4976CDC7}" dt="2022-03-23T15:41:11.049" v="28" actId="47"/>
        <pc:sldMkLst>
          <pc:docMk/>
          <pc:sldMk cId="3189584607" sldId="272"/>
        </pc:sldMkLst>
      </pc:sldChg>
      <pc:sldChg chg="del">
        <pc:chgData name="Владимир Устюгов" userId="4882ea117d9b9ccc" providerId="LiveId" clId="{0DD161C1-10F2-439C-B60B-DE8D4976CDC7}" dt="2022-03-23T15:41:11.049" v="28" actId="47"/>
        <pc:sldMkLst>
          <pc:docMk/>
          <pc:sldMk cId="644506305" sldId="273"/>
        </pc:sldMkLst>
      </pc:sldChg>
      <pc:sldChg chg="del">
        <pc:chgData name="Владимир Устюгов" userId="4882ea117d9b9ccc" providerId="LiveId" clId="{0DD161C1-10F2-439C-B60B-DE8D4976CDC7}" dt="2022-03-23T15:41:11.049" v="28" actId="47"/>
        <pc:sldMkLst>
          <pc:docMk/>
          <pc:sldMk cId="3569605299" sldId="274"/>
        </pc:sldMkLst>
      </pc:sldChg>
      <pc:sldChg chg="del">
        <pc:chgData name="Владимир Устюгов" userId="4882ea117d9b9ccc" providerId="LiveId" clId="{0DD161C1-10F2-439C-B60B-DE8D4976CDC7}" dt="2022-03-23T15:41:11.049" v="28" actId="47"/>
        <pc:sldMkLst>
          <pc:docMk/>
          <pc:sldMk cId="2079521400" sldId="275"/>
        </pc:sldMkLst>
      </pc:sldChg>
      <pc:sldChg chg="del">
        <pc:chgData name="Владимир Устюгов" userId="4882ea117d9b9ccc" providerId="LiveId" clId="{0DD161C1-10F2-439C-B60B-DE8D4976CDC7}" dt="2022-03-23T15:41:11.049" v="28" actId="47"/>
        <pc:sldMkLst>
          <pc:docMk/>
          <pc:sldMk cId="1331074803"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0696FF-1D89-4389-93EF-D70C63B91F6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9CBBD09-5E2C-4BA3-ADD5-CD8343D534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41ECA575-D1B1-4C7A-8224-C375601D71A1}"/>
              </a:ext>
            </a:extLst>
          </p:cNvPr>
          <p:cNvSpPr>
            <a:spLocks noGrp="1"/>
          </p:cNvSpPr>
          <p:nvPr>
            <p:ph type="dt" sz="half" idx="10"/>
          </p:nvPr>
        </p:nvSpPr>
        <p:spPr/>
        <p:txBody>
          <a:bodyPr/>
          <a:lstStyle/>
          <a:p>
            <a:fld id="{6864FA9D-67E3-4E6C-B357-EC20C555E440}" type="datetimeFigureOut">
              <a:rPr lang="ru-RU" smtClean="0"/>
              <a:t>23.03.2022</a:t>
            </a:fld>
            <a:endParaRPr lang="ru-RU"/>
          </a:p>
        </p:txBody>
      </p:sp>
      <p:sp>
        <p:nvSpPr>
          <p:cNvPr id="5" name="Нижний колонтитул 4">
            <a:extLst>
              <a:ext uri="{FF2B5EF4-FFF2-40B4-BE49-F238E27FC236}">
                <a16:creationId xmlns:a16="http://schemas.microsoft.com/office/drawing/2014/main" id="{D2189442-31BD-497B-A0AC-1ECBD1CAE00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D4E5B53-DB06-48A0-BD25-C563E649D2A2}"/>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1674160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FBCC61-BFFE-4B3E-AA5A-37A374D873C4}"/>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52BEC19-8636-4A04-B24C-F93252855F7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B63982E-E114-47EB-B90B-DE988C456788}"/>
              </a:ext>
            </a:extLst>
          </p:cNvPr>
          <p:cNvSpPr>
            <a:spLocks noGrp="1"/>
          </p:cNvSpPr>
          <p:nvPr>
            <p:ph type="dt" sz="half" idx="10"/>
          </p:nvPr>
        </p:nvSpPr>
        <p:spPr/>
        <p:txBody>
          <a:bodyPr/>
          <a:lstStyle/>
          <a:p>
            <a:fld id="{6864FA9D-67E3-4E6C-B357-EC20C555E440}" type="datetimeFigureOut">
              <a:rPr lang="ru-RU" smtClean="0"/>
              <a:t>23.03.2022</a:t>
            </a:fld>
            <a:endParaRPr lang="ru-RU"/>
          </a:p>
        </p:txBody>
      </p:sp>
      <p:sp>
        <p:nvSpPr>
          <p:cNvPr id="5" name="Нижний колонтитул 4">
            <a:extLst>
              <a:ext uri="{FF2B5EF4-FFF2-40B4-BE49-F238E27FC236}">
                <a16:creationId xmlns:a16="http://schemas.microsoft.com/office/drawing/2014/main" id="{D0556A46-0F7D-4AC0-ACAA-63E9B3BEC18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DD81D9-079B-47F8-AC27-A0751BEB265F}"/>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91095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F34D837-F2EF-4025-97F1-5B819E691F0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5441C77-6DE8-4A4F-B12E-492B365D86F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DE5D54D-45B9-44A8-967C-611F41296D86}"/>
              </a:ext>
            </a:extLst>
          </p:cNvPr>
          <p:cNvSpPr>
            <a:spLocks noGrp="1"/>
          </p:cNvSpPr>
          <p:nvPr>
            <p:ph type="dt" sz="half" idx="10"/>
          </p:nvPr>
        </p:nvSpPr>
        <p:spPr/>
        <p:txBody>
          <a:bodyPr/>
          <a:lstStyle/>
          <a:p>
            <a:fld id="{6864FA9D-67E3-4E6C-B357-EC20C555E440}" type="datetimeFigureOut">
              <a:rPr lang="ru-RU" smtClean="0"/>
              <a:t>23.03.2022</a:t>
            </a:fld>
            <a:endParaRPr lang="ru-RU"/>
          </a:p>
        </p:txBody>
      </p:sp>
      <p:sp>
        <p:nvSpPr>
          <p:cNvPr id="5" name="Нижний колонтитул 4">
            <a:extLst>
              <a:ext uri="{FF2B5EF4-FFF2-40B4-BE49-F238E27FC236}">
                <a16:creationId xmlns:a16="http://schemas.microsoft.com/office/drawing/2014/main" id="{1D2C121B-C070-4BF7-A0F4-774A6B510E9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6449AB0-CFB6-41A8-BDC9-B91BC655C2A9}"/>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132415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56968C-6277-4F6E-B15B-A6E7F0F4BEB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EE52D8D-8F0B-4872-9F00-1F41CC6037A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E190703-0EF1-44FF-ACEE-5FD2F93DDA64}"/>
              </a:ext>
            </a:extLst>
          </p:cNvPr>
          <p:cNvSpPr>
            <a:spLocks noGrp="1"/>
          </p:cNvSpPr>
          <p:nvPr>
            <p:ph type="dt" sz="half" idx="10"/>
          </p:nvPr>
        </p:nvSpPr>
        <p:spPr/>
        <p:txBody>
          <a:bodyPr/>
          <a:lstStyle/>
          <a:p>
            <a:fld id="{6864FA9D-67E3-4E6C-B357-EC20C555E440}" type="datetimeFigureOut">
              <a:rPr lang="ru-RU" smtClean="0"/>
              <a:t>23.03.2022</a:t>
            </a:fld>
            <a:endParaRPr lang="ru-RU"/>
          </a:p>
        </p:txBody>
      </p:sp>
      <p:sp>
        <p:nvSpPr>
          <p:cNvPr id="5" name="Нижний колонтитул 4">
            <a:extLst>
              <a:ext uri="{FF2B5EF4-FFF2-40B4-BE49-F238E27FC236}">
                <a16:creationId xmlns:a16="http://schemas.microsoft.com/office/drawing/2014/main" id="{24063713-1F4B-4437-AFD5-CA4FB9D263F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059313-45BC-4720-B6F9-85095CCADBB2}"/>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346551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4AB24D-1DBC-440F-89C5-B712E9EF235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30250C2F-5F54-4497-AF9C-E648892462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5F74EF3-04F9-4785-9E71-DB359BB866E5}"/>
              </a:ext>
            </a:extLst>
          </p:cNvPr>
          <p:cNvSpPr>
            <a:spLocks noGrp="1"/>
          </p:cNvSpPr>
          <p:nvPr>
            <p:ph type="dt" sz="half" idx="10"/>
          </p:nvPr>
        </p:nvSpPr>
        <p:spPr/>
        <p:txBody>
          <a:bodyPr/>
          <a:lstStyle/>
          <a:p>
            <a:fld id="{6864FA9D-67E3-4E6C-B357-EC20C555E440}" type="datetimeFigureOut">
              <a:rPr lang="ru-RU" smtClean="0"/>
              <a:t>23.03.2022</a:t>
            </a:fld>
            <a:endParaRPr lang="ru-RU"/>
          </a:p>
        </p:txBody>
      </p:sp>
      <p:sp>
        <p:nvSpPr>
          <p:cNvPr id="5" name="Нижний колонтитул 4">
            <a:extLst>
              <a:ext uri="{FF2B5EF4-FFF2-40B4-BE49-F238E27FC236}">
                <a16:creationId xmlns:a16="http://schemas.microsoft.com/office/drawing/2014/main" id="{59A11BD5-40C1-4B9C-B0D7-C46F881C18E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CF46C11-E2DE-47CF-A5B6-DFA7DCC2D750}"/>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132961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2402ED-E96F-4ED5-9B3D-BD401E3B7C5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22C0F56-517E-45F2-8C94-FF0882CFB80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2FCBE13-1C2B-457B-8403-42F5601FDFE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926273E-9CB9-4767-9766-C525490BE322}"/>
              </a:ext>
            </a:extLst>
          </p:cNvPr>
          <p:cNvSpPr>
            <a:spLocks noGrp="1"/>
          </p:cNvSpPr>
          <p:nvPr>
            <p:ph type="dt" sz="half" idx="10"/>
          </p:nvPr>
        </p:nvSpPr>
        <p:spPr/>
        <p:txBody>
          <a:bodyPr/>
          <a:lstStyle/>
          <a:p>
            <a:fld id="{6864FA9D-67E3-4E6C-B357-EC20C555E440}" type="datetimeFigureOut">
              <a:rPr lang="ru-RU" smtClean="0"/>
              <a:t>23.03.2022</a:t>
            </a:fld>
            <a:endParaRPr lang="ru-RU"/>
          </a:p>
        </p:txBody>
      </p:sp>
      <p:sp>
        <p:nvSpPr>
          <p:cNvPr id="6" name="Нижний колонтитул 5">
            <a:extLst>
              <a:ext uri="{FF2B5EF4-FFF2-40B4-BE49-F238E27FC236}">
                <a16:creationId xmlns:a16="http://schemas.microsoft.com/office/drawing/2014/main" id="{212C2B61-F4CA-4EF6-945C-5C10AF2AF7C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9B4F708-4102-4691-A0AF-08E5047835A7}"/>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282346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D8F522-448B-4BBD-B944-293C17311D8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7161FB7-7DF9-40AD-922B-B9EBEBEDBC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7878229-2BA3-4137-8AFC-77CDDEB0547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5D1542E-25BD-49C0-8CF3-2BB32158E2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B3E367E-E7A5-4F11-A5C1-F6FCA7CBFB3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1A115AE-71CD-4BF4-B7DD-5391E77ADE43}"/>
              </a:ext>
            </a:extLst>
          </p:cNvPr>
          <p:cNvSpPr>
            <a:spLocks noGrp="1"/>
          </p:cNvSpPr>
          <p:nvPr>
            <p:ph type="dt" sz="half" idx="10"/>
          </p:nvPr>
        </p:nvSpPr>
        <p:spPr/>
        <p:txBody>
          <a:bodyPr/>
          <a:lstStyle/>
          <a:p>
            <a:fld id="{6864FA9D-67E3-4E6C-B357-EC20C555E440}" type="datetimeFigureOut">
              <a:rPr lang="ru-RU" smtClean="0"/>
              <a:t>23.03.2022</a:t>
            </a:fld>
            <a:endParaRPr lang="ru-RU"/>
          </a:p>
        </p:txBody>
      </p:sp>
      <p:sp>
        <p:nvSpPr>
          <p:cNvPr id="8" name="Нижний колонтитул 7">
            <a:extLst>
              <a:ext uri="{FF2B5EF4-FFF2-40B4-BE49-F238E27FC236}">
                <a16:creationId xmlns:a16="http://schemas.microsoft.com/office/drawing/2014/main" id="{B275DC5B-43BF-42DE-B59E-4F9AF944B58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9543B88-96C5-4363-A53D-C1E8C1B7CEA9}"/>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337774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7D7ADF-249F-4E71-9643-F83D452D1DB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E844DE0-E734-4BE1-BC42-5B4D5DBC2BD6}"/>
              </a:ext>
            </a:extLst>
          </p:cNvPr>
          <p:cNvSpPr>
            <a:spLocks noGrp="1"/>
          </p:cNvSpPr>
          <p:nvPr>
            <p:ph type="dt" sz="half" idx="10"/>
          </p:nvPr>
        </p:nvSpPr>
        <p:spPr/>
        <p:txBody>
          <a:bodyPr/>
          <a:lstStyle/>
          <a:p>
            <a:fld id="{6864FA9D-67E3-4E6C-B357-EC20C555E440}" type="datetimeFigureOut">
              <a:rPr lang="ru-RU" smtClean="0"/>
              <a:t>23.03.2022</a:t>
            </a:fld>
            <a:endParaRPr lang="ru-RU"/>
          </a:p>
        </p:txBody>
      </p:sp>
      <p:sp>
        <p:nvSpPr>
          <p:cNvPr id="4" name="Нижний колонтитул 3">
            <a:extLst>
              <a:ext uri="{FF2B5EF4-FFF2-40B4-BE49-F238E27FC236}">
                <a16:creationId xmlns:a16="http://schemas.microsoft.com/office/drawing/2014/main" id="{2AAE8DD7-1488-4EF9-982D-0E458B7E7EB8}"/>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182C22E-C46F-43F0-8197-9377A42BE92E}"/>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2209719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02F775F-87F5-4297-AA18-DDDA355FF9D5}"/>
              </a:ext>
            </a:extLst>
          </p:cNvPr>
          <p:cNvSpPr>
            <a:spLocks noGrp="1"/>
          </p:cNvSpPr>
          <p:nvPr>
            <p:ph type="dt" sz="half" idx="10"/>
          </p:nvPr>
        </p:nvSpPr>
        <p:spPr/>
        <p:txBody>
          <a:bodyPr/>
          <a:lstStyle/>
          <a:p>
            <a:fld id="{6864FA9D-67E3-4E6C-B357-EC20C555E440}" type="datetimeFigureOut">
              <a:rPr lang="ru-RU" smtClean="0"/>
              <a:t>23.03.2022</a:t>
            </a:fld>
            <a:endParaRPr lang="ru-RU"/>
          </a:p>
        </p:txBody>
      </p:sp>
      <p:sp>
        <p:nvSpPr>
          <p:cNvPr id="3" name="Нижний колонтитул 2">
            <a:extLst>
              <a:ext uri="{FF2B5EF4-FFF2-40B4-BE49-F238E27FC236}">
                <a16:creationId xmlns:a16="http://schemas.microsoft.com/office/drawing/2014/main" id="{35075F9D-E853-47BB-A24B-9E2831C7EA9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8519F6D6-D477-4F31-A40C-2EBE5D75EEA1}"/>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280417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9BDE71-58B9-4FD8-AC94-7CD59385AB3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A7454171-2215-4044-ACA1-7947D96C06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AC4EEA3-0AD5-4446-90FE-297643431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0C04739-5F83-4A98-AEC0-FEA51B66FCBD}"/>
              </a:ext>
            </a:extLst>
          </p:cNvPr>
          <p:cNvSpPr>
            <a:spLocks noGrp="1"/>
          </p:cNvSpPr>
          <p:nvPr>
            <p:ph type="dt" sz="half" idx="10"/>
          </p:nvPr>
        </p:nvSpPr>
        <p:spPr/>
        <p:txBody>
          <a:bodyPr/>
          <a:lstStyle/>
          <a:p>
            <a:fld id="{6864FA9D-67E3-4E6C-B357-EC20C555E440}" type="datetimeFigureOut">
              <a:rPr lang="ru-RU" smtClean="0"/>
              <a:t>23.03.2022</a:t>
            </a:fld>
            <a:endParaRPr lang="ru-RU"/>
          </a:p>
        </p:txBody>
      </p:sp>
      <p:sp>
        <p:nvSpPr>
          <p:cNvPr id="6" name="Нижний колонтитул 5">
            <a:extLst>
              <a:ext uri="{FF2B5EF4-FFF2-40B4-BE49-F238E27FC236}">
                <a16:creationId xmlns:a16="http://schemas.microsoft.com/office/drawing/2014/main" id="{91CD3C8D-E022-4A40-A8E2-A69B3A009F4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7194265-5900-43D8-B6EE-C216C6D51741}"/>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166622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0EBB1C-688B-4F57-86DF-0AC508E95DB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0E1663D-F133-4322-96B9-BFD6868CBD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1BBFAD9-661C-4A49-9C12-35E52710D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EF8117B-012E-414E-853C-9A2EC9AA8719}"/>
              </a:ext>
            </a:extLst>
          </p:cNvPr>
          <p:cNvSpPr>
            <a:spLocks noGrp="1"/>
          </p:cNvSpPr>
          <p:nvPr>
            <p:ph type="dt" sz="half" idx="10"/>
          </p:nvPr>
        </p:nvSpPr>
        <p:spPr/>
        <p:txBody>
          <a:bodyPr/>
          <a:lstStyle/>
          <a:p>
            <a:fld id="{6864FA9D-67E3-4E6C-B357-EC20C555E440}" type="datetimeFigureOut">
              <a:rPr lang="ru-RU" smtClean="0"/>
              <a:t>23.03.2022</a:t>
            </a:fld>
            <a:endParaRPr lang="ru-RU"/>
          </a:p>
        </p:txBody>
      </p:sp>
      <p:sp>
        <p:nvSpPr>
          <p:cNvPr id="6" name="Нижний колонтитул 5">
            <a:extLst>
              <a:ext uri="{FF2B5EF4-FFF2-40B4-BE49-F238E27FC236}">
                <a16:creationId xmlns:a16="http://schemas.microsoft.com/office/drawing/2014/main" id="{DB8CB85A-3B03-478B-818F-E48F6898F9C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C3F9648-6012-4838-AAEA-00A7BDEFF2D5}"/>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3117932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31AECB-8BE1-4C63-9621-ED9D0B2B32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6BE7E40-A071-4E62-826B-8D1DCEBAD8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6A409B5-E18A-4BD5-B8FA-4DB3620018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4FA9D-67E3-4E6C-B357-EC20C555E440}" type="datetimeFigureOut">
              <a:rPr lang="ru-RU" smtClean="0"/>
              <a:t>23.03.2022</a:t>
            </a:fld>
            <a:endParaRPr lang="ru-RU"/>
          </a:p>
        </p:txBody>
      </p:sp>
      <p:sp>
        <p:nvSpPr>
          <p:cNvPr id="5" name="Нижний колонтитул 4">
            <a:extLst>
              <a:ext uri="{FF2B5EF4-FFF2-40B4-BE49-F238E27FC236}">
                <a16:creationId xmlns:a16="http://schemas.microsoft.com/office/drawing/2014/main" id="{ED1BEDA9-9C6C-4DFD-A55C-A6978CC623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DFB889B4-71E6-4AA1-A07B-67C71AAEA1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26D8B-A5A5-4223-8B2E-89EBB9FD3CB1}" type="slidenum">
              <a:rPr lang="ru-RU" smtClean="0"/>
              <a:t>‹#›</a:t>
            </a:fld>
            <a:endParaRPr lang="ru-RU"/>
          </a:p>
        </p:txBody>
      </p:sp>
    </p:spTree>
    <p:extLst>
      <p:ext uri="{BB962C8B-B14F-4D97-AF65-F5344CB8AC3E}">
        <p14:creationId xmlns:p14="http://schemas.microsoft.com/office/powerpoint/2010/main" val="3524934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docs.python.org/3/glossary.html#term-iterato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860723" y="448471"/>
            <a:ext cx="10652851" cy="5632311"/>
          </a:xfrm>
          <a:prstGeom prst="rect">
            <a:avLst/>
          </a:prstGeom>
          <a:noFill/>
        </p:spPr>
        <p:txBody>
          <a:bodyPr wrap="square">
            <a:spAutoFit/>
          </a:bodyPr>
          <a:lstStyle/>
          <a:p>
            <a:r>
              <a:rPr lang="en-US" sz="3600" dirty="0">
                <a:latin typeface="Linux Libertine" panose="02000503000000000000" pitchFamily="2" charset="0"/>
                <a:ea typeface="Linux Libertine" panose="02000503000000000000" pitchFamily="2" charset="0"/>
                <a:cs typeface="Linux Libertine" panose="02000503000000000000" pitchFamily="2" charset="0"/>
              </a:rPr>
              <a:t>Formal definition</a:t>
            </a:r>
            <a:r>
              <a:rPr lang="ru-RU" sz="3600" dirty="0">
                <a:latin typeface="Linux Libertine" panose="02000503000000000000" pitchFamily="2" charset="0"/>
                <a:ea typeface="Linux Libertine" panose="02000503000000000000" pitchFamily="2" charset="0"/>
                <a:cs typeface="Linux Libertine" panose="02000503000000000000" pitchFamily="2" charset="0"/>
              </a:rPr>
              <a:t> </a:t>
            </a:r>
            <a:r>
              <a:rPr lang="en-US" sz="3600" dirty="0">
                <a:latin typeface="Linux Libertine" panose="02000503000000000000" pitchFamily="2" charset="0"/>
                <a:ea typeface="Linux Libertine" panose="02000503000000000000" pitchFamily="2" charset="0"/>
                <a:cs typeface="Linux Libertine" panose="02000503000000000000" pitchFamily="2" charset="0"/>
              </a:rPr>
              <a:t>of the </a:t>
            </a:r>
            <a:r>
              <a:rPr lang="en-US" sz="36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Regular language</a:t>
            </a:r>
          </a:p>
          <a:p>
            <a:endParaRPr lang="en-US" sz="3600" dirty="0">
              <a:latin typeface="Linux Libertine" panose="02000503000000000000" pitchFamily="2" charset="0"/>
              <a:ea typeface="Linux Libertine" panose="02000503000000000000" pitchFamily="2" charset="0"/>
              <a:cs typeface="Linux Libertine" panose="02000503000000000000" pitchFamily="2" charset="0"/>
            </a:endParaRPr>
          </a:p>
          <a:p>
            <a:r>
              <a:rPr lang="en-US" sz="3600" dirty="0">
                <a:latin typeface="Linux Libertine" panose="02000503000000000000" pitchFamily="2" charset="0"/>
                <a:ea typeface="Linux Libertine" panose="02000503000000000000" pitchFamily="2" charset="0"/>
                <a:cs typeface="Linux Libertine" panose="02000503000000000000" pitchFamily="2" charset="0"/>
              </a:rPr>
              <a:t> </a:t>
            </a:r>
            <a:r>
              <a:rPr lang="en-US" sz="2800" dirty="0">
                <a:latin typeface="Linux Libertine" panose="02000503000000000000" pitchFamily="2" charset="0"/>
                <a:ea typeface="Linux Libertine" panose="02000503000000000000" pitchFamily="2" charset="0"/>
                <a:cs typeface="Linux Libertine" panose="02000503000000000000" pitchFamily="2" charset="0"/>
              </a:rPr>
              <a:t>The collection of regular languages over an alphabet Σ is defined recursively as follows:</a:t>
            </a: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    The empty language Ø is a regular language.</a:t>
            </a: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    For each a ∈ Σ (a belongs to Σ), the singleton language {a} is a regular language.</a:t>
            </a: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    If A is a regular language, A* (Kleene star) is a regular language. Due to this, the empty string language {ε} is also regular.</a:t>
            </a: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    If A and B are regular languages, then A ∪ B (union) and A • B (concatenation) are regular languages.</a:t>
            </a: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    No other languages over Σ are regular.</a:t>
            </a:r>
            <a:endParaRPr lang="ru-RU" sz="2800" dirty="0">
              <a:latin typeface="Linux Libertine" panose="02000503000000000000" pitchFamily="2" charset="0"/>
              <a:ea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2231528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460509" y="1962939"/>
            <a:ext cx="10652851" cy="2800767"/>
          </a:xfrm>
          <a:prstGeom prst="rect">
            <a:avLst/>
          </a:prstGeom>
          <a:noFill/>
        </p:spPr>
        <p:txBody>
          <a:bodyPr wrap="square">
            <a:spAutoFit/>
          </a:bodyPr>
          <a:lstStyle/>
          <a:p>
            <a:endParaRPr lang="en-US" sz="36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endParaRPr>
          </a:p>
          <a:p>
            <a:pPr algn="ctr"/>
            <a:r>
              <a:rPr lang="en-US" sz="2800" dirty="0">
                <a:latin typeface="Linux Libertine" panose="02000503000000000000" pitchFamily="2" charset="0"/>
                <a:ea typeface="Linux Libertine" panose="02000503000000000000" pitchFamily="2" charset="0"/>
                <a:cs typeface="Linux Libertine" panose="02000503000000000000" pitchFamily="2" charset="0"/>
              </a:rPr>
              <a:t>. </a:t>
            </a:r>
          </a:p>
          <a:p>
            <a:pPr algn="ctr"/>
            <a:endParaRPr lang="en-US" sz="2800" dirty="0">
              <a:latin typeface="Linux Libertine" panose="02000503000000000000" pitchFamily="2" charset="0"/>
              <a:ea typeface="Linux Libertine" panose="02000503000000000000" pitchFamily="2" charset="0"/>
              <a:cs typeface="Linux Libertine" panose="02000503000000000000" pitchFamily="2" charset="0"/>
            </a:endParaRPr>
          </a:p>
          <a:p>
            <a:pPr algn="ctr"/>
            <a:r>
              <a:rPr lang="en-US" sz="2800" dirty="0">
                <a:latin typeface="Linux Libertine" panose="02000503000000000000" pitchFamily="2" charset="0"/>
                <a:ea typeface="Linux Libertine" panose="02000503000000000000" pitchFamily="2" charset="0"/>
                <a:cs typeface="Linux Libertine" panose="02000503000000000000" pitchFamily="2" charset="0"/>
              </a:rPr>
              <a:t>    (Dot.) In the default mode, this matches any character except a newline. If the DOTALL flag has been specified, this matches any character including a newline.</a:t>
            </a:r>
          </a:p>
        </p:txBody>
      </p:sp>
      <p:sp>
        <p:nvSpPr>
          <p:cNvPr id="4" name="TextBox 3">
            <a:extLst>
              <a:ext uri="{FF2B5EF4-FFF2-40B4-BE49-F238E27FC236}">
                <a16:creationId xmlns:a16="http://schemas.microsoft.com/office/drawing/2014/main" id="{43B9B7CF-B041-42C4-A95A-FDD36A5C7FE9}"/>
              </a:ext>
            </a:extLst>
          </p:cNvPr>
          <p:cNvSpPr txBox="1"/>
          <p:nvPr/>
        </p:nvSpPr>
        <p:spPr>
          <a:xfrm>
            <a:off x="790769" y="511925"/>
            <a:ext cx="6097554"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Regular expressions in Python</a:t>
            </a:r>
            <a:endParaRPr lang="ru-RU" dirty="0"/>
          </a:p>
        </p:txBody>
      </p:sp>
    </p:spTree>
    <p:extLst>
      <p:ext uri="{BB962C8B-B14F-4D97-AF65-F5344CB8AC3E}">
        <p14:creationId xmlns:p14="http://schemas.microsoft.com/office/powerpoint/2010/main" val="151161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460509" y="1962939"/>
            <a:ext cx="10652851" cy="1938992"/>
          </a:xfrm>
          <a:prstGeom prst="rect">
            <a:avLst/>
          </a:prstGeom>
          <a:noFill/>
        </p:spPr>
        <p:txBody>
          <a:bodyPr wrap="square">
            <a:spAutoFit/>
          </a:bodyPr>
          <a:lstStyle/>
          <a:p>
            <a:endParaRPr lang="en-US" sz="36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endParaRPr>
          </a:p>
          <a:p>
            <a:pPr algn="ctr"/>
            <a:r>
              <a:rPr lang="en-US" sz="2800" dirty="0">
                <a:latin typeface="Linux Libertine" panose="02000503000000000000" pitchFamily="2" charset="0"/>
                <a:ea typeface="Linux Libertine" panose="02000503000000000000" pitchFamily="2" charset="0"/>
                <a:cs typeface="Linux Libertine" panose="02000503000000000000" pitchFamily="2" charset="0"/>
              </a:rPr>
              <a:t>^</a:t>
            </a:r>
          </a:p>
          <a:p>
            <a:pPr algn="ctr"/>
            <a:endParaRPr lang="en-US" sz="2800" dirty="0">
              <a:latin typeface="Linux Libertine" panose="02000503000000000000" pitchFamily="2" charset="0"/>
              <a:ea typeface="Linux Libertine" panose="02000503000000000000" pitchFamily="2" charset="0"/>
              <a:cs typeface="Linux Libertine" panose="02000503000000000000" pitchFamily="2" charset="0"/>
            </a:endParaRPr>
          </a:p>
          <a:p>
            <a:pPr algn="ctr"/>
            <a:r>
              <a:rPr lang="en-US" sz="2800" dirty="0">
                <a:latin typeface="Linux Libertine" panose="02000503000000000000" pitchFamily="2" charset="0"/>
                <a:ea typeface="Linux Libertine" panose="02000503000000000000" pitchFamily="2" charset="0"/>
                <a:cs typeface="Linux Libertine" panose="02000503000000000000" pitchFamily="2" charset="0"/>
              </a:rPr>
              <a:t>    (Caret.) Matches the start of the string.</a:t>
            </a:r>
          </a:p>
        </p:txBody>
      </p:sp>
      <p:sp>
        <p:nvSpPr>
          <p:cNvPr id="4" name="TextBox 3">
            <a:extLst>
              <a:ext uri="{FF2B5EF4-FFF2-40B4-BE49-F238E27FC236}">
                <a16:creationId xmlns:a16="http://schemas.microsoft.com/office/drawing/2014/main" id="{43B9B7CF-B041-42C4-A95A-FDD36A5C7FE9}"/>
              </a:ext>
            </a:extLst>
          </p:cNvPr>
          <p:cNvSpPr txBox="1"/>
          <p:nvPr/>
        </p:nvSpPr>
        <p:spPr>
          <a:xfrm>
            <a:off x="790769" y="511925"/>
            <a:ext cx="6097554"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Regular expressions in Python</a:t>
            </a:r>
            <a:endParaRPr lang="ru-RU" dirty="0"/>
          </a:p>
        </p:txBody>
      </p:sp>
    </p:spTree>
    <p:extLst>
      <p:ext uri="{BB962C8B-B14F-4D97-AF65-F5344CB8AC3E}">
        <p14:creationId xmlns:p14="http://schemas.microsoft.com/office/powerpoint/2010/main" val="407604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460509" y="1962939"/>
            <a:ext cx="10652851" cy="1938992"/>
          </a:xfrm>
          <a:prstGeom prst="rect">
            <a:avLst/>
          </a:prstGeom>
          <a:noFill/>
        </p:spPr>
        <p:txBody>
          <a:bodyPr wrap="square">
            <a:spAutoFit/>
          </a:bodyPr>
          <a:lstStyle/>
          <a:p>
            <a:endParaRPr lang="en-US" sz="36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endParaRPr>
          </a:p>
          <a:p>
            <a:pPr algn="ctr"/>
            <a:r>
              <a:rPr lang="en-US" sz="2800" dirty="0">
                <a:latin typeface="Linux Libertine" panose="02000503000000000000" pitchFamily="2" charset="0"/>
                <a:ea typeface="Linux Libertine" panose="02000503000000000000" pitchFamily="2" charset="0"/>
                <a:cs typeface="Linux Libertine" panose="02000503000000000000" pitchFamily="2" charset="0"/>
              </a:rPr>
              <a:t>$</a:t>
            </a:r>
          </a:p>
          <a:p>
            <a:pPr algn="ctr"/>
            <a:endParaRPr lang="en-US" sz="2800" dirty="0">
              <a:latin typeface="Linux Libertine" panose="02000503000000000000" pitchFamily="2" charset="0"/>
              <a:ea typeface="Linux Libertine" panose="02000503000000000000" pitchFamily="2" charset="0"/>
              <a:cs typeface="Linux Libertine" panose="02000503000000000000" pitchFamily="2" charset="0"/>
            </a:endParaRPr>
          </a:p>
          <a:p>
            <a:pPr algn="ctr"/>
            <a:r>
              <a:rPr lang="en-US" sz="2800" dirty="0">
                <a:latin typeface="Linux Libertine" panose="02000503000000000000" pitchFamily="2" charset="0"/>
                <a:ea typeface="Linux Libertine" panose="02000503000000000000" pitchFamily="2" charset="0"/>
                <a:cs typeface="Linux Libertine" panose="02000503000000000000" pitchFamily="2" charset="0"/>
              </a:rPr>
              <a:t>    Matches the end of the string.</a:t>
            </a:r>
          </a:p>
        </p:txBody>
      </p:sp>
      <p:sp>
        <p:nvSpPr>
          <p:cNvPr id="4" name="TextBox 3">
            <a:extLst>
              <a:ext uri="{FF2B5EF4-FFF2-40B4-BE49-F238E27FC236}">
                <a16:creationId xmlns:a16="http://schemas.microsoft.com/office/drawing/2014/main" id="{43B9B7CF-B041-42C4-A95A-FDD36A5C7FE9}"/>
              </a:ext>
            </a:extLst>
          </p:cNvPr>
          <p:cNvSpPr txBox="1"/>
          <p:nvPr/>
        </p:nvSpPr>
        <p:spPr>
          <a:xfrm>
            <a:off x="790769" y="511925"/>
            <a:ext cx="6097554"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Regular expressions in Python</a:t>
            </a:r>
            <a:endParaRPr lang="ru-RU" dirty="0"/>
          </a:p>
        </p:txBody>
      </p:sp>
    </p:spTree>
    <p:extLst>
      <p:ext uri="{BB962C8B-B14F-4D97-AF65-F5344CB8AC3E}">
        <p14:creationId xmlns:p14="http://schemas.microsoft.com/office/powerpoint/2010/main" val="45195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441848" y="794362"/>
            <a:ext cx="10652851" cy="5693866"/>
          </a:xfrm>
          <a:prstGeom prst="rect">
            <a:avLst/>
          </a:prstGeom>
          <a:noFill/>
        </p:spPr>
        <p:txBody>
          <a:bodyPr wrap="square">
            <a:spAutoFit/>
          </a:bodyPr>
          <a:lstStyle/>
          <a:p>
            <a:pPr algn="ctr"/>
            <a:r>
              <a:rPr lang="en-US" sz="2800" dirty="0">
                <a:latin typeface="Linux Libertine" panose="02000503000000000000" pitchFamily="2" charset="0"/>
                <a:ea typeface="Linux Libertine" panose="02000503000000000000" pitchFamily="2" charset="0"/>
                <a:cs typeface="Linux Libertine" panose="02000503000000000000" pitchFamily="2" charset="0"/>
              </a:rPr>
              <a:t>*</a:t>
            </a:r>
          </a:p>
          <a:p>
            <a:pPr algn="ctr"/>
            <a:r>
              <a:rPr lang="en-US" sz="2800" dirty="0">
                <a:latin typeface="Linux Libertine" panose="02000503000000000000" pitchFamily="2" charset="0"/>
                <a:ea typeface="Linux Libertine" panose="02000503000000000000" pitchFamily="2" charset="0"/>
                <a:cs typeface="Linux Libertine" panose="02000503000000000000" pitchFamily="2" charset="0"/>
              </a:rPr>
              <a:t>    Causes the resulting RE to match 0 or more repetitions of the preceding RE, as many repetitions as are possible. ab* will match ‘a’, ‘ab’, or ‘a’ followed by any number of ‘b’s.</a:t>
            </a:r>
          </a:p>
          <a:p>
            <a:pPr algn="ctr"/>
            <a:endParaRPr lang="en-US" sz="2800" dirty="0">
              <a:latin typeface="Linux Libertine" panose="02000503000000000000" pitchFamily="2" charset="0"/>
              <a:ea typeface="Linux Libertine" panose="02000503000000000000" pitchFamily="2" charset="0"/>
              <a:cs typeface="Linux Libertine" panose="02000503000000000000" pitchFamily="2" charset="0"/>
            </a:endParaRPr>
          </a:p>
          <a:p>
            <a:pPr algn="ctr"/>
            <a:r>
              <a:rPr lang="en-US" sz="2800" dirty="0">
                <a:latin typeface="Linux Libertine" panose="02000503000000000000" pitchFamily="2" charset="0"/>
                <a:ea typeface="Linux Libertine" panose="02000503000000000000" pitchFamily="2" charset="0"/>
                <a:cs typeface="Linux Libertine" panose="02000503000000000000" pitchFamily="2" charset="0"/>
              </a:rPr>
              <a:t>+</a:t>
            </a:r>
          </a:p>
          <a:p>
            <a:pPr algn="ctr"/>
            <a:r>
              <a:rPr lang="en-US" sz="2800" dirty="0">
                <a:latin typeface="Linux Libertine" panose="02000503000000000000" pitchFamily="2" charset="0"/>
                <a:ea typeface="Linux Libertine" panose="02000503000000000000" pitchFamily="2" charset="0"/>
                <a:cs typeface="Linux Libertine" panose="02000503000000000000" pitchFamily="2" charset="0"/>
              </a:rPr>
              <a:t>    Causes the resulting RE to match 1 or more repetitions of the preceding RE. ab+ will match ‘a’ followed by any non-zero number of ‘b’s; it will not match just ‘a’.</a:t>
            </a:r>
          </a:p>
          <a:p>
            <a:pPr algn="ctr"/>
            <a:endParaRPr lang="en-US" sz="2800" dirty="0">
              <a:latin typeface="Linux Libertine" panose="02000503000000000000" pitchFamily="2" charset="0"/>
              <a:ea typeface="Linux Libertine" panose="02000503000000000000" pitchFamily="2" charset="0"/>
              <a:cs typeface="Linux Libertine" panose="02000503000000000000" pitchFamily="2" charset="0"/>
            </a:endParaRPr>
          </a:p>
          <a:p>
            <a:pPr algn="ctr"/>
            <a:r>
              <a:rPr lang="en-US" sz="2800" dirty="0">
                <a:latin typeface="Linux Libertine" panose="02000503000000000000" pitchFamily="2" charset="0"/>
                <a:ea typeface="Linux Libertine" panose="02000503000000000000" pitchFamily="2" charset="0"/>
                <a:cs typeface="Linux Libertine" panose="02000503000000000000" pitchFamily="2" charset="0"/>
              </a:rPr>
              <a:t>?</a:t>
            </a:r>
          </a:p>
          <a:p>
            <a:pPr algn="ctr"/>
            <a:r>
              <a:rPr lang="en-US" sz="2800" dirty="0">
                <a:latin typeface="Linux Libertine" panose="02000503000000000000" pitchFamily="2" charset="0"/>
                <a:ea typeface="Linux Libertine" panose="02000503000000000000" pitchFamily="2" charset="0"/>
                <a:cs typeface="Linux Libertine" panose="02000503000000000000" pitchFamily="2" charset="0"/>
              </a:rPr>
              <a:t>    Causes the resulting RE to match 0 or 1 repetitions of the preceding RE. ab? will match either ‘a’ or ‘ab’.</a:t>
            </a:r>
          </a:p>
        </p:txBody>
      </p:sp>
      <p:sp>
        <p:nvSpPr>
          <p:cNvPr id="4" name="TextBox 3">
            <a:extLst>
              <a:ext uri="{FF2B5EF4-FFF2-40B4-BE49-F238E27FC236}">
                <a16:creationId xmlns:a16="http://schemas.microsoft.com/office/drawing/2014/main" id="{43B9B7CF-B041-42C4-A95A-FDD36A5C7FE9}"/>
              </a:ext>
            </a:extLst>
          </p:cNvPr>
          <p:cNvSpPr txBox="1"/>
          <p:nvPr/>
        </p:nvSpPr>
        <p:spPr>
          <a:xfrm>
            <a:off x="441848" y="148031"/>
            <a:ext cx="6097554"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Regular expressions in Python</a:t>
            </a:r>
            <a:endParaRPr lang="ru-RU" dirty="0"/>
          </a:p>
        </p:txBody>
      </p:sp>
    </p:spTree>
    <p:extLst>
      <p:ext uri="{BB962C8B-B14F-4D97-AF65-F5344CB8AC3E}">
        <p14:creationId xmlns:p14="http://schemas.microsoft.com/office/powerpoint/2010/main" val="2106391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460509" y="1962939"/>
            <a:ext cx="10652851" cy="3231654"/>
          </a:xfrm>
          <a:prstGeom prst="rect">
            <a:avLst/>
          </a:prstGeom>
          <a:noFill/>
        </p:spPr>
        <p:txBody>
          <a:bodyPr wrap="square">
            <a:spAutoFit/>
          </a:bodyPr>
          <a:lstStyle/>
          <a:p>
            <a:endParaRPr lang="en-US" sz="36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endParaRPr>
          </a:p>
          <a:p>
            <a:pPr algn="ctr"/>
            <a:r>
              <a:rPr lang="en-US" sz="2800" dirty="0">
                <a:latin typeface="Linux Libertine" panose="02000503000000000000" pitchFamily="2" charset="0"/>
                <a:ea typeface="Linux Libertine" panose="02000503000000000000" pitchFamily="2" charset="0"/>
                <a:cs typeface="Linux Libertine" panose="02000503000000000000" pitchFamily="2" charset="0"/>
              </a:rPr>
              <a:t>*?, +?, ??</a:t>
            </a:r>
          </a:p>
          <a:p>
            <a:pPr algn="ctr"/>
            <a:endParaRPr lang="en-US" sz="2800" dirty="0">
              <a:latin typeface="Linux Libertine" panose="02000503000000000000" pitchFamily="2" charset="0"/>
              <a:ea typeface="Linux Libertine" panose="02000503000000000000" pitchFamily="2" charset="0"/>
              <a:cs typeface="Linux Libertine" panose="02000503000000000000" pitchFamily="2" charset="0"/>
            </a:endParaRPr>
          </a:p>
          <a:p>
            <a:pPr algn="ctr"/>
            <a:r>
              <a:rPr lang="en-US" sz="2800" dirty="0">
                <a:latin typeface="Linux Libertine" panose="02000503000000000000" pitchFamily="2" charset="0"/>
                <a:ea typeface="Linux Libertine" panose="02000503000000000000" pitchFamily="2" charset="0"/>
                <a:cs typeface="Linux Libertine" panose="02000503000000000000" pitchFamily="2" charset="0"/>
              </a:rPr>
              <a:t>    The '*', '+', and '?' qualifiers are all greedy; they match as much text as possible. Adding ? after the qualifier makes it perform the match in non-greedy or minimal fashion; as few characters as possible will be matched.</a:t>
            </a:r>
          </a:p>
        </p:txBody>
      </p:sp>
      <p:sp>
        <p:nvSpPr>
          <p:cNvPr id="4" name="TextBox 3">
            <a:extLst>
              <a:ext uri="{FF2B5EF4-FFF2-40B4-BE49-F238E27FC236}">
                <a16:creationId xmlns:a16="http://schemas.microsoft.com/office/drawing/2014/main" id="{43B9B7CF-B041-42C4-A95A-FDD36A5C7FE9}"/>
              </a:ext>
            </a:extLst>
          </p:cNvPr>
          <p:cNvSpPr txBox="1"/>
          <p:nvPr/>
        </p:nvSpPr>
        <p:spPr>
          <a:xfrm>
            <a:off x="790769" y="511925"/>
            <a:ext cx="6097554"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Regular expressions in Python</a:t>
            </a:r>
            <a:endParaRPr lang="ru-RU" dirty="0"/>
          </a:p>
        </p:txBody>
      </p:sp>
    </p:spTree>
    <p:extLst>
      <p:ext uri="{BB962C8B-B14F-4D97-AF65-F5344CB8AC3E}">
        <p14:creationId xmlns:p14="http://schemas.microsoft.com/office/powerpoint/2010/main" val="2691538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460509" y="1962939"/>
            <a:ext cx="10652851" cy="1938992"/>
          </a:xfrm>
          <a:prstGeom prst="rect">
            <a:avLst/>
          </a:prstGeom>
          <a:noFill/>
        </p:spPr>
        <p:txBody>
          <a:bodyPr wrap="square">
            <a:spAutoFit/>
          </a:bodyPr>
          <a:lstStyle/>
          <a:p>
            <a:endParaRPr lang="en-US" sz="36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endParaRPr>
          </a:p>
          <a:p>
            <a:pPr algn="ctr"/>
            <a:r>
              <a:rPr lang="en-US" sz="2800" dirty="0">
                <a:latin typeface="Linux Libertine" panose="02000503000000000000" pitchFamily="2" charset="0"/>
                <a:ea typeface="Linux Libertine" panose="02000503000000000000" pitchFamily="2" charset="0"/>
                <a:cs typeface="Linux Libertine" panose="02000503000000000000" pitchFamily="2" charset="0"/>
              </a:rPr>
              <a:t>{m}</a:t>
            </a:r>
          </a:p>
          <a:p>
            <a:pPr algn="ctr"/>
            <a:endParaRPr lang="en-US" sz="2800" dirty="0">
              <a:latin typeface="Linux Libertine" panose="02000503000000000000" pitchFamily="2" charset="0"/>
              <a:ea typeface="Linux Libertine" panose="02000503000000000000" pitchFamily="2" charset="0"/>
              <a:cs typeface="Linux Libertine" panose="02000503000000000000" pitchFamily="2" charset="0"/>
            </a:endParaRPr>
          </a:p>
          <a:p>
            <a:pPr algn="ctr"/>
            <a:r>
              <a:rPr lang="en-US" sz="2800" dirty="0">
                <a:latin typeface="Linux Libertine" panose="02000503000000000000" pitchFamily="2" charset="0"/>
                <a:ea typeface="Linux Libertine" panose="02000503000000000000" pitchFamily="2" charset="0"/>
                <a:cs typeface="Linux Libertine" panose="02000503000000000000" pitchFamily="2" charset="0"/>
              </a:rPr>
              <a:t>    Specifies that exactly m copies of the previous RE should be matched</a:t>
            </a:r>
          </a:p>
        </p:txBody>
      </p:sp>
      <p:sp>
        <p:nvSpPr>
          <p:cNvPr id="4" name="TextBox 3">
            <a:extLst>
              <a:ext uri="{FF2B5EF4-FFF2-40B4-BE49-F238E27FC236}">
                <a16:creationId xmlns:a16="http://schemas.microsoft.com/office/drawing/2014/main" id="{43B9B7CF-B041-42C4-A95A-FDD36A5C7FE9}"/>
              </a:ext>
            </a:extLst>
          </p:cNvPr>
          <p:cNvSpPr txBox="1"/>
          <p:nvPr/>
        </p:nvSpPr>
        <p:spPr>
          <a:xfrm>
            <a:off x="790769" y="511925"/>
            <a:ext cx="6097554"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Regular expressions in Python</a:t>
            </a:r>
            <a:endParaRPr lang="ru-RU" dirty="0"/>
          </a:p>
        </p:txBody>
      </p:sp>
    </p:spTree>
    <p:extLst>
      <p:ext uri="{BB962C8B-B14F-4D97-AF65-F5344CB8AC3E}">
        <p14:creationId xmlns:p14="http://schemas.microsoft.com/office/powerpoint/2010/main" val="1758829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460509" y="1962939"/>
            <a:ext cx="10652851" cy="2800767"/>
          </a:xfrm>
          <a:prstGeom prst="rect">
            <a:avLst/>
          </a:prstGeom>
          <a:noFill/>
        </p:spPr>
        <p:txBody>
          <a:bodyPr wrap="square">
            <a:spAutoFit/>
          </a:bodyPr>
          <a:lstStyle/>
          <a:p>
            <a:endParaRPr lang="en-US" sz="36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endParaRPr>
          </a:p>
          <a:p>
            <a:pPr algn="ctr"/>
            <a:r>
              <a:rPr lang="en-US" sz="2800" dirty="0">
                <a:latin typeface="Linux Libertine" panose="02000503000000000000" pitchFamily="2" charset="0"/>
                <a:ea typeface="Linux Libertine" panose="02000503000000000000" pitchFamily="2" charset="0"/>
                <a:cs typeface="Linux Libertine" panose="02000503000000000000" pitchFamily="2" charset="0"/>
              </a:rPr>
              <a:t>{</a:t>
            </a:r>
            <a:r>
              <a:rPr lang="en-US" sz="2800" dirty="0" err="1">
                <a:latin typeface="Linux Libertine" panose="02000503000000000000" pitchFamily="2" charset="0"/>
                <a:ea typeface="Linux Libertine" panose="02000503000000000000" pitchFamily="2" charset="0"/>
                <a:cs typeface="Linux Libertine" panose="02000503000000000000" pitchFamily="2" charset="0"/>
              </a:rPr>
              <a:t>m,n</a:t>
            </a:r>
            <a:r>
              <a:rPr lang="en-US" sz="2800" dirty="0">
                <a:latin typeface="Linux Libertine" panose="02000503000000000000" pitchFamily="2" charset="0"/>
                <a:ea typeface="Linux Libertine" panose="02000503000000000000" pitchFamily="2" charset="0"/>
                <a:cs typeface="Linux Libertine" panose="02000503000000000000" pitchFamily="2" charset="0"/>
              </a:rPr>
              <a:t>} or {</a:t>
            </a:r>
            <a:r>
              <a:rPr lang="en-US" sz="2800" dirty="0" err="1">
                <a:latin typeface="Linux Libertine" panose="02000503000000000000" pitchFamily="2" charset="0"/>
                <a:ea typeface="Linux Libertine" panose="02000503000000000000" pitchFamily="2" charset="0"/>
                <a:cs typeface="Linux Libertine" panose="02000503000000000000" pitchFamily="2" charset="0"/>
              </a:rPr>
              <a:t>m,n</a:t>
            </a:r>
            <a:r>
              <a:rPr lang="en-US" sz="2800" dirty="0">
                <a:latin typeface="Linux Libertine" panose="02000503000000000000" pitchFamily="2" charset="0"/>
                <a:ea typeface="Linux Libertine" panose="02000503000000000000" pitchFamily="2" charset="0"/>
                <a:cs typeface="Linux Libertine" panose="02000503000000000000" pitchFamily="2" charset="0"/>
              </a:rPr>
              <a:t>}?</a:t>
            </a:r>
          </a:p>
          <a:p>
            <a:pPr algn="ctr"/>
            <a:endParaRPr lang="en-US" sz="2800" dirty="0">
              <a:latin typeface="Linux Libertine" panose="02000503000000000000" pitchFamily="2" charset="0"/>
              <a:ea typeface="Linux Libertine" panose="02000503000000000000" pitchFamily="2" charset="0"/>
              <a:cs typeface="Linux Libertine" panose="02000503000000000000" pitchFamily="2" charset="0"/>
            </a:endParaRPr>
          </a:p>
          <a:p>
            <a:pPr algn="ctr"/>
            <a:r>
              <a:rPr lang="en-US" sz="2800" dirty="0">
                <a:latin typeface="Linux Libertine" panose="02000503000000000000" pitchFamily="2" charset="0"/>
                <a:ea typeface="Linux Libertine" panose="02000503000000000000" pitchFamily="2" charset="0"/>
                <a:cs typeface="Linux Libertine" panose="02000503000000000000" pitchFamily="2" charset="0"/>
              </a:rPr>
              <a:t>    Causes the resulting RE to match from m to n repetitions of the preceding RE, attempting to match as many repetitions as possible (without ?).</a:t>
            </a:r>
          </a:p>
        </p:txBody>
      </p:sp>
      <p:sp>
        <p:nvSpPr>
          <p:cNvPr id="4" name="TextBox 3">
            <a:extLst>
              <a:ext uri="{FF2B5EF4-FFF2-40B4-BE49-F238E27FC236}">
                <a16:creationId xmlns:a16="http://schemas.microsoft.com/office/drawing/2014/main" id="{43B9B7CF-B041-42C4-A95A-FDD36A5C7FE9}"/>
              </a:ext>
            </a:extLst>
          </p:cNvPr>
          <p:cNvSpPr txBox="1"/>
          <p:nvPr/>
        </p:nvSpPr>
        <p:spPr>
          <a:xfrm>
            <a:off x="790769" y="511925"/>
            <a:ext cx="6097554"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Regular expressions in Python</a:t>
            </a:r>
            <a:endParaRPr lang="ru-RU" dirty="0"/>
          </a:p>
        </p:txBody>
      </p:sp>
    </p:spTree>
    <p:extLst>
      <p:ext uri="{BB962C8B-B14F-4D97-AF65-F5344CB8AC3E}">
        <p14:creationId xmlns:p14="http://schemas.microsoft.com/office/powerpoint/2010/main" val="3891291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460509" y="747709"/>
            <a:ext cx="10652851" cy="5632311"/>
          </a:xfrm>
          <a:prstGeom prst="rect">
            <a:avLst/>
          </a:prstGeom>
          <a:noFill/>
        </p:spPr>
        <p:txBody>
          <a:bodyPr wrap="square">
            <a:spAutoFit/>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   ]</a:t>
            </a:r>
          </a:p>
          <a:p>
            <a:pPr algn="ctr"/>
            <a:endParaRPr lang="en-US" sz="2400" dirty="0">
              <a:latin typeface="Linux Libertine" panose="02000503000000000000" pitchFamily="2" charset="0"/>
              <a:ea typeface="Linux Libertine" panose="02000503000000000000" pitchFamily="2" charset="0"/>
              <a:cs typeface="Linux Libertine" panose="02000503000000000000" pitchFamily="2" charset="0"/>
            </a:endParaRPr>
          </a:p>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    Used to indicate a set of characters. In a set:</a:t>
            </a:r>
          </a:p>
          <a:p>
            <a:pPr algn="ctr"/>
            <a:endParaRPr lang="en-US" sz="2400" dirty="0">
              <a:latin typeface="Linux Libertine" panose="02000503000000000000" pitchFamily="2" charset="0"/>
              <a:ea typeface="Linux Libertine" panose="02000503000000000000" pitchFamily="2" charset="0"/>
              <a:cs typeface="Linux Libertine" panose="02000503000000000000" pitchFamily="2" charset="0"/>
            </a:endParaRPr>
          </a:p>
          <a:p>
            <a:pPr marL="457200" indent="-457200">
              <a:buFont typeface="Wingdings" panose="05000000000000000000" pitchFamily="2" charset="2"/>
              <a:buChar char="§"/>
            </a:pPr>
            <a:r>
              <a:rPr lang="en-US" sz="2400" dirty="0">
                <a:latin typeface="Linux Libertine" panose="02000503000000000000" pitchFamily="2" charset="0"/>
                <a:ea typeface="Linux Libertine" panose="02000503000000000000" pitchFamily="2" charset="0"/>
                <a:cs typeface="Linux Libertine" panose="02000503000000000000" pitchFamily="2" charset="0"/>
              </a:rPr>
              <a:t>        Characters can be listed individually, e.g. [</a:t>
            </a:r>
            <a:r>
              <a:rPr lang="en-US" sz="2400" dirty="0" err="1">
                <a:latin typeface="Linux Libertine" panose="02000503000000000000" pitchFamily="2" charset="0"/>
                <a:ea typeface="Linux Libertine" panose="02000503000000000000" pitchFamily="2" charset="0"/>
                <a:cs typeface="Linux Libertine" panose="02000503000000000000" pitchFamily="2" charset="0"/>
              </a:rPr>
              <a:t>amk</a:t>
            </a:r>
            <a:r>
              <a:rPr lang="en-US" sz="2400" dirty="0">
                <a:latin typeface="Linux Libertine" panose="02000503000000000000" pitchFamily="2" charset="0"/>
                <a:ea typeface="Linux Libertine" panose="02000503000000000000" pitchFamily="2" charset="0"/>
                <a:cs typeface="Linux Libertine" panose="02000503000000000000" pitchFamily="2" charset="0"/>
              </a:rPr>
              <a:t>] will match 'a', 'm', or 'k'.</a:t>
            </a:r>
          </a:p>
          <a:p>
            <a:pPr marL="457200" indent="-457200">
              <a:buFont typeface="Wingdings" panose="05000000000000000000" pitchFamily="2" charset="2"/>
              <a:buChar char="§"/>
            </a:pPr>
            <a:endParaRPr lang="en-US" sz="2400" dirty="0">
              <a:latin typeface="Linux Libertine" panose="02000503000000000000" pitchFamily="2" charset="0"/>
              <a:ea typeface="Linux Libertine" panose="02000503000000000000" pitchFamily="2" charset="0"/>
              <a:cs typeface="Linux Libertine" panose="02000503000000000000" pitchFamily="2" charset="0"/>
            </a:endParaRPr>
          </a:p>
          <a:p>
            <a:pPr marL="457200" indent="-457200">
              <a:buFont typeface="Wingdings" panose="05000000000000000000" pitchFamily="2" charset="2"/>
              <a:buChar char="§"/>
            </a:pPr>
            <a:r>
              <a:rPr lang="en-US" sz="2400" dirty="0">
                <a:latin typeface="Linux Libertine" panose="02000503000000000000" pitchFamily="2" charset="0"/>
                <a:ea typeface="Linux Libertine" panose="02000503000000000000" pitchFamily="2" charset="0"/>
                <a:cs typeface="Linux Libertine" panose="02000503000000000000" pitchFamily="2" charset="0"/>
              </a:rPr>
              <a:t>        Ranges of characters can be indicated by giving two characters and separating them by a '-', for example [a-z], [0-5][0-9 ], [0-9A-Fa-f</a:t>
            </a:r>
          </a:p>
          <a:p>
            <a:pPr marL="457200" indent="-457200">
              <a:buFont typeface="Wingdings" panose="05000000000000000000" pitchFamily="2" charset="2"/>
              <a:buChar char="§"/>
            </a:pPr>
            <a:endParaRPr lang="en-US" sz="2400" dirty="0">
              <a:latin typeface="Linux Libertine" panose="02000503000000000000" pitchFamily="2" charset="0"/>
              <a:ea typeface="Linux Libertine" panose="02000503000000000000" pitchFamily="2" charset="0"/>
              <a:cs typeface="Linux Libertine" panose="02000503000000000000" pitchFamily="2" charset="0"/>
            </a:endParaRPr>
          </a:p>
          <a:p>
            <a:pPr marL="457200" indent="-457200">
              <a:buFont typeface="Wingdings" panose="05000000000000000000" pitchFamily="2" charset="2"/>
              <a:buChar char="§"/>
            </a:pPr>
            <a:r>
              <a:rPr lang="en-US" sz="2400" dirty="0">
                <a:latin typeface="Linux Libertine" panose="02000503000000000000" pitchFamily="2" charset="0"/>
                <a:ea typeface="Linux Libertine" panose="02000503000000000000" pitchFamily="2" charset="0"/>
                <a:cs typeface="Linux Libertine" panose="02000503000000000000" pitchFamily="2" charset="0"/>
              </a:rPr>
              <a:t>        Special characters lose their special meaning inside sets. For example, [(+*)] will match any of the literal characters '(', '+', '*', or ‘)’</a:t>
            </a:r>
          </a:p>
          <a:p>
            <a:endParaRPr lang="en-US" sz="2400" dirty="0">
              <a:latin typeface="Linux Libertine" panose="02000503000000000000" pitchFamily="2" charset="0"/>
              <a:ea typeface="Linux Libertine" panose="02000503000000000000" pitchFamily="2" charset="0"/>
              <a:cs typeface="Linux Libertine" panose="02000503000000000000" pitchFamily="2" charset="0"/>
            </a:endParaRPr>
          </a:p>
          <a:p>
            <a:pPr marL="457200" indent="-457200">
              <a:buFont typeface="Wingdings" panose="05000000000000000000" pitchFamily="2" charset="2"/>
              <a:buChar char="§"/>
            </a:pPr>
            <a:r>
              <a:rPr lang="en-US" sz="2400" dirty="0">
                <a:latin typeface="Linux Libertine" panose="02000503000000000000" pitchFamily="2" charset="0"/>
                <a:ea typeface="Linux Libertine" panose="02000503000000000000" pitchFamily="2" charset="0"/>
                <a:cs typeface="Linux Libertine" panose="02000503000000000000" pitchFamily="2" charset="0"/>
              </a:rPr>
              <a:t>Characters that are not within a range can be matched by complementing the set. If the first character of the set is '^', all the characters that are not in the set will be matched.</a:t>
            </a:r>
          </a:p>
        </p:txBody>
      </p:sp>
      <p:sp>
        <p:nvSpPr>
          <p:cNvPr id="4" name="TextBox 3">
            <a:extLst>
              <a:ext uri="{FF2B5EF4-FFF2-40B4-BE49-F238E27FC236}">
                <a16:creationId xmlns:a16="http://schemas.microsoft.com/office/drawing/2014/main" id="{43B9B7CF-B041-42C4-A95A-FDD36A5C7FE9}"/>
              </a:ext>
            </a:extLst>
          </p:cNvPr>
          <p:cNvSpPr txBox="1"/>
          <p:nvPr/>
        </p:nvSpPr>
        <p:spPr>
          <a:xfrm>
            <a:off x="460509" y="101378"/>
            <a:ext cx="6097554"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Regular expressions in Python</a:t>
            </a:r>
            <a:endParaRPr lang="ru-RU" dirty="0"/>
          </a:p>
        </p:txBody>
      </p:sp>
    </p:spTree>
    <p:extLst>
      <p:ext uri="{BB962C8B-B14F-4D97-AF65-F5344CB8AC3E}">
        <p14:creationId xmlns:p14="http://schemas.microsoft.com/office/powerpoint/2010/main" val="374995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B9B7CF-B041-42C4-A95A-FDD36A5C7FE9}"/>
              </a:ext>
            </a:extLst>
          </p:cNvPr>
          <p:cNvSpPr txBox="1"/>
          <p:nvPr/>
        </p:nvSpPr>
        <p:spPr>
          <a:xfrm>
            <a:off x="790769" y="511925"/>
            <a:ext cx="9892782"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Regular expressions in Python: how to use</a:t>
            </a:r>
            <a:endParaRPr lang="ru-RU" dirty="0"/>
          </a:p>
        </p:txBody>
      </p:sp>
      <p:sp>
        <p:nvSpPr>
          <p:cNvPr id="8" name="TextBox 7">
            <a:extLst>
              <a:ext uri="{FF2B5EF4-FFF2-40B4-BE49-F238E27FC236}">
                <a16:creationId xmlns:a16="http://schemas.microsoft.com/office/drawing/2014/main" id="{1786427E-D520-4092-9CE9-2C9BEE14399C}"/>
              </a:ext>
            </a:extLst>
          </p:cNvPr>
          <p:cNvSpPr txBox="1"/>
          <p:nvPr/>
        </p:nvSpPr>
        <p:spPr>
          <a:xfrm>
            <a:off x="2470280" y="1867783"/>
            <a:ext cx="6097554" cy="2800767"/>
          </a:xfrm>
          <a:prstGeom prst="rect">
            <a:avLst/>
          </a:prstGeom>
          <a:noFill/>
        </p:spPr>
        <p:txBody>
          <a:bodyPr wrap="square">
            <a:spAutoFit/>
          </a:bodyPr>
          <a:lstStyle/>
          <a:p>
            <a:r>
              <a:rPr lang="en-US" sz="4400" dirty="0"/>
              <a:t>&gt;&gt;&gt; import re</a:t>
            </a:r>
          </a:p>
          <a:p>
            <a:r>
              <a:rPr lang="en-US" sz="4400" dirty="0"/>
              <a:t>&gt;&gt;&gt; p = </a:t>
            </a:r>
            <a:r>
              <a:rPr lang="en-US" sz="4400" dirty="0" err="1"/>
              <a:t>re.compile</a:t>
            </a:r>
            <a:r>
              <a:rPr lang="en-US" sz="4400" dirty="0"/>
              <a:t>('ab*')</a:t>
            </a:r>
          </a:p>
          <a:p>
            <a:r>
              <a:rPr lang="en-US" sz="4400" dirty="0"/>
              <a:t>&gt;&gt;&gt; p</a:t>
            </a:r>
          </a:p>
          <a:p>
            <a:r>
              <a:rPr lang="en-US" sz="4400" dirty="0" err="1"/>
              <a:t>re.compile</a:t>
            </a:r>
            <a:r>
              <a:rPr lang="en-US" sz="4400" dirty="0"/>
              <a:t>('ab*')</a:t>
            </a:r>
            <a:endParaRPr lang="ru-RU" sz="4400" dirty="0"/>
          </a:p>
        </p:txBody>
      </p:sp>
    </p:spTree>
    <p:extLst>
      <p:ext uri="{BB962C8B-B14F-4D97-AF65-F5344CB8AC3E}">
        <p14:creationId xmlns:p14="http://schemas.microsoft.com/office/powerpoint/2010/main" val="3333392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B9B7CF-B041-42C4-A95A-FDD36A5C7FE9}"/>
              </a:ext>
            </a:extLst>
          </p:cNvPr>
          <p:cNvSpPr txBox="1"/>
          <p:nvPr/>
        </p:nvSpPr>
        <p:spPr>
          <a:xfrm>
            <a:off x="790769" y="511925"/>
            <a:ext cx="9892782"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Regular expressions in Python: how to use</a:t>
            </a:r>
            <a:endParaRPr lang="ru-RU" dirty="0"/>
          </a:p>
        </p:txBody>
      </p:sp>
      <p:graphicFrame>
        <p:nvGraphicFramePr>
          <p:cNvPr id="3" name="Таблица 2">
            <a:extLst>
              <a:ext uri="{FF2B5EF4-FFF2-40B4-BE49-F238E27FC236}">
                <a16:creationId xmlns:a16="http://schemas.microsoft.com/office/drawing/2014/main" id="{1516AA8E-291D-4BA2-A44E-561B8D6FA56B}"/>
              </a:ext>
            </a:extLst>
          </p:cNvPr>
          <p:cNvGraphicFramePr>
            <a:graphicFrameLocks noGrp="1"/>
          </p:cNvGraphicFramePr>
          <p:nvPr/>
        </p:nvGraphicFramePr>
        <p:xfrm>
          <a:off x="390331" y="1810466"/>
          <a:ext cx="10515600" cy="3749040"/>
        </p:xfrm>
        <a:graphic>
          <a:graphicData uri="http://schemas.openxmlformats.org/drawingml/2006/table">
            <a:tbl>
              <a:tblPr/>
              <a:tblGrid>
                <a:gridCol w="4228322">
                  <a:extLst>
                    <a:ext uri="{9D8B030D-6E8A-4147-A177-3AD203B41FA5}">
                      <a16:colId xmlns:a16="http://schemas.microsoft.com/office/drawing/2014/main" val="2716630287"/>
                    </a:ext>
                  </a:extLst>
                </a:gridCol>
                <a:gridCol w="6287278">
                  <a:extLst>
                    <a:ext uri="{9D8B030D-6E8A-4147-A177-3AD203B41FA5}">
                      <a16:colId xmlns:a16="http://schemas.microsoft.com/office/drawing/2014/main" val="3708295651"/>
                    </a:ext>
                  </a:extLst>
                </a:gridCol>
              </a:tblGrid>
              <a:tr h="0">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Method/Attribute</a:t>
                      </a:r>
                    </a:p>
                  </a:txBody>
                  <a:tcPr anchor="ctr">
                    <a:lnL>
                      <a:noFill/>
                    </a:lnL>
                    <a:lnR>
                      <a:noFill/>
                    </a:lnR>
                    <a:lnT>
                      <a:noFill/>
                    </a:lnT>
                    <a:lnB>
                      <a:noFill/>
                    </a:lnB>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Purpose</a:t>
                      </a:r>
                    </a:p>
                  </a:txBody>
                  <a:tcPr anchor="ctr">
                    <a:lnL>
                      <a:noFill/>
                    </a:lnL>
                    <a:lnR>
                      <a:noFill/>
                    </a:lnR>
                    <a:lnT>
                      <a:noFill/>
                    </a:lnT>
                    <a:lnB>
                      <a:noFill/>
                    </a:lnB>
                  </a:tcPr>
                </a:tc>
                <a:extLst>
                  <a:ext uri="{0D108BD9-81ED-4DB2-BD59-A6C34878D82A}">
                    <a16:rowId xmlns:a16="http://schemas.microsoft.com/office/drawing/2014/main" val="532453683"/>
                  </a:ext>
                </a:extLst>
              </a:tr>
              <a:tr h="0">
                <a:tc>
                  <a:txBody>
                    <a:bodyPr/>
                    <a:lstStyle/>
                    <a:p>
                      <a:pPr algn="ctr"/>
                      <a:r>
                        <a:rPr lang="en-US" sz="2400">
                          <a:latin typeface="Linux Libertine" panose="02000503000000000000" pitchFamily="2" charset="0"/>
                          <a:ea typeface="Linux Libertine" panose="02000503000000000000" pitchFamily="2" charset="0"/>
                          <a:cs typeface="Linux Libertine" panose="02000503000000000000" pitchFamily="2" charset="0"/>
                        </a:rPr>
                        <a:t>match()</a:t>
                      </a:r>
                    </a:p>
                  </a:txBody>
                  <a:tcPr anchor="ctr">
                    <a:lnL>
                      <a:noFill/>
                    </a:lnL>
                    <a:lnR>
                      <a:noFill/>
                    </a:lnR>
                    <a:lnT>
                      <a:noFill/>
                    </a:lnT>
                    <a:lnB>
                      <a:noFill/>
                    </a:lnB>
                  </a:tcPr>
                </a:tc>
                <a:tc>
                  <a:txBody>
                    <a:bodyPr/>
                    <a:lstStyle/>
                    <a:p>
                      <a:pPr algn="ctr"/>
                      <a:r>
                        <a:rPr lang="en-US" sz="2400">
                          <a:latin typeface="Linux Libertine" panose="02000503000000000000" pitchFamily="2" charset="0"/>
                          <a:ea typeface="Linux Libertine" panose="02000503000000000000" pitchFamily="2" charset="0"/>
                          <a:cs typeface="Linux Libertine" panose="02000503000000000000" pitchFamily="2" charset="0"/>
                        </a:rPr>
                        <a:t>Determine if the RE matches at the beginning of the string.</a:t>
                      </a:r>
                    </a:p>
                  </a:txBody>
                  <a:tcPr anchor="ctr">
                    <a:lnL>
                      <a:noFill/>
                    </a:lnL>
                    <a:lnR>
                      <a:noFill/>
                    </a:lnR>
                    <a:lnT>
                      <a:noFill/>
                    </a:lnT>
                    <a:lnB>
                      <a:noFill/>
                    </a:lnB>
                  </a:tcPr>
                </a:tc>
                <a:extLst>
                  <a:ext uri="{0D108BD9-81ED-4DB2-BD59-A6C34878D82A}">
                    <a16:rowId xmlns:a16="http://schemas.microsoft.com/office/drawing/2014/main" val="1433675431"/>
                  </a:ext>
                </a:extLst>
              </a:tr>
              <a:tr h="0">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search()</a:t>
                      </a:r>
                    </a:p>
                  </a:txBody>
                  <a:tcPr anchor="ctr">
                    <a:lnL>
                      <a:noFill/>
                    </a:lnL>
                    <a:lnR>
                      <a:noFill/>
                    </a:lnR>
                    <a:lnT>
                      <a:noFill/>
                    </a:lnT>
                    <a:lnB>
                      <a:noFill/>
                    </a:lnB>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Scan through a string, looking for any location where this RE matches.</a:t>
                      </a:r>
                    </a:p>
                  </a:txBody>
                  <a:tcPr anchor="ctr">
                    <a:lnL>
                      <a:noFill/>
                    </a:lnL>
                    <a:lnR>
                      <a:noFill/>
                    </a:lnR>
                    <a:lnT>
                      <a:noFill/>
                    </a:lnT>
                    <a:lnB>
                      <a:noFill/>
                    </a:lnB>
                  </a:tcPr>
                </a:tc>
                <a:extLst>
                  <a:ext uri="{0D108BD9-81ED-4DB2-BD59-A6C34878D82A}">
                    <a16:rowId xmlns:a16="http://schemas.microsoft.com/office/drawing/2014/main" val="3331869767"/>
                  </a:ext>
                </a:extLst>
              </a:tr>
              <a:tr h="0">
                <a:tc>
                  <a:txBody>
                    <a:bodyPr/>
                    <a:lstStyle/>
                    <a:p>
                      <a:pPr algn="ctr"/>
                      <a:r>
                        <a:rPr lang="en-US" sz="2400" dirty="0" err="1">
                          <a:latin typeface="Linux Libertine" panose="02000503000000000000" pitchFamily="2" charset="0"/>
                          <a:ea typeface="Linux Libertine" panose="02000503000000000000" pitchFamily="2" charset="0"/>
                          <a:cs typeface="Linux Libertine" panose="02000503000000000000" pitchFamily="2" charset="0"/>
                        </a:rPr>
                        <a:t>findall</a:t>
                      </a:r>
                      <a:r>
                        <a:rPr lang="en-US" sz="2400" dirty="0">
                          <a:latin typeface="Linux Libertine" panose="02000503000000000000" pitchFamily="2" charset="0"/>
                          <a:ea typeface="Linux Libertine" panose="02000503000000000000" pitchFamily="2" charset="0"/>
                          <a:cs typeface="Linux Libertine" panose="02000503000000000000" pitchFamily="2" charset="0"/>
                        </a:rPr>
                        <a:t>()</a:t>
                      </a:r>
                    </a:p>
                  </a:txBody>
                  <a:tcPr anchor="ctr">
                    <a:lnL>
                      <a:noFill/>
                    </a:lnL>
                    <a:lnR>
                      <a:noFill/>
                    </a:lnR>
                    <a:lnT>
                      <a:noFill/>
                    </a:lnT>
                    <a:lnB>
                      <a:noFill/>
                    </a:lnB>
                  </a:tcPr>
                </a:tc>
                <a:tc>
                  <a:txBody>
                    <a:bodyPr/>
                    <a:lstStyle/>
                    <a:p>
                      <a:pPr algn="ctr"/>
                      <a:r>
                        <a:rPr lang="en-US" sz="2400">
                          <a:latin typeface="Linux Libertine" panose="02000503000000000000" pitchFamily="2" charset="0"/>
                          <a:ea typeface="Linux Libertine" panose="02000503000000000000" pitchFamily="2" charset="0"/>
                          <a:cs typeface="Linux Libertine" panose="02000503000000000000" pitchFamily="2" charset="0"/>
                        </a:rPr>
                        <a:t>Find all substrings where the RE matches, and returns them as a list.</a:t>
                      </a:r>
                    </a:p>
                  </a:txBody>
                  <a:tcPr anchor="ctr">
                    <a:lnL>
                      <a:noFill/>
                    </a:lnL>
                    <a:lnR>
                      <a:noFill/>
                    </a:lnR>
                    <a:lnT>
                      <a:noFill/>
                    </a:lnT>
                    <a:lnB>
                      <a:noFill/>
                    </a:lnB>
                  </a:tcPr>
                </a:tc>
                <a:extLst>
                  <a:ext uri="{0D108BD9-81ED-4DB2-BD59-A6C34878D82A}">
                    <a16:rowId xmlns:a16="http://schemas.microsoft.com/office/drawing/2014/main" val="2741211445"/>
                  </a:ext>
                </a:extLst>
              </a:tr>
              <a:tr h="0">
                <a:tc>
                  <a:txBody>
                    <a:bodyPr/>
                    <a:lstStyle/>
                    <a:p>
                      <a:pPr algn="ctr"/>
                      <a:r>
                        <a:rPr lang="en-US" sz="2400">
                          <a:latin typeface="Linux Libertine" panose="02000503000000000000" pitchFamily="2" charset="0"/>
                          <a:ea typeface="Linux Libertine" panose="02000503000000000000" pitchFamily="2" charset="0"/>
                          <a:cs typeface="Linux Libertine" panose="02000503000000000000" pitchFamily="2" charset="0"/>
                        </a:rPr>
                        <a:t>finditer()</a:t>
                      </a:r>
                    </a:p>
                  </a:txBody>
                  <a:tcPr anchor="ctr">
                    <a:lnL>
                      <a:noFill/>
                    </a:lnL>
                    <a:lnR>
                      <a:noFill/>
                    </a:lnR>
                    <a:lnT>
                      <a:noFill/>
                    </a:lnT>
                    <a:lnB>
                      <a:noFill/>
                    </a:lnB>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Find all substrings where the RE matches, and returns them as an </a:t>
                      </a:r>
                      <a:r>
                        <a:rPr lang="en-US" sz="2400" dirty="0">
                          <a:latin typeface="Linux Libertine" panose="02000503000000000000" pitchFamily="2" charset="0"/>
                          <a:ea typeface="Linux Libertine" panose="02000503000000000000" pitchFamily="2" charset="0"/>
                          <a:cs typeface="Linux Libertine" panose="02000503000000000000" pitchFamily="2" charset="0"/>
                          <a:hlinkClick r:id="rId2"/>
                        </a:rPr>
                        <a:t>iterator</a:t>
                      </a:r>
                      <a:r>
                        <a:rPr lang="en-US" sz="2400" dirty="0">
                          <a:latin typeface="Linux Libertine" panose="02000503000000000000" pitchFamily="2" charset="0"/>
                          <a:ea typeface="Linux Libertine" panose="02000503000000000000" pitchFamily="2" charset="0"/>
                          <a:cs typeface="Linux Libertine" panose="02000503000000000000" pitchFamily="2" charset="0"/>
                        </a:rPr>
                        <a:t>.</a:t>
                      </a:r>
                    </a:p>
                  </a:txBody>
                  <a:tcPr anchor="ctr">
                    <a:lnL>
                      <a:noFill/>
                    </a:lnL>
                    <a:lnR>
                      <a:noFill/>
                    </a:lnR>
                    <a:lnT>
                      <a:noFill/>
                    </a:lnT>
                    <a:lnB>
                      <a:noFill/>
                    </a:lnB>
                  </a:tcPr>
                </a:tc>
                <a:extLst>
                  <a:ext uri="{0D108BD9-81ED-4DB2-BD59-A6C34878D82A}">
                    <a16:rowId xmlns:a16="http://schemas.microsoft.com/office/drawing/2014/main" val="19298872"/>
                  </a:ext>
                </a:extLst>
              </a:tr>
            </a:tbl>
          </a:graphicData>
        </a:graphic>
      </p:graphicFrame>
    </p:spTree>
    <p:extLst>
      <p:ext uri="{BB962C8B-B14F-4D97-AF65-F5344CB8AC3E}">
        <p14:creationId xmlns:p14="http://schemas.microsoft.com/office/powerpoint/2010/main" val="26014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860723" y="448471"/>
            <a:ext cx="10652851" cy="5816977"/>
          </a:xfrm>
          <a:prstGeom prst="rect">
            <a:avLst/>
          </a:prstGeom>
          <a:noFill/>
        </p:spPr>
        <p:txBody>
          <a:bodyPr wrap="square">
            <a:spAutoFit/>
          </a:bodyPr>
          <a:lstStyle/>
          <a:p>
            <a:r>
              <a:rPr lang="en-US" sz="3600" dirty="0">
                <a:latin typeface="Linux Libertine" panose="02000503000000000000" pitchFamily="2" charset="0"/>
                <a:ea typeface="Linux Libertine" panose="02000503000000000000" pitchFamily="2" charset="0"/>
                <a:cs typeface="Linux Libertine" panose="02000503000000000000" pitchFamily="2" charset="0"/>
              </a:rPr>
              <a:t>Example of the </a:t>
            </a:r>
            <a:r>
              <a:rPr lang="en-US" sz="36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Regular language</a:t>
            </a:r>
          </a:p>
          <a:p>
            <a:r>
              <a:rPr lang="en-US" sz="2800" dirty="0">
                <a:latin typeface="Linux Libertine" panose="02000503000000000000" pitchFamily="2" charset="0"/>
                <a:ea typeface="Linux Libertine" panose="02000503000000000000" pitchFamily="2" charset="0"/>
                <a:cs typeface="Linux Libertine" panose="02000503000000000000" pitchFamily="2" charset="0"/>
              </a:rPr>
              <a:t>The following rules describe a formal language L over the alphabet</a:t>
            </a:r>
          </a:p>
          <a:p>
            <a:r>
              <a:rPr lang="en-US" sz="2800" dirty="0">
                <a:latin typeface="Linux Libertine" panose="02000503000000000000" pitchFamily="2" charset="0"/>
                <a:ea typeface="Linux Libertine" panose="02000503000000000000" pitchFamily="2" charset="0"/>
                <a:cs typeface="Linux Libertine" panose="02000503000000000000" pitchFamily="2" charset="0"/>
              </a:rPr>
              <a:t>Σ = {0, 1, 2, 3, 4, 5, 6, 7, 8, 9, +, =}:</a:t>
            </a: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    Every nonempty string that does not contain "+" or "=" and does not start with "0" is in L.</a:t>
            </a: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    The string "0" is in L.</a:t>
            </a: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    A string containing "=" is in L if and only if there is exactly one "=", and it separates two valid strings of L.</a:t>
            </a: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    A string containing "+" but not "=" is in L if and only if every "+" in the string separates two valid strings of L.</a:t>
            </a: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    No string is in L other than those implied by the previous rules.</a:t>
            </a:r>
          </a:p>
          <a:p>
            <a:r>
              <a:rPr lang="en-US" sz="2800" dirty="0">
                <a:latin typeface="Linux Libertine" panose="02000503000000000000" pitchFamily="2" charset="0"/>
                <a:ea typeface="Linux Libertine" panose="02000503000000000000" pitchFamily="2" charset="0"/>
                <a:cs typeface="Linux Libertine" panose="02000503000000000000" pitchFamily="2" charset="0"/>
              </a:rPr>
              <a:t>Under these rules, the string "23+4=555" is in L, </a:t>
            </a:r>
          </a:p>
          <a:p>
            <a:r>
              <a:rPr lang="en-US" sz="2800" dirty="0">
                <a:latin typeface="Linux Libertine" panose="02000503000000000000" pitchFamily="2" charset="0"/>
                <a:ea typeface="Linux Libertine" panose="02000503000000000000" pitchFamily="2" charset="0"/>
                <a:cs typeface="Linux Libertine" panose="02000503000000000000" pitchFamily="2" charset="0"/>
              </a:rPr>
              <a:t>but the string "=234=+" is not.</a:t>
            </a:r>
            <a:endParaRPr lang="ru-RU" sz="2800" dirty="0">
              <a:latin typeface="Linux Libertine" panose="02000503000000000000" pitchFamily="2" charset="0"/>
              <a:ea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2369206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B9B7CF-B041-42C4-A95A-FDD36A5C7FE9}"/>
              </a:ext>
            </a:extLst>
          </p:cNvPr>
          <p:cNvSpPr txBox="1"/>
          <p:nvPr/>
        </p:nvSpPr>
        <p:spPr>
          <a:xfrm>
            <a:off x="681135" y="250668"/>
            <a:ext cx="9892782"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Regular expressions in Python: how to use</a:t>
            </a:r>
            <a:endParaRPr lang="ru-RU" dirty="0"/>
          </a:p>
        </p:txBody>
      </p:sp>
      <p:sp>
        <p:nvSpPr>
          <p:cNvPr id="8" name="TextBox 7">
            <a:extLst>
              <a:ext uri="{FF2B5EF4-FFF2-40B4-BE49-F238E27FC236}">
                <a16:creationId xmlns:a16="http://schemas.microsoft.com/office/drawing/2014/main" id="{1786427E-D520-4092-9CE9-2C9BEE14399C}"/>
              </a:ext>
            </a:extLst>
          </p:cNvPr>
          <p:cNvSpPr txBox="1"/>
          <p:nvPr/>
        </p:nvSpPr>
        <p:spPr>
          <a:xfrm>
            <a:off x="681135" y="1074681"/>
            <a:ext cx="12428375" cy="1754326"/>
          </a:xfrm>
          <a:prstGeom prst="rect">
            <a:avLst/>
          </a:prstGeom>
          <a:noFill/>
        </p:spPr>
        <p:txBody>
          <a:bodyPr wrap="square">
            <a:spAutoFit/>
          </a:bodyPr>
          <a:lstStyle/>
          <a:p>
            <a:r>
              <a:rPr lang="en-US" sz="3600" dirty="0"/>
              <a:t>&gt;&gt;&gt; m = </a:t>
            </a:r>
            <a:r>
              <a:rPr lang="en-US" sz="3600" dirty="0" err="1"/>
              <a:t>p.match</a:t>
            </a:r>
            <a:r>
              <a:rPr lang="en-US" sz="3600" dirty="0"/>
              <a:t>('tempo')</a:t>
            </a:r>
          </a:p>
          <a:p>
            <a:r>
              <a:rPr lang="en-US" sz="3600" dirty="0"/>
              <a:t>&gt;&gt;&gt; m</a:t>
            </a:r>
          </a:p>
          <a:p>
            <a:r>
              <a:rPr lang="en-US" sz="3600" dirty="0"/>
              <a:t>&lt;</a:t>
            </a:r>
            <a:r>
              <a:rPr lang="en-US" sz="3600" dirty="0" err="1"/>
              <a:t>re.Match</a:t>
            </a:r>
            <a:r>
              <a:rPr lang="en-US" sz="3600" dirty="0"/>
              <a:t> object; span=(0, 5), match='tempo'&gt;</a:t>
            </a:r>
            <a:endParaRPr lang="ru-RU" sz="3600" dirty="0"/>
          </a:p>
        </p:txBody>
      </p:sp>
      <p:graphicFrame>
        <p:nvGraphicFramePr>
          <p:cNvPr id="2" name="Таблица 1">
            <a:extLst>
              <a:ext uri="{FF2B5EF4-FFF2-40B4-BE49-F238E27FC236}">
                <a16:creationId xmlns:a16="http://schemas.microsoft.com/office/drawing/2014/main" id="{6B675C2E-EF86-4775-A702-F2E9A2487EB4}"/>
              </a:ext>
            </a:extLst>
          </p:cNvPr>
          <p:cNvGraphicFramePr>
            <a:graphicFrameLocks noGrp="1"/>
          </p:cNvGraphicFramePr>
          <p:nvPr>
            <p:extLst>
              <p:ext uri="{D42A27DB-BD31-4B8C-83A1-F6EECF244321}">
                <p14:modId xmlns:p14="http://schemas.microsoft.com/office/powerpoint/2010/main" val="3843602"/>
              </p:ext>
            </p:extLst>
          </p:nvPr>
        </p:nvGraphicFramePr>
        <p:xfrm>
          <a:off x="681135" y="3429000"/>
          <a:ext cx="10515600" cy="2651760"/>
        </p:xfrm>
        <a:graphic>
          <a:graphicData uri="http://schemas.openxmlformats.org/drawingml/2006/table">
            <a:tbl>
              <a:tblPr/>
              <a:tblGrid>
                <a:gridCol w="4096138">
                  <a:extLst>
                    <a:ext uri="{9D8B030D-6E8A-4147-A177-3AD203B41FA5}">
                      <a16:colId xmlns:a16="http://schemas.microsoft.com/office/drawing/2014/main" val="3233221533"/>
                    </a:ext>
                  </a:extLst>
                </a:gridCol>
                <a:gridCol w="6419462">
                  <a:extLst>
                    <a:ext uri="{9D8B030D-6E8A-4147-A177-3AD203B41FA5}">
                      <a16:colId xmlns:a16="http://schemas.microsoft.com/office/drawing/2014/main" val="3098484045"/>
                    </a:ext>
                  </a:extLst>
                </a:gridCol>
              </a:tblGrid>
              <a:tr h="0">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Method/Attribute</a:t>
                      </a:r>
                    </a:p>
                  </a:txBody>
                  <a:tcPr anchor="ctr">
                    <a:lnL>
                      <a:noFill/>
                    </a:lnL>
                    <a:lnR>
                      <a:noFill/>
                    </a:lnR>
                    <a:lnT>
                      <a:noFill/>
                    </a:lnT>
                    <a:lnB>
                      <a:noFill/>
                    </a:lnB>
                  </a:tcPr>
                </a:tc>
                <a:tc>
                  <a:txBody>
                    <a:bodyPr/>
                    <a:lstStyle/>
                    <a:p>
                      <a:pPr algn="ctr"/>
                      <a:r>
                        <a:rPr lang="en-US" sz="2400">
                          <a:latin typeface="Linux Libertine" panose="02000503000000000000" pitchFamily="2" charset="0"/>
                          <a:ea typeface="Linux Libertine" panose="02000503000000000000" pitchFamily="2" charset="0"/>
                          <a:cs typeface="Linux Libertine" panose="02000503000000000000" pitchFamily="2" charset="0"/>
                        </a:rPr>
                        <a:t>Purpose</a:t>
                      </a:r>
                    </a:p>
                  </a:txBody>
                  <a:tcPr anchor="ctr">
                    <a:lnL>
                      <a:noFill/>
                    </a:lnL>
                    <a:lnR>
                      <a:noFill/>
                    </a:lnR>
                    <a:lnT>
                      <a:noFill/>
                    </a:lnT>
                    <a:lnB>
                      <a:noFill/>
                    </a:lnB>
                  </a:tcPr>
                </a:tc>
                <a:extLst>
                  <a:ext uri="{0D108BD9-81ED-4DB2-BD59-A6C34878D82A}">
                    <a16:rowId xmlns:a16="http://schemas.microsoft.com/office/drawing/2014/main" val="417014686"/>
                  </a:ext>
                </a:extLst>
              </a:tr>
              <a:tr h="0">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group()</a:t>
                      </a:r>
                    </a:p>
                  </a:txBody>
                  <a:tcPr anchor="ctr">
                    <a:lnL>
                      <a:noFill/>
                    </a:lnL>
                    <a:lnR>
                      <a:noFill/>
                    </a:lnR>
                    <a:lnT>
                      <a:noFill/>
                    </a:lnT>
                    <a:lnB>
                      <a:noFill/>
                    </a:lnB>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Return the string matched by the RE</a:t>
                      </a:r>
                    </a:p>
                  </a:txBody>
                  <a:tcPr anchor="ctr">
                    <a:lnL>
                      <a:noFill/>
                    </a:lnL>
                    <a:lnR>
                      <a:noFill/>
                    </a:lnR>
                    <a:lnT>
                      <a:noFill/>
                    </a:lnT>
                    <a:lnB>
                      <a:noFill/>
                    </a:lnB>
                  </a:tcPr>
                </a:tc>
                <a:extLst>
                  <a:ext uri="{0D108BD9-81ED-4DB2-BD59-A6C34878D82A}">
                    <a16:rowId xmlns:a16="http://schemas.microsoft.com/office/drawing/2014/main" val="3221512377"/>
                  </a:ext>
                </a:extLst>
              </a:tr>
              <a:tr h="0">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start()</a:t>
                      </a:r>
                    </a:p>
                  </a:txBody>
                  <a:tcPr anchor="ctr">
                    <a:lnL>
                      <a:noFill/>
                    </a:lnL>
                    <a:lnR>
                      <a:noFill/>
                    </a:lnR>
                    <a:lnT>
                      <a:noFill/>
                    </a:lnT>
                    <a:lnB>
                      <a:noFill/>
                    </a:lnB>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Return the starting position of the match</a:t>
                      </a:r>
                    </a:p>
                  </a:txBody>
                  <a:tcPr anchor="ctr">
                    <a:lnL>
                      <a:noFill/>
                    </a:lnL>
                    <a:lnR>
                      <a:noFill/>
                    </a:lnR>
                    <a:lnT>
                      <a:noFill/>
                    </a:lnT>
                    <a:lnB>
                      <a:noFill/>
                    </a:lnB>
                  </a:tcPr>
                </a:tc>
                <a:extLst>
                  <a:ext uri="{0D108BD9-81ED-4DB2-BD59-A6C34878D82A}">
                    <a16:rowId xmlns:a16="http://schemas.microsoft.com/office/drawing/2014/main" val="2907470509"/>
                  </a:ext>
                </a:extLst>
              </a:tr>
              <a:tr h="0">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end()</a:t>
                      </a:r>
                    </a:p>
                  </a:txBody>
                  <a:tcPr anchor="ctr">
                    <a:lnL>
                      <a:noFill/>
                    </a:lnL>
                    <a:lnR>
                      <a:noFill/>
                    </a:lnR>
                    <a:lnT>
                      <a:noFill/>
                    </a:lnT>
                    <a:lnB>
                      <a:noFill/>
                    </a:lnB>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Return the ending position of the match</a:t>
                      </a:r>
                    </a:p>
                  </a:txBody>
                  <a:tcPr anchor="ctr">
                    <a:lnL>
                      <a:noFill/>
                    </a:lnL>
                    <a:lnR>
                      <a:noFill/>
                    </a:lnR>
                    <a:lnT>
                      <a:noFill/>
                    </a:lnT>
                    <a:lnB>
                      <a:noFill/>
                    </a:lnB>
                  </a:tcPr>
                </a:tc>
                <a:extLst>
                  <a:ext uri="{0D108BD9-81ED-4DB2-BD59-A6C34878D82A}">
                    <a16:rowId xmlns:a16="http://schemas.microsoft.com/office/drawing/2014/main" val="4264074648"/>
                  </a:ext>
                </a:extLst>
              </a:tr>
              <a:tr h="0">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span()</a:t>
                      </a:r>
                    </a:p>
                  </a:txBody>
                  <a:tcPr anchor="ctr">
                    <a:lnL>
                      <a:noFill/>
                    </a:lnL>
                    <a:lnR>
                      <a:noFill/>
                    </a:lnR>
                    <a:lnT>
                      <a:noFill/>
                    </a:lnT>
                    <a:lnB>
                      <a:noFill/>
                    </a:lnB>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Return a tuple containing the (start, end) positions of the match</a:t>
                      </a:r>
                    </a:p>
                  </a:txBody>
                  <a:tcPr anchor="ctr">
                    <a:lnL>
                      <a:noFill/>
                    </a:lnL>
                    <a:lnR>
                      <a:noFill/>
                    </a:lnR>
                    <a:lnT>
                      <a:noFill/>
                    </a:lnT>
                    <a:lnB>
                      <a:noFill/>
                    </a:lnB>
                  </a:tcPr>
                </a:tc>
                <a:extLst>
                  <a:ext uri="{0D108BD9-81ED-4DB2-BD59-A6C34878D82A}">
                    <a16:rowId xmlns:a16="http://schemas.microsoft.com/office/drawing/2014/main" val="41923530"/>
                  </a:ext>
                </a:extLst>
              </a:tr>
            </a:tbl>
          </a:graphicData>
        </a:graphic>
      </p:graphicFrame>
    </p:spTree>
    <p:extLst>
      <p:ext uri="{BB962C8B-B14F-4D97-AF65-F5344CB8AC3E}">
        <p14:creationId xmlns:p14="http://schemas.microsoft.com/office/powerpoint/2010/main" val="3066120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B9B7CF-B041-42C4-A95A-FDD36A5C7FE9}"/>
              </a:ext>
            </a:extLst>
          </p:cNvPr>
          <p:cNvSpPr txBox="1"/>
          <p:nvPr/>
        </p:nvSpPr>
        <p:spPr>
          <a:xfrm>
            <a:off x="681135" y="250668"/>
            <a:ext cx="9892782"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Regular expressions in Python: how to use</a:t>
            </a:r>
            <a:endParaRPr lang="ru-RU" dirty="0"/>
          </a:p>
        </p:txBody>
      </p:sp>
      <p:sp>
        <p:nvSpPr>
          <p:cNvPr id="8" name="TextBox 7">
            <a:extLst>
              <a:ext uri="{FF2B5EF4-FFF2-40B4-BE49-F238E27FC236}">
                <a16:creationId xmlns:a16="http://schemas.microsoft.com/office/drawing/2014/main" id="{1786427E-D520-4092-9CE9-2C9BEE14399C}"/>
              </a:ext>
            </a:extLst>
          </p:cNvPr>
          <p:cNvSpPr txBox="1"/>
          <p:nvPr/>
        </p:nvSpPr>
        <p:spPr>
          <a:xfrm>
            <a:off x="681135" y="1074681"/>
            <a:ext cx="12428375" cy="1754326"/>
          </a:xfrm>
          <a:prstGeom prst="rect">
            <a:avLst/>
          </a:prstGeom>
          <a:noFill/>
        </p:spPr>
        <p:txBody>
          <a:bodyPr wrap="square">
            <a:spAutoFit/>
          </a:bodyPr>
          <a:lstStyle/>
          <a:p>
            <a:r>
              <a:rPr lang="en-US" sz="3600" dirty="0"/>
              <a:t>&gt;&gt;&gt; m = </a:t>
            </a:r>
            <a:r>
              <a:rPr lang="en-US" sz="3600" dirty="0" err="1"/>
              <a:t>p.match</a:t>
            </a:r>
            <a:r>
              <a:rPr lang="en-US" sz="3600" dirty="0"/>
              <a:t>('tempo')</a:t>
            </a:r>
          </a:p>
          <a:p>
            <a:r>
              <a:rPr lang="en-US" sz="3600" dirty="0"/>
              <a:t>&gt;&gt;&gt; m</a:t>
            </a:r>
          </a:p>
          <a:p>
            <a:r>
              <a:rPr lang="en-US" sz="3600" dirty="0"/>
              <a:t>&lt;</a:t>
            </a:r>
            <a:r>
              <a:rPr lang="en-US" sz="3600" dirty="0" err="1"/>
              <a:t>re.Match</a:t>
            </a:r>
            <a:r>
              <a:rPr lang="en-US" sz="3600" dirty="0"/>
              <a:t> object; span=(0, 5), match='tempo'&gt;</a:t>
            </a:r>
            <a:endParaRPr lang="ru-RU" sz="3600" dirty="0"/>
          </a:p>
        </p:txBody>
      </p:sp>
      <p:graphicFrame>
        <p:nvGraphicFramePr>
          <p:cNvPr id="2" name="Таблица 1">
            <a:extLst>
              <a:ext uri="{FF2B5EF4-FFF2-40B4-BE49-F238E27FC236}">
                <a16:creationId xmlns:a16="http://schemas.microsoft.com/office/drawing/2014/main" id="{6B675C2E-EF86-4775-A702-F2E9A2487EB4}"/>
              </a:ext>
            </a:extLst>
          </p:cNvPr>
          <p:cNvGraphicFramePr>
            <a:graphicFrameLocks noGrp="1"/>
          </p:cNvGraphicFramePr>
          <p:nvPr/>
        </p:nvGraphicFramePr>
        <p:xfrm>
          <a:off x="681135" y="3429000"/>
          <a:ext cx="10515600" cy="2651760"/>
        </p:xfrm>
        <a:graphic>
          <a:graphicData uri="http://schemas.openxmlformats.org/drawingml/2006/table">
            <a:tbl>
              <a:tblPr/>
              <a:tblGrid>
                <a:gridCol w="4096138">
                  <a:extLst>
                    <a:ext uri="{9D8B030D-6E8A-4147-A177-3AD203B41FA5}">
                      <a16:colId xmlns:a16="http://schemas.microsoft.com/office/drawing/2014/main" val="3233221533"/>
                    </a:ext>
                  </a:extLst>
                </a:gridCol>
                <a:gridCol w="6419462">
                  <a:extLst>
                    <a:ext uri="{9D8B030D-6E8A-4147-A177-3AD203B41FA5}">
                      <a16:colId xmlns:a16="http://schemas.microsoft.com/office/drawing/2014/main" val="3098484045"/>
                    </a:ext>
                  </a:extLst>
                </a:gridCol>
              </a:tblGrid>
              <a:tr h="0">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Method/Attribute</a:t>
                      </a:r>
                    </a:p>
                  </a:txBody>
                  <a:tcPr anchor="ctr">
                    <a:lnL>
                      <a:noFill/>
                    </a:lnL>
                    <a:lnR>
                      <a:noFill/>
                    </a:lnR>
                    <a:lnT>
                      <a:noFill/>
                    </a:lnT>
                    <a:lnB>
                      <a:noFill/>
                    </a:lnB>
                  </a:tcPr>
                </a:tc>
                <a:tc>
                  <a:txBody>
                    <a:bodyPr/>
                    <a:lstStyle/>
                    <a:p>
                      <a:pPr algn="ctr"/>
                      <a:r>
                        <a:rPr lang="en-US" sz="2400">
                          <a:latin typeface="Linux Libertine" panose="02000503000000000000" pitchFamily="2" charset="0"/>
                          <a:ea typeface="Linux Libertine" panose="02000503000000000000" pitchFamily="2" charset="0"/>
                          <a:cs typeface="Linux Libertine" panose="02000503000000000000" pitchFamily="2" charset="0"/>
                        </a:rPr>
                        <a:t>Purpose</a:t>
                      </a:r>
                    </a:p>
                  </a:txBody>
                  <a:tcPr anchor="ctr">
                    <a:lnL>
                      <a:noFill/>
                    </a:lnL>
                    <a:lnR>
                      <a:noFill/>
                    </a:lnR>
                    <a:lnT>
                      <a:noFill/>
                    </a:lnT>
                    <a:lnB>
                      <a:noFill/>
                    </a:lnB>
                  </a:tcPr>
                </a:tc>
                <a:extLst>
                  <a:ext uri="{0D108BD9-81ED-4DB2-BD59-A6C34878D82A}">
                    <a16:rowId xmlns:a16="http://schemas.microsoft.com/office/drawing/2014/main" val="417014686"/>
                  </a:ext>
                </a:extLst>
              </a:tr>
              <a:tr h="0">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group()</a:t>
                      </a:r>
                    </a:p>
                  </a:txBody>
                  <a:tcPr anchor="ctr">
                    <a:lnL>
                      <a:noFill/>
                    </a:lnL>
                    <a:lnR>
                      <a:noFill/>
                    </a:lnR>
                    <a:lnT>
                      <a:noFill/>
                    </a:lnT>
                    <a:lnB>
                      <a:noFill/>
                    </a:lnB>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Return the string matched by the RE</a:t>
                      </a:r>
                    </a:p>
                  </a:txBody>
                  <a:tcPr anchor="ctr">
                    <a:lnL>
                      <a:noFill/>
                    </a:lnL>
                    <a:lnR>
                      <a:noFill/>
                    </a:lnR>
                    <a:lnT>
                      <a:noFill/>
                    </a:lnT>
                    <a:lnB>
                      <a:noFill/>
                    </a:lnB>
                  </a:tcPr>
                </a:tc>
                <a:extLst>
                  <a:ext uri="{0D108BD9-81ED-4DB2-BD59-A6C34878D82A}">
                    <a16:rowId xmlns:a16="http://schemas.microsoft.com/office/drawing/2014/main" val="3221512377"/>
                  </a:ext>
                </a:extLst>
              </a:tr>
              <a:tr h="0">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start()</a:t>
                      </a:r>
                    </a:p>
                  </a:txBody>
                  <a:tcPr anchor="ctr">
                    <a:lnL>
                      <a:noFill/>
                    </a:lnL>
                    <a:lnR>
                      <a:noFill/>
                    </a:lnR>
                    <a:lnT>
                      <a:noFill/>
                    </a:lnT>
                    <a:lnB>
                      <a:noFill/>
                    </a:lnB>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Return the starting position of the match</a:t>
                      </a:r>
                    </a:p>
                  </a:txBody>
                  <a:tcPr anchor="ctr">
                    <a:lnL>
                      <a:noFill/>
                    </a:lnL>
                    <a:lnR>
                      <a:noFill/>
                    </a:lnR>
                    <a:lnT>
                      <a:noFill/>
                    </a:lnT>
                    <a:lnB>
                      <a:noFill/>
                    </a:lnB>
                  </a:tcPr>
                </a:tc>
                <a:extLst>
                  <a:ext uri="{0D108BD9-81ED-4DB2-BD59-A6C34878D82A}">
                    <a16:rowId xmlns:a16="http://schemas.microsoft.com/office/drawing/2014/main" val="2907470509"/>
                  </a:ext>
                </a:extLst>
              </a:tr>
              <a:tr h="0">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end()</a:t>
                      </a:r>
                    </a:p>
                  </a:txBody>
                  <a:tcPr anchor="ctr">
                    <a:lnL>
                      <a:noFill/>
                    </a:lnL>
                    <a:lnR>
                      <a:noFill/>
                    </a:lnR>
                    <a:lnT>
                      <a:noFill/>
                    </a:lnT>
                    <a:lnB>
                      <a:noFill/>
                    </a:lnB>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Return the ending position of the match</a:t>
                      </a:r>
                    </a:p>
                  </a:txBody>
                  <a:tcPr anchor="ctr">
                    <a:lnL>
                      <a:noFill/>
                    </a:lnL>
                    <a:lnR>
                      <a:noFill/>
                    </a:lnR>
                    <a:lnT>
                      <a:noFill/>
                    </a:lnT>
                    <a:lnB>
                      <a:noFill/>
                    </a:lnB>
                  </a:tcPr>
                </a:tc>
                <a:extLst>
                  <a:ext uri="{0D108BD9-81ED-4DB2-BD59-A6C34878D82A}">
                    <a16:rowId xmlns:a16="http://schemas.microsoft.com/office/drawing/2014/main" val="4264074648"/>
                  </a:ext>
                </a:extLst>
              </a:tr>
              <a:tr h="0">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span()</a:t>
                      </a:r>
                    </a:p>
                  </a:txBody>
                  <a:tcPr anchor="ctr">
                    <a:lnL>
                      <a:noFill/>
                    </a:lnL>
                    <a:lnR>
                      <a:noFill/>
                    </a:lnR>
                    <a:lnT>
                      <a:noFill/>
                    </a:lnT>
                    <a:lnB>
                      <a:noFill/>
                    </a:lnB>
                  </a:tcPr>
                </a:tc>
                <a:tc>
                  <a:txBody>
                    <a:bodyPr/>
                    <a:lstStyle/>
                    <a:p>
                      <a:pPr algn="ctr"/>
                      <a:r>
                        <a:rPr lang="en-US" sz="2400" dirty="0">
                          <a:latin typeface="Linux Libertine" panose="02000503000000000000" pitchFamily="2" charset="0"/>
                          <a:ea typeface="Linux Libertine" panose="02000503000000000000" pitchFamily="2" charset="0"/>
                          <a:cs typeface="Linux Libertine" panose="02000503000000000000" pitchFamily="2" charset="0"/>
                        </a:rPr>
                        <a:t>Return a tuple containing the (start, end) positions of the match</a:t>
                      </a:r>
                    </a:p>
                  </a:txBody>
                  <a:tcPr anchor="ctr">
                    <a:lnL>
                      <a:noFill/>
                    </a:lnL>
                    <a:lnR>
                      <a:noFill/>
                    </a:lnR>
                    <a:lnT>
                      <a:noFill/>
                    </a:lnT>
                    <a:lnB>
                      <a:noFill/>
                    </a:lnB>
                  </a:tcPr>
                </a:tc>
                <a:extLst>
                  <a:ext uri="{0D108BD9-81ED-4DB2-BD59-A6C34878D82A}">
                    <a16:rowId xmlns:a16="http://schemas.microsoft.com/office/drawing/2014/main" val="41923530"/>
                  </a:ext>
                </a:extLst>
              </a:tr>
            </a:tbl>
          </a:graphicData>
        </a:graphic>
      </p:graphicFrame>
    </p:spTree>
    <p:extLst>
      <p:ext uri="{BB962C8B-B14F-4D97-AF65-F5344CB8AC3E}">
        <p14:creationId xmlns:p14="http://schemas.microsoft.com/office/powerpoint/2010/main" val="3645206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B9B7CF-B041-42C4-A95A-FDD36A5C7FE9}"/>
              </a:ext>
            </a:extLst>
          </p:cNvPr>
          <p:cNvSpPr txBox="1"/>
          <p:nvPr/>
        </p:nvSpPr>
        <p:spPr>
          <a:xfrm>
            <a:off x="681135" y="250668"/>
            <a:ext cx="9892782"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Regular expressions in Python: how to use</a:t>
            </a:r>
            <a:endParaRPr lang="ru-RU" dirty="0"/>
          </a:p>
        </p:txBody>
      </p:sp>
      <p:sp>
        <p:nvSpPr>
          <p:cNvPr id="8" name="TextBox 7">
            <a:extLst>
              <a:ext uri="{FF2B5EF4-FFF2-40B4-BE49-F238E27FC236}">
                <a16:creationId xmlns:a16="http://schemas.microsoft.com/office/drawing/2014/main" id="{1786427E-D520-4092-9CE9-2C9BEE14399C}"/>
              </a:ext>
            </a:extLst>
          </p:cNvPr>
          <p:cNvSpPr txBox="1"/>
          <p:nvPr/>
        </p:nvSpPr>
        <p:spPr>
          <a:xfrm>
            <a:off x="830425" y="1720840"/>
            <a:ext cx="12428375" cy="3416320"/>
          </a:xfrm>
          <a:prstGeom prst="rect">
            <a:avLst/>
          </a:prstGeom>
          <a:noFill/>
        </p:spPr>
        <p:txBody>
          <a:bodyPr wrap="square">
            <a:spAutoFit/>
          </a:bodyPr>
          <a:lstStyle/>
          <a:p>
            <a:r>
              <a:rPr lang="en-US" sz="3600" dirty="0">
                <a:ea typeface="Linux Libertine" panose="02000503000000000000" pitchFamily="2" charset="0"/>
                <a:cs typeface="Linux Libertine" panose="02000503000000000000" pitchFamily="2" charset="0"/>
              </a:rPr>
              <a:t>&gt;&gt;&gt; m = </a:t>
            </a:r>
            <a:r>
              <a:rPr lang="en-US" sz="3600" dirty="0" err="1">
                <a:ea typeface="Linux Libertine" panose="02000503000000000000" pitchFamily="2" charset="0"/>
                <a:cs typeface="Linux Libertine" panose="02000503000000000000" pitchFamily="2" charset="0"/>
              </a:rPr>
              <a:t>p.search</a:t>
            </a:r>
            <a:r>
              <a:rPr lang="en-US" sz="3600" dirty="0">
                <a:ea typeface="Linux Libertine" panose="02000503000000000000" pitchFamily="2" charset="0"/>
                <a:cs typeface="Linux Libertine" panose="02000503000000000000" pitchFamily="2" charset="0"/>
              </a:rPr>
              <a:t>('::: message'); print(m)</a:t>
            </a:r>
          </a:p>
          <a:p>
            <a:r>
              <a:rPr lang="en-US" sz="3600" dirty="0">
                <a:ea typeface="Linux Libertine" panose="02000503000000000000" pitchFamily="2" charset="0"/>
                <a:cs typeface="Linux Libertine" panose="02000503000000000000" pitchFamily="2" charset="0"/>
              </a:rPr>
              <a:t>&lt;</a:t>
            </a:r>
            <a:r>
              <a:rPr lang="en-US" sz="3600" dirty="0" err="1">
                <a:ea typeface="Linux Libertine" panose="02000503000000000000" pitchFamily="2" charset="0"/>
                <a:cs typeface="Linux Libertine" panose="02000503000000000000" pitchFamily="2" charset="0"/>
              </a:rPr>
              <a:t>re.Match</a:t>
            </a:r>
            <a:r>
              <a:rPr lang="en-US" sz="3600" dirty="0">
                <a:ea typeface="Linux Libertine" panose="02000503000000000000" pitchFamily="2" charset="0"/>
                <a:cs typeface="Linux Libertine" panose="02000503000000000000" pitchFamily="2" charset="0"/>
              </a:rPr>
              <a:t> object; span=(4, 11), match='message'&gt;</a:t>
            </a:r>
          </a:p>
          <a:p>
            <a:r>
              <a:rPr lang="en-US" sz="3600" dirty="0">
                <a:ea typeface="Linux Libertine" panose="02000503000000000000" pitchFamily="2" charset="0"/>
                <a:cs typeface="Linux Libertine" panose="02000503000000000000" pitchFamily="2" charset="0"/>
              </a:rPr>
              <a:t>&gt;&gt;&gt; </a:t>
            </a:r>
            <a:r>
              <a:rPr lang="en-US" sz="3600" dirty="0" err="1">
                <a:ea typeface="Linux Libertine" panose="02000503000000000000" pitchFamily="2" charset="0"/>
                <a:cs typeface="Linux Libertine" panose="02000503000000000000" pitchFamily="2" charset="0"/>
              </a:rPr>
              <a:t>m.group</a:t>
            </a:r>
            <a:r>
              <a:rPr lang="en-US" sz="3600" dirty="0">
                <a:ea typeface="Linux Libertine" panose="02000503000000000000" pitchFamily="2" charset="0"/>
                <a:cs typeface="Linux Libertine" panose="02000503000000000000" pitchFamily="2" charset="0"/>
              </a:rPr>
              <a:t>()</a:t>
            </a:r>
          </a:p>
          <a:p>
            <a:r>
              <a:rPr lang="en-US" sz="3600" dirty="0">
                <a:ea typeface="Linux Libertine" panose="02000503000000000000" pitchFamily="2" charset="0"/>
                <a:cs typeface="Linux Libertine" panose="02000503000000000000" pitchFamily="2" charset="0"/>
              </a:rPr>
              <a:t>'message'</a:t>
            </a:r>
          </a:p>
          <a:p>
            <a:r>
              <a:rPr lang="en-US" sz="3600" dirty="0">
                <a:ea typeface="Linux Libertine" panose="02000503000000000000" pitchFamily="2" charset="0"/>
                <a:cs typeface="Linux Libertine" panose="02000503000000000000" pitchFamily="2" charset="0"/>
              </a:rPr>
              <a:t>&gt;&gt;&gt; </a:t>
            </a:r>
            <a:r>
              <a:rPr lang="en-US" sz="3600" dirty="0" err="1">
                <a:ea typeface="Linux Libertine" panose="02000503000000000000" pitchFamily="2" charset="0"/>
                <a:cs typeface="Linux Libertine" panose="02000503000000000000" pitchFamily="2" charset="0"/>
              </a:rPr>
              <a:t>m.span</a:t>
            </a:r>
            <a:r>
              <a:rPr lang="en-US" sz="3600" dirty="0">
                <a:ea typeface="Linux Libertine" panose="02000503000000000000" pitchFamily="2" charset="0"/>
                <a:cs typeface="Linux Libertine" panose="02000503000000000000" pitchFamily="2" charset="0"/>
              </a:rPr>
              <a:t>()</a:t>
            </a:r>
          </a:p>
          <a:p>
            <a:r>
              <a:rPr lang="en-US" sz="3600" dirty="0">
                <a:ea typeface="Linux Libertine" panose="02000503000000000000" pitchFamily="2" charset="0"/>
                <a:cs typeface="Linux Libertine" panose="02000503000000000000" pitchFamily="2" charset="0"/>
              </a:rPr>
              <a:t>(4, 11)</a:t>
            </a:r>
            <a:endParaRPr lang="ru-RU" sz="3600" dirty="0">
              <a:ea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701347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B9B7CF-B041-42C4-A95A-FDD36A5C7FE9}"/>
              </a:ext>
            </a:extLst>
          </p:cNvPr>
          <p:cNvSpPr txBox="1"/>
          <p:nvPr/>
        </p:nvSpPr>
        <p:spPr>
          <a:xfrm>
            <a:off x="681135" y="250668"/>
            <a:ext cx="9892782"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Regular expressions in Python: how to use</a:t>
            </a:r>
            <a:endParaRPr lang="ru-RU" dirty="0"/>
          </a:p>
        </p:txBody>
      </p:sp>
      <p:sp>
        <p:nvSpPr>
          <p:cNvPr id="8" name="TextBox 7">
            <a:extLst>
              <a:ext uri="{FF2B5EF4-FFF2-40B4-BE49-F238E27FC236}">
                <a16:creationId xmlns:a16="http://schemas.microsoft.com/office/drawing/2014/main" id="{1786427E-D520-4092-9CE9-2C9BEE14399C}"/>
              </a:ext>
            </a:extLst>
          </p:cNvPr>
          <p:cNvSpPr txBox="1"/>
          <p:nvPr/>
        </p:nvSpPr>
        <p:spPr>
          <a:xfrm>
            <a:off x="1007707" y="1776823"/>
            <a:ext cx="12428375" cy="2308324"/>
          </a:xfrm>
          <a:prstGeom prst="rect">
            <a:avLst/>
          </a:prstGeom>
          <a:noFill/>
        </p:spPr>
        <p:txBody>
          <a:bodyPr wrap="square">
            <a:spAutoFit/>
          </a:bodyPr>
          <a:lstStyle/>
          <a:p>
            <a:r>
              <a:rPr lang="en-US" sz="3600" dirty="0">
                <a:ea typeface="Linux Libertine" panose="02000503000000000000" pitchFamily="2" charset="0"/>
                <a:cs typeface="Linux Libertine" panose="02000503000000000000" pitchFamily="2" charset="0"/>
              </a:rPr>
              <a:t>&gt;&gt;&gt; p = </a:t>
            </a:r>
            <a:r>
              <a:rPr lang="en-US" sz="3600" dirty="0" err="1">
                <a:ea typeface="Linux Libertine" panose="02000503000000000000" pitchFamily="2" charset="0"/>
                <a:cs typeface="Linux Libertine" panose="02000503000000000000" pitchFamily="2" charset="0"/>
              </a:rPr>
              <a:t>re.compile</a:t>
            </a:r>
            <a:r>
              <a:rPr lang="en-US" sz="3600" dirty="0">
                <a:ea typeface="Linux Libertine" panose="02000503000000000000" pitchFamily="2" charset="0"/>
                <a:cs typeface="Linux Libertine" panose="02000503000000000000" pitchFamily="2" charset="0"/>
              </a:rPr>
              <a:t>(r'\d+')</a:t>
            </a:r>
          </a:p>
          <a:p>
            <a:r>
              <a:rPr lang="en-US" sz="3600" dirty="0">
                <a:ea typeface="Linux Libertine" panose="02000503000000000000" pitchFamily="2" charset="0"/>
                <a:cs typeface="Linux Libertine" panose="02000503000000000000" pitchFamily="2" charset="0"/>
              </a:rPr>
              <a:t>&gt;&gt;&gt; </a:t>
            </a:r>
            <a:r>
              <a:rPr lang="en-US" sz="3600" dirty="0" err="1">
                <a:ea typeface="Linux Libertine" panose="02000503000000000000" pitchFamily="2" charset="0"/>
                <a:cs typeface="Linux Libertine" panose="02000503000000000000" pitchFamily="2" charset="0"/>
              </a:rPr>
              <a:t>p.findall</a:t>
            </a:r>
            <a:r>
              <a:rPr lang="en-US" sz="3600" dirty="0">
                <a:ea typeface="Linux Libertine" panose="02000503000000000000" pitchFamily="2" charset="0"/>
                <a:cs typeface="Linux Libertine" panose="02000503000000000000" pitchFamily="2" charset="0"/>
              </a:rPr>
              <a:t>('12 drummers drumming, 11 pipers piping,</a:t>
            </a:r>
          </a:p>
          <a:p>
            <a:r>
              <a:rPr lang="en-US" sz="3600" dirty="0">
                <a:ea typeface="Linux Libertine" panose="02000503000000000000" pitchFamily="2" charset="0"/>
                <a:cs typeface="Linux Libertine" panose="02000503000000000000" pitchFamily="2" charset="0"/>
              </a:rPr>
              <a:t>10 lords a-leaping')</a:t>
            </a:r>
          </a:p>
          <a:p>
            <a:r>
              <a:rPr lang="en-US" sz="3600" dirty="0">
                <a:ea typeface="Linux Libertine" panose="02000503000000000000" pitchFamily="2" charset="0"/>
                <a:cs typeface="Linux Libertine" panose="02000503000000000000" pitchFamily="2" charset="0"/>
              </a:rPr>
              <a:t>['12', '11', '10']</a:t>
            </a:r>
            <a:endParaRPr lang="ru-RU" sz="3600" dirty="0">
              <a:ea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67537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B9B7CF-B041-42C4-A95A-FDD36A5C7FE9}"/>
              </a:ext>
            </a:extLst>
          </p:cNvPr>
          <p:cNvSpPr txBox="1"/>
          <p:nvPr/>
        </p:nvSpPr>
        <p:spPr>
          <a:xfrm>
            <a:off x="681135" y="250668"/>
            <a:ext cx="9892782"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Regular expressions in Python: how to use</a:t>
            </a:r>
            <a:endParaRPr lang="ru-RU" dirty="0"/>
          </a:p>
        </p:txBody>
      </p:sp>
      <p:sp>
        <p:nvSpPr>
          <p:cNvPr id="8" name="TextBox 7">
            <a:extLst>
              <a:ext uri="{FF2B5EF4-FFF2-40B4-BE49-F238E27FC236}">
                <a16:creationId xmlns:a16="http://schemas.microsoft.com/office/drawing/2014/main" id="{1786427E-D520-4092-9CE9-2C9BEE14399C}"/>
              </a:ext>
            </a:extLst>
          </p:cNvPr>
          <p:cNvSpPr txBox="1"/>
          <p:nvPr/>
        </p:nvSpPr>
        <p:spPr>
          <a:xfrm>
            <a:off x="391887" y="1039705"/>
            <a:ext cx="12428375" cy="5078313"/>
          </a:xfrm>
          <a:prstGeom prst="rect">
            <a:avLst/>
          </a:prstGeom>
          <a:noFill/>
        </p:spPr>
        <p:txBody>
          <a:bodyPr wrap="square">
            <a:spAutoFit/>
          </a:bodyPr>
          <a:lstStyle/>
          <a:p>
            <a:r>
              <a:rPr lang="en-US" sz="3600" dirty="0">
                <a:ea typeface="Linux Libertine" panose="02000503000000000000" pitchFamily="2" charset="0"/>
                <a:cs typeface="Linux Libertine" panose="02000503000000000000" pitchFamily="2" charset="0"/>
              </a:rPr>
              <a:t>&gt;&gt;&gt; iterator = </a:t>
            </a:r>
            <a:r>
              <a:rPr lang="en-US" sz="3600" dirty="0" err="1">
                <a:ea typeface="Linux Libertine" panose="02000503000000000000" pitchFamily="2" charset="0"/>
                <a:cs typeface="Linux Libertine" panose="02000503000000000000" pitchFamily="2" charset="0"/>
              </a:rPr>
              <a:t>p.finditer</a:t>
            </a:r>
            <a:r>
              <a:rPr lang="en-US" sz="3600" dirty="0">
                <a:ea typeface="Linux Libertine" panose="02000503000000000000" pitchFamily="2" charset="0"/>
                <a:cs typeface="Linux Libertine" panose="02000503000000000000" pitchFamily="2" charset="0"/>
              </a:rPr>
              <a:t>('12 drummers drumming, 11 ... 10 ...')</a:t>
            </a:r>
          </a:p>
          <a:p>
            <a:r>
              <a:rPr lang="en-US" sz="3600" dirty="0">
                <a:ea typeface="Linux Libertine" panose="02000503000000000000" pitchFamily="2" charset="0"/>
                <a:cs typeface="Linux Libertine" panose="02000503000000000000" pitchFamily="2" charset="0"/>
              </a:rPr>
              <a:t>&gt;&gt;&gt; iterator  </a:t>
            </a:r>
          </a:p>
          <a:p>
            <a:r>
              <a:rPr lang="en-US" sz="3600" dirty="0">
                <a:ea typeface="Linux Libertine" panose="02000503000000000000" pitchFamily="2" charset="0"/>
                <a:cs typeface="Linux Libertine" panose="02000503000000000000" pitchFamily="2" charset="0"/>
              </a:rPr>
              <a:t>&lt;</a:t>
            </a:r>
            <a:r>
              <a:rPr lang="en-US" sz="3600" dirty="0" err="1">
                <a:ea typeface="Linux Libertine" panose="02000503000000000000" pitchFamily="2" charset="0"/>
                <a:cs typeface="Linux Libertine" panose="02000503000000000000" pitchFamily="2" charset="0"/>
              </a:rPr>
              <a:t>callable_iterator</a:t>
            </a:r>
            <a:r>
              <a:rPr lang="en-US" sz="3600" dirty="0">
                <a:ea typeface="Linux Libertine" panose="02000503000000000000" pitchFamily="2" charset="0"/>
                <a:cs typeface="Linux Libertine" panose="02000503000000000000" pitchFamily="2" charset="0"/>
              </a:rPr>
              <a:t> object at 0x...&gt;</a:t>
            </a:r>
          </a:p>
          <a:p>
            <a:r>
              <a:rPr lang="en-US" sz="3600" dirty="0">
                <a:ea typeface="Linux Libertine" panose="02000503000000000000" pitchFamily="2" charset="0"/>
                <a:cs typeface="Linux Libertine" panose="02000503000000000000" pitchFamily="2" charset="0"/>
              </a:rPr>
              <a:t>&gt;&gt;&gt; for match in iterator:</a:t>
            </a:r>
          </a:p>
          <a:p>
            <a:r>
              <a:rPr lang="en-US" sz="3600" dirty="0">
                <a:ea typeface="Linux Libertine" panose="02000503000000000000" pitchFamily="2" charset="0"/>
                <a:cs typeface="Linux Libertine" panose="02000503000000000000" pitchFamily="2" charset="0"/>
              </a:rPr>
              <a:t>...     print(</a:t>
            </a:r>
            <a:r>
              <a:rPr lang="en-US" sz="3600" dirty="0" err="1">
                <a:ea typeface="Linux Libertine" panose="02000503000000000000" pitchFamily="2" charset="0"/>
                <a:cs typeface="Linux Libertine" panose="02000503000000000000" pitchFamily="2" charset="0"/>
              </a:rPr>
              <a:t>match.span</a:t>
            </a:r>
            <a:r>
              <a:rPr lang="en-US" sz="3600" dirty="0">
                <a:ea typeface="Linux Libertine" panose="02000503000000000000" pitchFamily="2" charset="0"/>
                <a:cs typeface="Linux Libertine" panose="02000503000000000000" pitchFamily="2" charset="0"/>
              </a:rPr>
              <a:t>())</a:t>
            </a:r>
          </a:p>
          <a:p>
            <a:r>
              <a:rPr lang="en-US" sz="3600" dirty="0">
                <a:ea typeface="Linux Libertine" panose="02000503000000000000" pitchFamily="2" charset="0"/>
                <a:cs typeface="Linux Libertine" panose="02000503000000000000" pitchFamily="2" charset="0"/>
              </a:rPr>
              <a:t>...</a:t>
            </a:r>
          </a:p>
          <a:p>
            <a:r>
              <a:rPr lang="en-US" sz="3600" dirty="0">
                <a:ea typeface="Linux Libertine" panose="02000503000000000000" pitchFamily="2" charset="0"/>
                <a:cs typeface="Linux Libertine" panose="02000503000000000000" pitchFamily="2" charset="0"/>
              </a:rPr>
              <a:t>(0, 2)</a:t>
            </a:r>
          </a:p>
          <a:p>
            <a:r>
              <a:rPr lang="en-US" sz="3600" dirty="0">
                <a:ea typeface="Linux Libertine" panose="02000503000000000000" pitchFamily="2" charset="0"/>
                <a:cs typeface="Linux Libertine" panose="02000503000000000000" pitchFamily="2" charset="0"/>
              </a:rPr>
              <a:t>(22, 24)</a:t>
            </a:r>
          </a:p>
          <a:p>
            <a:r>
              <a:rPr lang="en-US" sz="3600" dirty="0">
                <a:ea typeface="Linux Libertine" panose="02000503000000000000" pitchFamily="2" charset="0"/>
                <a:cs typeface="Linux Libertine" panose="02000503000000000000" pitchFamily="2" charset="0"/>
              </a:rPr>
              <a:t>(29, 31)</a:t>
            </a:r>
            <a:endParaRPr lang="ru-RU" sz="3600" dirty="0">
              <a:ea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1722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860723" y="448471"/>
            <a:ext cx="10652851" cy="5078313"/>
          </a:xfrm>
          <a:prstGeom prst="rect">
            <a:avLst/>
          </a:prstGeom>
          <a:noFill/>
        </p:spPr>
        <p:txBody>
          <a:bodyPr wrap="square">
            <a:spAutoFit/>
          </a:bodyPr>
          <a:lstStyle/>
          <a:p>
            <a:r>
              <a:rPr lang="en-US" sz="3600" dirty="0">
                <a:latin typeface="Linux Libertine" panose="02000503000000000000" pitchFamily="2" charset="0"/>
                <a:ea typeface="Linux Libertine" panose="02000503000000000000" pitchFamily="2" charset="0"/>
                <a:cs typeface="Linux Libertine" panose="02000503000000000000" pitchFamily="2" charset="0"/>
              </a:rPr>
              <a:t>Example of the </a:t>
            </a:r>
            <a:r>
              <a:rPr lang="en-US" sz="36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Regular language</a:t>
            </a:r>
          </a:p>
          <a:p>
            <a:endParaRPr lang="en-US" sz="36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endParaRP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L = Σ*, the set of all words over Σ;</a:t>
            </a: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L = {a}* = {an}, where n ranges over the natural numbers and "an" means "a" repeated n times (this is the set of words consisting only of the symbol "a");</a:t>
            </a: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the set of syntactically correct programs in a given programming language</a:t>
            </a: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the set of maximal strings of alphanumeric ASCII characters on this line, i.e., the set </a:t>
            </a:r>
            <a:r>
              <a:rPr lang="en-US" sz="2800" dirty="0">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{the, set, of, maximal, strings, alphanumeric, ASCII, characters, on, this, line, </a:t>
            </a:r>
            <a:r>
              <a:rPr lang="en-US" sz="2800" dirty="0" err="1">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i</a:t>
            </a:r>
            <a:r>
              <a:rPr lang="en-US" sz="2800" dirty="0">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 e}</a:t>
            </a:r>
          </a:p>
        </p:txBody>
      </p:sp>
    </p:spTree>
    <p:extLst>
      <p:ext uri="{BB962C8B-B14F-4D97-AF65-F5344CB8AC3E}">
        <p14:creationId xmlns:p14="http://schemas.microsoft.com/office/powerpoint/2010/main" val="54651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1165522" y="1501084"/>
            <a:ext cx="10652851" cy="1569660"/>
          </a:xfrm>
          <a:prstGeom prst="rect">
            <a:avLst/>
          </a:prstGeom>
          <a:noFill/>
        </p:spPr>
        <p:txBody>
          <a:bodyPr wrap="square">
            <a:spAutoFit/>
          </a:bodyPr>
          <a:lstStyle/>
          <a:p>
            <a:r>
              <a:rPr lang="en-US" sz="48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Regular expressions</a:t>
            </a:r>
            <a:r>
              <a:rPr lang="en-US" sz="4800" dirty="0">
                <a:latin typeface="Linux Libertine" panose="02000503000000000000" pitchFamily="2" charset="0"/>
                <a:ea typeface="Linux Libertine" panose="02000503000000000000" pitchFamily="2" charset="0"/>
                <a:cs typeface="Linux Libertine" panose="02000503000000000000" pitchFamily="2" charset="0"/>
              </a:rPr>
              <a:t> describe regular languages in formal language theory.</a:t>
            </a:r>
            <a:endParaRPr lang="en-US" sz="4800" dirty="0">
              <a:solidFill>
                <a:schemeClr val="accent5"/>
              </a:solidFill>
              <a:latin typeface="Linux Libertine" panose="02000503000000000000" pitchFamily="2" charset="0"/>
              <a:ea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795208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860723" y="448471"/>
            <a:ext cx="10652851" cy="5632311"/>
          </a:xfrm>
          <a:prstGeom prst="rect">
            <a:avLst/>
          </a:prstGeom>
          <a:noFill/>
        </p:spPr>
        <p:txBody>
          <a:bodyPr wrap="square">
            <a:spAutoFit/>
          </a:bodyPr>
          <a:lstStyle/>
          <a:p>
            <a:r>
              <a:rPr lang="en-US" sz="3600" dirty="0">
                <a:latin typeface="Linux Libertine" panose="02000503000000000000" pitchFamily="2" charset="0"/>
                <a:ea typeface="Linux Libertine" panose="02000503000000000000" pitchFamily="2" charset="0"/>
                <a:cs typeface="Linux Libertine" panose="02000503000000000000" pitchFamily="2" charset="0"/>
              </a:rPr>
              <a:t>Formal definition</a:t>
            </a:r>
            <a:r>
              <a:rPr lang="ru-RU" sz="3600" dirty="0">
                <a:latin typeface="Linux Libertine" panose="02000503000000000000" pitchFamily="2" charset="0"/>
                <a:ea typeface="Linux Libertine" panose="02000503000000000000" pitchFamily="2" charset="0"/>
                <a:cs typeface="Linux Libertine" panose="02000503000000000000" pitchFamily="2" charset="0"/>
              </a:rPr>
              <a:t> </a:t>
            </a:r>
            <a:r>
              <a:rPr lang="en-US" sz="3600" dirty="0">
                <a:latin typeface="Linux Libertine" panose="02000503000000000000" pitchFamily="2" charset="0"/>
                <a:ea typeface="Linux Libertine" panose="02000503000000000000" pitchFamily="2" charset="0"/>
                <a:cs typeface="Linux Libertine" panose="02000503000000000000" pitchFamily="2" charset="0"/>
              </a:rPr>
              <a:t>of the </a:t>
            </a:r>
            <a:r>
              <a:rPr lang="en-US" sz="36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Regular expression</a:t>
            </a:r>
          </a:p>
          <a:p>
            <a:endParaRPr lang="en-US" sz="3600" dirty="0">
              <a:latin typeface="Linux Libertine" panose="02000503000000000000" pitchFamily="2" charset="0"/>
              <a:ea typeface="Linux Libertine" panose="02000503000000000000" pitchFamily="2" charset="0"/>
              <a:cs typeface="Linux Libertine" panose="02000503000000000000" pitchFamily="2" charset="0"/>
            </a:endParaRPr>
          </a:p>
          <a:p>
            <a:r>
              <a:rPr lang="en-US" sz="3600" dirty="0">
                <a:latin typeface="Linux Libertine" panose="02000503000000000000" pitchFamily="2" charset="0"/>
                <a:ea typeface="Linux Libertine" panose="02000503000000000000" pitchFamily="2" charset="0"/>
                <a:cs typeface="Linux Libertine" panose="02000503000000000000" pitchFamily="2" charset="0"/>
              </a:rPr>
              <a:t> </a:t>
            </a:r>
            <a:r>
              <a:rPr lang="en-US" sz="2800" dirty="0">
                <a:latin typeface="Linux Libertine" panose="02000503000000000000" pitchFamily="2" charset="0"/>
                <a:ea typeface="Linux Libertine" panose="02000503000000000000" pitchFamily="2" charset="0"/>
                <a:cs typeface="Linux Libertine" panose="02000503000000000000" pitchFamily="2" charset="0"/>
              </a:rPr>
              <a:t>Regular expressions consist of constants, which denote sets of strings, and operator symbols, which denote operations over these sets. Given a finite alphabet Σ, the following constants are defined as regular expressions:</a:t>
            </a:r>
          </a:p>
          <a:p>
            <a:endParaRPr lang="en-US" sz="2800" dirty="0">
              <a:latin typeface="Linux Libertine" panose="02000503000000000000" pitchFamily="2" charset="0"/>
              <a:ea typeface="Linux Libertine" panose="02000503000000000000" pitchFamily="2" charset="0"/>
              <a:cs typeface="Linux Libertine" panose="02000503000000000000" pitchFamily="2" charset="0"/>
            </a:endParaRP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    (empty set) ∅ denoting the set ∅.</a:t>
            </a: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    (empty string) ε denoting the set containing only the "empty" string, which has no characters at all.</a:t>
            </a: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    (literal character) a in Σ denoting the set containing only the character a.</a:t>
            </a:r>
            <a:endParaRPr lang="ru-RU" sz="2800" dirty="0">
              <a:latin typeface="Linux Libertine" panose="02000503000000000000" pitchFamily="2" charset="0"/>
              <a:ea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207919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860723" y="448471"/>
            <a:ext cx="10652851" cy="5940088"/>
          </a:xfrm>
          <a:prstGeom prst="rect">
            <a:avLst/>
          </a:prstGeom>
          <a:noFill/>
        </p:spPr>
        <p:txBody>
          <a:bodyPr wrap="square">
            <a:spAutoFit/>
          </a:bodyPr>
          <a:lstStyle/>
          <a:p>
            <a:r>
              <a:rPr lang="en-US" sz="3600" dirty="0">
                <a:latin typeface="Linux Libertine" panose="02000503000000000000" pitchFamily="2" charset="0"/>
                <a:ea typeface="Linux Libertine" panose="02000503000000000000" pitchFamily="2" charset="0"/>
                <a:cs typeface="Linux Libertine" panose="02000503000000000000" pitchFamily="2" charset="0"/>
              </a:rPr>
              <a:t>Formal definition</a:t>
            </a:r>
            <a:r>
              <a:rPr lang="ru-RU" sz="3600" dirty="0">
                <a:latin typeface="Linux Libertine" panose="02000503000000000000" pitchFamily="2" charset="0"/>
                <a:ea typeface="Linux Libertine" panose="02000503000000000000" pitchFamily="2" charset="0"/>
                <a:cs typeface="Linux Libertine" panose="02000503000000000000" pitchFamily="2" charset="0"/>
              </a:rPr>
              <a:t> </a:t>
            </a:r>
            <a:r>
              <a:rPr lang="en-US" sz="3600" dirty="0">
                <a:latin typeface="Linux Libertine" panose="02000503000000000000" pitchFamily="2" charset="0"/>
                <a:ea typeface="Linux Libertine" panose="02000503000000000000" pitchFamily="2" charset="0"/>
                <a:cs typeface="Linux Libertine" panose="02000503000000000000" pitchFamily="2" charset="0"/>
              </a:rPr>
              <a:t>of the </a:t>
            </a:r>
            <a:r>
              <a:rPr lang="en-US" sz="36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Regular expression</a:t>
            </a:r>
          </a:p>
          <a:p>
            <a:r>
              <a:rPr lang="en-US" sz="3600" dirty="0">
                <a:latin typeface="Linux Libertine" panose="02000503000000000000" pitchFamily="2" charset="0"/>
                <a:ea typeface="Linux Libertine" panose="02000503000000000000" pitchFamily="2" charset="0"/>
                <a:cs typeface="Linux Libertine" panose="02000503000000000000" pitchFamily="2" charset="0"/>
              </a:rPr>
              <a:t> </a:t>
            </a:r>
            <a:r>
              <a:rPr lang="en-US" sz="2800" dirty="0">
                <a:latin typeface="Linux Libertine" panose="02000503000000000000" pitchFamily="2" charset="0"/>
                <a:ea typeface="Linux Libertine" panose="02000503000000000000" pitchFamily="2" charset="0"/>
                <a:cs typeface="Linux Libertine" panose="02000503000000000000" pitchFamily="2" charset="0"/>
              </a:rPr>
              <a:t>Given regular expressions R and S, the following operations over them are defined to produce regular expressions:</a:t>
            </a:r>
          </a:p>
          <a:p>
            <a:endParaRPr lang="en-US" sz="2800" dirty="0">
              <a:latin typeface="Linux Libertine" panose="02000503000000000000" pitchFamily="2" charset="0"/>
              <a:ea typeface="Linux Libertine" panose="02000503000000000000" pitchFamily="2" charset="0"/>
              <a:cs typeface="Linux Libertine" panose="02000503000000000000" pitchFamily="2" charset="0"/>
            </a:endParaRP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    (concatenation) (RS) denotes the set of strings that can be obtained by concatenating a string accepted by R and a string accepted by S (in that order). </a:t>
            </a:r>
            <a:r>
              <a:rPr lang="en-US" sz="2800" dirty="0">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For example, let R denote {"ab", "c"} and S denote {"d", "</a:t>
            </a:r>
            <a:r>
              <a:rPr lang="en-US" sz="2800" dirty="0" err="1">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ef</a:t>
            </a:r>
            <a:r>
              <a:rPr lang="en-US" sz="2800" dirty="0">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 Then, (RS) denotes {"</a:t>
            </a:r>
            <a:r>
              <a:rPr lang="en-US" sz="2800" dirty="0" err="1">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abd</a:t>
            </a:r>
            <a:r>
              <a:rPr lang="en-US" sz="2800" dirty="0">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 "</a:t>
            </a:r>
            <a:r>
              <a:rPr lang="en-US" sz="2800" dirty="0" err="1">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abef</a:t>
            </a:r>
            <a:r>
              <a:rPr lang="en-US" sz="2800" dirty="0">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 "cd", "</a:t>
            </a:r>
            <a:r>
              <a:rPr lang="en-US" sz="2800" dirty="0" err="1">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cef</a:t>
            </a:r>
            <a:r>
              <a:rPr lang="en-US" sz="2800" dirty="0">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a:t>
            </a: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    (alternation) (R|S) denotes the set union of sets described by R and S. </a:t>
            </a:r>
            <a:r>
              <a:rPr lang="en-US" sz="2800" dirty="0">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For example, if R describes {"ab", "c"} and S describes {"ab", "d", "</a:t>
            </a:r>
            <a:r>
              <a:rPr lang="en-US" sz="2800" dirty="0" err="1">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ef</a:t>
            </a:r>
            <a:r>
              <a:rPr lang="en-US" sz="2800" dirty="0">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 expression (R|S) describes {"ab", "c", "d", "</a:t>
            </a:r>
            <a:r>
              <a:rPr lang="en-US" sz="2800" dirty="0" err="1">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ef</a:t>
            </a:r>
            <a:r>
              <a:rPr lang="en-US" sz="2800" dirty="0">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a:t>
            </a:r>
          </a:p>
          <a:p>
            <a:r>
              <a:rPr lang="en-US" sz="2800" dirty="0">
                <a:latin typeface="Linux Libertine" panose="02000503000000000000" pitchFamily="2" charset="0"/>
                <a:ea typeface="Linux Libertine" panose="02000503000000000000" pitchFamily="2" charset="0"/>
                <a:cs typeface="Linux Libertine" panose="02000503000000000000" pitchFamily="2" charset="0"/>
              </a:rPr>
              <a:t>    </a:t>
            </a:r>
            <a:endParaRPr lang="ru-RU" sz="2800" dirty="0">
              <a:latin typeface="Linux Libertine" panose="02000503000000000000" pitchFamily="2" charset="0"/>
              <a:ea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1213810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860723" y="448471"/>
            <a:ext cx="10652851" cy="5509200"/>
          </a:xfrm>
          <a:prstGeom prst="rect">
            <a:avLst/>
          </a:prstGeom>
          <a:noFill/>
        </p:spPr>
        <p:txBody>
          <a:bodyPr wrap="square">
            <a:spAutoFit/>
          </a:bodyPr>
          <a:lstStyle/>
          <a:p>
            <a:r>
              <a:rPr lang="en-US" sz="3600" dirty="0">
                <a:latin typeface="Linux Libertine" panose="02000503000000000000" pitchFamily="2" charset="0"/>
                <a:ea typeface="Linux Libertine" panose="02000503000000000000" pitchFamily="2" charset="0"/>
                <a:cs typeface="Linux Libertine" panose="02000503000000000000" pitchFamily="2" charset="0"/>
              </a:rPr>
              <a:t>Formal definition</a:t>
            </a:r>
            <a:r>
              <a:rPr lang="ru-RU" sz="3600" dirty="0">
                <a:latin typeface="Linux Libertine" panose="02000503000000000000" pitchFamily="2" charset="0"/>
                <a:ea typeface="Linux Libertine" panose="02000503000000000000" pitchFamily="2" charset="0"/>
                <a:cs typeface="Linux Libertine" panose="02000503000000000000" pitchFamily="2" charset="0"/>
              </a:rPr>
              <a:t> </a:t>
            </a:r>
            <a:r>
              <a:rPr lang="en-US" sz="3600" dirty="0">
                <a:latin typeface="Linux Libertine" panose="02000503000000000000" pitchFamily="2" charset="0"/>
                <a:ea typeface="Linux Libertine" panose="02000503000000000000" pitchFamily="2" charset="0"/>
                <a:cs typeface="Linux Libertine" panose="02000503000000000000" pitchFamily="2" charset="0"/>
              </a:rPr>
              <a:t>of the </a:t>
            </a:r>
            <a:r>
              <a:rPr lang="en-US" sz="36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Regular expression</a:t>
            </a:r>
          </a:p>
          <a:p>
            <a:r>
              <a:rPr lang="en-US" sz="3600" dirty="0">
                <a:latin typeface="Linux Libertine" panose="02000503000000000000" pitchFamily="2" charset="0"/>
                <a:ea typeface="Linux Libertine" panose="02000503000000000000" pitchFamily="2" charset="0"/>
                <a:cs typeface="Linux Libertine" panose="02000503000000000000" pitchFamily="2" charset="0"/>
              </a:rPr>
              <a:t> </a:t>
            </a:r>
            <a:r>
              <a:rPr lang="en-US" sz="2800" dirty="0">
                <a:latin typeface="Linux Libertine" panose="02000503000000000000" pitchFamily="2" charset="0"/>
                <a:ea typeface="Linux Libertine" panose="02000503000000000000" pitchFamily="2" charset="0"/>
                <a:cs typeface="Linux Libertine" panose="02000503000000000000" pitchFamily="2" charset="0"/>
              </a:rPr>
              <a:t>Given regular expressions R and S, the following operations over them are defined to produce regular expressions:</a:t>
            </a:r>
          </a:p>
          <a:p>
            <a:endParaRPr lang="en-US" sz="2800" dirty="0">
              <a:latin typeface="Linux Libertine" panose="02000503000000000000" pitchFamily="2" charset="0"/>
              <a:ea typeface="Linux Libertine" panose="02000503000000000000" pitchFamily="2" charset="0"/>
              <a:cs typeface="Linux Libertine" panose="02000503000000000000" pitchFamily="2" charset="0"/>
            </a:endParaRPr>
          </a:p>
          <a:p>
            <a:pPr marL="457200" indent="-457200">
              <a:buFont typeface="Wingdings" panose="05000000000000000000" pitchFamily="2" charset="2"/>
              <a:buChar char="§"/>
            </a:pPr>
            <a:r>
              <a:rPr lang="en-US" sz="2800" dirty="0">
                <a:latin typeface="Linux Libertine" panose="02000503000000000000" pitchFamily="2" charset="0"/>
                <a:ea typeface="Linux Libertine" panose="02000503000000000000" pitchFamily="2" charset="0"/>
                <a:cs typeface="Linux Libertine" panose="02000503000000000000" pitchFamily="2" charset="0"/>
              </a:rPr>
              <a:t>        (Kleene star) (R*) denotes the smallest superset of the set described by R that contains ε and is closed under string concatenation. This is the set of all strings that can be made by concatenating any finite number (including zero) of strings from the set described by R. </a:t>
            </a:r>
            <a:r>
              <a:rPr lang="en-US" sz="2800" dirty="0">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For example, if R denotes {"0", "1"}, (R*) denotes the set of all finite binary strings (including the empty string). If R denotes {"ab", "c"}, (R*) denotes {ε, "ab", "c", "</a:t>
            </a:r>
            <a:r>
              <a:rPr lang="en-US" sz="2800" dirty="0" err="1">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abab</a:t>
            </a:r>
            <a:r>
              <a:rPr lang="en-US" sz="2800" dirty="0">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 "</a:t>
            </a:r>
            <a:r>
              <a:rPr lang="en-US" sz="2800" dirty="0" err="1">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abc</a:t>
            </a:r>
            <a:r>
              <a:rPr lang="en-US" sz="2800" dirty="0">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 "cab", "cc", "</a:t>
            </a:r>
            <a:r>
              <a:rPr lang="en-US" sz="2800" dirty="0" err="1">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ababab</a:t>
            </a:r>
            <a:r>
              <a:rPr lang="en-US" sz="2800" dirty="0">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 "</a:t>
            </a:r>
            <a:r>
              <a:rPr lang="en-US" sz="2800" dirty="0" err="1">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abcab</a:t>
            </a:r>
            <a:r>
              <a:rPr lang="en-US" sz="2800" dirty="0">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rPr>
              <a:t>", ... }.</a:t>
            </a:r>
            <a:endParaRPr lang="ru-RU" sz="2800" dirty="0">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1432342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880387" y="871258"/>
            <a:ext cx="10652851" cy="4524315"/>
          </a:xfrm>
          <a:prstGeom prst="rect">
            <a:avLst/>
          </a:prstGeom>
          <a:noFill/>
        </p:spPr>
        <p:txBody>
          <a:bodyPr wrap="square">
            <a:spAutoFit/>
          </a:bodyPr>
          <a:lstStyle/>
          <a:p>
            <a:endParaRPr lang="en-US" sz="36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endParaRPr>
          </a:p>
          <a:p>
            <a:r>
              <a:rPr lang="en-US" sz="3600" dirty="0">
                <a:latin typeface="Linux Libertine" panose="02000503000000000000" pitchFamily="2" charset="0"/>
                <a:ea typeface="Linux Libertine" panose="02000503000000000000" pitchFamily="2" charset="0"/>
                <a:cs typeface="Linux Libertine" panose="02000503000000000000" pitchFamily="2" charset="0"/>
              </a:rPr>
              <a:t>A </a:t>
            </a:r>
            <a:r>
              <a:rPr lang="en-US" sz="36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regular expression</a:t>
            </a:r>
            <a:r>
              <a:rPr lang="en-US" sz="3600" dirty="0">
                <a:latin typeface="Linux Libertine" panose="02000503000000000000" pitchFamily="2" charset="0"/>
                <a:ea typeface="Linux Libertine" panose="02000503000000000000" pitchFamily="2" charset="0"/>
                <a:cs typeface="Linux Libertine" panose="02000503000000000000" pitchFamily="2" charset="0"/>
              </a:rPr>
              <a:t> (shortened as regex or </a:t>
            </a:r>
            <a:r>
              <a:rPr lang="en-US" sz="3600" dirty="0" err="1">
                <a:latin typeface="Linux Libertine" panose="02000503000000000000" pitchFamily="2" charset="0"/>
                <a:ea typeface="Linux Libertine" panose="02000503000000000000" pitchFamily="2" charset="0"/>
                <a:cs typeface="Linux Libertine" panose="02000503000000000000" pitchFamily="2" charset="0"/>
              </a:rPr>
              <a:t>regexp</a:t>
            </a:r>
            <a:r>
              <a:rPr lang="en-US" sz="3600">
                <a:latin typeface="Linux Libertine" panose="02000503000000000000" pitchFamily="2" charset="0"/>
                <a:ea typeface="Linux Libertine" panose="02000503000000000000" pitchFamily="2" charset="0"/>
                <a:cs typeface="Linux Libertine" panose="02000503000000000000" pitchFamily="2" charset="0"/>
              </a:rPr>
              <a:t>) </a:t>
            </a:r>
            <a:r>
              <a:rPr lang="en-US" sz="3600" dirty="0">
                <a:latin typeface="Linux Libertine" panose="02000503000000000000" pitchFamily="2" charset="0"/>
                <a:ea typeface="Linux Libertine" panose="02000503000000000000" pitchFamily="2" charset="0"/>
                <a:cs typeface="Linux Libertine" panose="02000503000000000000" pitchFamily="2" charset="0"/>
              </a:rPr>
              <a:t>is a sequence of characters that specifies a search pattern in text.</a:t>
            </a:r>
          </a:p>
          <a:p>
            <a:endParaRPr lang="en-US" sz="3600" dirty="0">
              <a:latin typeface="Linux Libertine" panose="02000503000000000000" pitchFamily="2" charset="0"/>
              <a:ea typeface="Linux Libertine" panose="02000503000000000000" pitchFamily="2" charset="0"/>
              <a:cs typeface="Linux Libertine" panose="02000503000000000000" pitchFamily="2" charset="0"/>
            </a:endParaRPr>
          </a:p>
          <a:p>
            <a:r>
              <a:rPr lang="en-US" sz="3600" dirty="0">
                <a:latin typeface="Linux Libertine" panose="02000503000000000000" pitchFamily="2" charset="0"/>
                <a:ea typeface="Linux Libertine" panose="02000503000000000000" pitchFamily="2" charset="0"/>
                <a:cs typeface="Linux Libertine" panose="02000503000000000000" pitchFamily="2" charset="0"/>
              </a:rPr>
              <a:t>Usually, such patterns are used by string-searching algorithms for "find" or "find and replace" operations on strings, or for input validation.</a:t>
            </a:r>
            <a:endParaRPr lang="en-US" sz="3600" dirty="0">
              <a:solidFill>
                <a:schemeClr val="accent5"/>
              </a:solidFill>
              <a:latin typeface="Linux Libertine" panose="02000503000000000000" pitchFamily="2" charset="0"/>
              <a:ea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1347347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460509" y="1962939"/>
            <a:ext cx="10652851" cy="1754326"/>
          </a:xfrm>
          <a:prstGeom prst="rect">
            <a:avLst/>
          </a:prstGeom>
          <a:noFill/>
        </p:spPr>
        <p:txBody>
          <a:bodyPr wrap="square">
            <a:spAutoFit/>
          </a:bodyPr>
          <a:lstStyle/>
          <a:p>
            <a:endParaRPr lang="en-US" sz="36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endParaRPr>
          </a:p>
          <a:p>
            <a:pPr algn="ctr"/>
            <a:r>
              <a:rPr lang="en-US" sz="7200" dirty="0">
                <a:latin typeface="Linux Libertine" panose="02000503000000000000" pitchFamily="2" charset="0"/>
                <a:ea typeface="Linux Libertine" panose="02000503000000000000" pitchFamily="2" charset="0"/>
                <a:cs typeface="Linux Libertine" panose="02000503000000000000" pitchFamily="2" charset="0"/>
              </a:rPr>
              <a:t>. ^ $ * + ? { } [ ] \ | ( )</a:t>
            </a:r>
          </a:p>
        </p:txBody>
      </p:sp>
      <p:sp>
        <p:nvSpPr>
          <p:cNvPr id="4" name="TextBox 3">
            <a:extLst>
              <a:ext uri="{FF2B5EF4-FFF2-40B4-BE49-F238E27FC236}">
                <a16:creationId xmlns:a16="http://schemas.microsoft.com/office/drawing/2014/main" id="{43B9B7CF-B041-42C4-A95A-FDD36A5C7FE9}"/>
              </a:ext>
            </a:extLst>
          </p:cNvPr>
          <p:cNvSpPr txBox="1"/>
          <p:nvPr/>
        </p:nvSpPr>
        <p:spPr>
          <a:xfrm>
            <a:off x="790769" y="511925"/>
            <a:ext cx="6097554"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Regular expressions in Python</a:t>
            </a:r>
            <a:endParaRPr lang="ru-RU" dirty="0"/>
          </a:p>
        </p:txBody>
      </p:sp>
    </p:spTree>
    <p:extLst>
      <p:ext uri="{BB962C8B-B14F-4D97-AF65-F5344CB8AC3E}">
        <p14:creationId xmlns:p14="http://schemas.microsoft.com/office/powerpoint/2010/main" val="369832718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1761</Words>
  <Application>Microsoft Office PowerPoint</Application>
  <PresentationFormat>Широкоэкранный</PresentationFormat>
  <Paragraphs>166</Paragraphs>
  <Slides>24</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24</vt:i4>
      </vt:variant>
    </vt:vector>
  </HeadingPairs>
  <TitlesOfParts>
    <vt:vector size="30" baseType="lpstr">
      <vt:lpstr>Arial</vt:lpstr>
      <vt:lpstr>Calibri</vt:lpstr>
      <vt:lpstr>Calibri Light</vt:lpstr>
      <vt:lpstr>Linux Libertine</vt:lpstr>
      <vt:lpstr>Wingdings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Устюгов</dc:creator>
  <cp:lastModifiedBy>Владимир Устюгов</cp:lastModifiedBy>
  <cp:revision>22</cp:revision>
  <dcterms:created xsi:type="dcterms:W3CDTF">2022-02-08T08:39:06Z</dcterms:created>
  <dcterms:modified xsi:type="dcterms:W3CDTF">2022-03-23T21:14:26Z</dcterms:modified>
</cp:coreProperties>
</file>