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28" autoAdjust="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6-D81D-455A-98CA-85BCFFDD47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8E81-B540-4AFB-8AC6-FAC17F78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12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6-D81D-455A-98CA-85BCFFDD47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8E81-B540-4AFB-8AC6-FAC17F78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52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6-D81D-455A-98CA-85BCFFDD47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8E81-B540-4AFB-8AC6-FAC17F78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30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6-D81D-455A-98CA-85BCFFDD47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8E81-B540-4AFB-8AC6-FAC17F78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1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6-D81D-455A-98CA-85BCFFDD47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8E81-B540-4AFB-8AC6-FAC17F78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6-D81D-455A-98CA-85BCFFDD47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8E81-B540-4AFB-8AC6-FAC17F78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11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6-D81D-455A-98CA-85BCFFDD47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8E81-B540-4AFB-8AC6-FAC17F78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2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6-D81D-455A-98CA-85BCFFDD47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8E81-B540-4AFB-8AC6-FAC17F78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33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6-D81D-455A-98CA-85BCFFDD47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8E81-B540-4AFB-8AC6-FAC17F78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8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6-D81D-455A-98CA-85BCFFDD47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8E81-B540-4AFB-8AC6-FAC17F78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47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6-D81D-455A-98CA-85BCFFDD47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8E81-B540-4AFB-8AC6-FAC17F78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21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3FBC6-D81D-455A-98CA-85BCFFDD473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B8E81-B540-4AFB-8AC6-FAC17F78EB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4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Примеры моделей, получаемых из фундаментальных законов природы.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Гончаров И.В. 112-ПИо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9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061" y="109999"/>
            <a:ext cx="10982739" cy="994506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Колебания колец Сатурна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studfile.net/html/2706/58/html_P1Oup7NgVj.SVpa/img-Fhp2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78" y="1518208"/>
            <a:ext cx="4399722" cy="380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\frac{R_0}{R} = \sin \alpha = \frac{R_0}{\sqrt{r^2 + R^2_0}}, \qquad&#10;\frac{r}{R} = - \cos \alpha = \frac{r}{\sqrt{r^2 + R^2_0}}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1" y="1076539"/>
            <a:ext cx="8341362" cy="92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m = \rho dl = \rho_0 R_0 d\beta = -\rho_0 r \tg \alpha d \beta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1" y="2213163"/>
            <a:ext cx="5989982" cy="39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F = -\gamma \frac{M_0 \rho_0}{R^2} r \tg \alpha \, d \beta =&#10;-\gamma\frac{M_0 \rho_0}{r} \sin\alpha \, \cos \alpha \, d \be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1" y="2864501"/>
            <a:ext cx="7678490" cy="79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65044" y="4107279"/>
            <a:ext cx="7527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 smtClean="0">
                <a:effectLst/>
              </a:rPr>
              <a:t>Найдем проекцию силы </a:t>
            </a:r>
            <a:r>
              <a:rPr lang="ru-RU" sz="2400" b="0" i="0" dirty="0" err="1" smtClean="0">
                <a:effectLst/>
              </a:rPr>
              <a:t>dF</a:t>
            </a:r>
            <a:r>
              <a:rPr lang="ru-RU" sz="2400" b="0" i="0" dirty="0" smtClean="0">
                <a:effectLst/>
              </a:rPr>
              <a:t> на ось r (именно эта проекция определяет интересующее нас движение):</a:t>
            </a:r>
            <a:endParaRPr lang="ru-RU" sz="2400" dirty="0"/>
          </a:p>
        </p:txBody>
      </p:sp>
      <p:pic>
        <p:nvPicPr>
          <p:cNvPr id="7176" name="Picture 8" descr="dF_{\perp} = dF \cos \alpha =&#10;-\gamma\frac{M_0 \rho_0}{r} \sin\alpha \, \cos^2 \alpha \, d \be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1" y="5157572"/>
            <a:ext cx="6603120" cy="79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M_0 = 2\pi/R_0 \rho_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1" y="6173798"/>
            <a:ext cx="2679485" cy="4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3210564" y="6158355"/>
            <a:ext cx="7527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 smtClean="0">
                <a:effectLst/>
              </a:rPr>
              <a:t>- полная масса кольца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737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061" y="109999"/>
            <a:ext cx="10982739" cy="994506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Колебания колец Сатурна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studfile.net/html/2706/58/html_P1Oup7NgVj.SVpa/img-Fhp2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78" y="1518208"/>
            <a:ext cx="4399722" cy="380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71061" y="1111951"/>
            <a:ext cx="75272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0" i="0" dirty="0" smtClean="0">
                <a:effectLst/>
              </a:rPr>
              <a:t>Применив к массе М</a:t>
            </a:r>
            <a:r>
              <a:rPr lang="ru-RU" sz="2800" b="0" i="0" baseline="-25000" dirty="0" smtClean="0">
                <a:effectLst/>
              </a:rPr>
              <a:t>0</a:t>
            </a:r>
            <a:r>
              <a:rPr lang="ru-RU" sz="2800" b="0" i="0" dirty="0" smtClean="0">
                <a:effectLst/>
              </a:rPr>
              <a:t> второй </a:t>
            </a:r>
            <a:r>
              <a:rPr lang="ru-RU" sz="2800" b="0" i="1" dirty="0" smtClean="0">
                <a:effectLst/>
              </a:rPr>
              <a:t>закон Ньютона</a:t>
            </a:r>
            <a:r>
              <a:rPr lang="ru-RU" sz="2800" b="0" i="0" dirty="0" smtClean="0">
                <a:effectLst/>
              </a:rPr>
              <a:t>, получим уравнение ее движения вдоль оси r:</a:t>
            </a:r>
          </a:p>
          <a:p>
            <a:endParaRPr lang="ru-RU" sz="2800" dirty="0"/>
          </a:p>
          <a:p>
            <a:endParaRPr lang="ru-RU" sz="2800" dirty="0" smtClean="0"/>
          </a:p>
          <a:p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/>
              <a:t>Которое существенно нелинейно и становится линейным лишь при</a:t>
            </a:r>
          </a:p>
          <a:p>
            <a:endParaRPr lang="ru-RU" sz="2800" dirty="0"/>
          </a:p>
        </p:txBody>
      </p:sp>
      <p:pic>
        <p:nvPicPr>
          <p:cNvPr id="8194" name="Picture 2" descr="\frac{d^2r}{dt^2} = -\gamma M_1 \frac{r}{(r^2 + R^2_0)^{^3 \! / _2}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04" y="2446682"/>
            <a:ext cx="3840069" cy="97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 \ll R_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847" y="4223442"/>
            <a:ext cx="1073451" cy="30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\frac{d^2r}{dt^2} = -\gamma \frac{M_1}{R^3_0} \, r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04" y="4873061"/>
            <a:ext cx="2990352" cy="117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57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061" y="109999"/>
            <a:ext cx="10982739" cy="994506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Движение шарика, присоединенного к пружине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1061" y="1111951"/>
            <a:ext cx="115757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Пусть r – координата шарика вдоль оси </a:t>
            </a:r>
            <a:endParaRPr lang="en-US" sz="2400" dirty="0" smtClean="0"/>
          </a:p>
          <a:p>
            <a:r>
              <a:rPr lang="ru-RU" sz="2400" dirty="0" smtClean="0"/>
              <a:t>пружины, лежащей на горизонтальной </a:t>
            </a:r>
            <a:endParaRPr lang="en-US" sz="2400" dirty="0" smtClean="0"/>
          </a:p>
          <a:p>
            <a:r>
              <a:rPr lang="ru-RU" sz="2400" dirty="0" smtClean="0"/>
              <a:t>плоскости, и направление движения </a:t>
            </a:r>
            <a:endParaRPr lang="en-US" sz="2400" dirty="0" smtClean="0"/>
          </a:p>
          <a:p>
            <a:r>
              <a:rPr lang="ru-RU" sz="2400" dirty="0" smtClean="0"/>
              <a:t>шарика совпадает с ее осью. </a:t>
            </a:r>
            <a:endParaRPr lang="en-US" sz="2400" dirty="0" smtClean="0"/>
          </a:p>
          <a:p>
            <a:r>
              <a:rPr lang="ru-RU" sz="2400" dirty="0" smtClean="0"/>
              <a:t>Тогда по второму закону динамики</a:t>
            </a:r>
            <a:r>
              <a:rPr lang="en-US" sz="2400" dirty="0"/>
              <a:t>: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ru-RU" sz="2400" dirty="0" smtClean="0"/>
          </a:p>
          <a:p>
            <a:r>
              <a:rPr lang="ru-RU" sz="2400" dirty="0" smtClean="0"/>
              <a:t>где m – масса шарика, а – его ускорение. Допущения:</a:t>
            </a:r>
            <a:endParaRPr lang="en-US" sz="2400" dirty="0" smtClean="0"/>
          </a:p>
          <a:p>
            <a:r>
              <a:rPr lang="ru-RU" sz="2400" dirty="0" smtClean="0"/>
              <a:t>плоскость идеально гладкая, пренебрежем сопротивлением воздуха, вес шарика уравновешивается реакцией плоскости.</a:t>
            </a:r>
          </a:p>
          <a:p>
            <a:r>
              <a:rPr lang="ru-RU" sz="2400" dirty="0" smtClean="0"/>
              <a:t>Единственная сила, действующая на шарик в направлении оси r, очевидно, сила упругости пружины.</a:t>
            </a:r>
            <a:endParaRPr lang="en-US" sz="2800" dirty="0"/>
          </a:p>
        </p:txBody>
      </p:sp>
      <p:pic>
        <p:nvPicPr>
          <p:cNvPr id="8" name="Рисунок 7" descr="https://alexlarin.net/mogilevich/2.files/chapte24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5" b="19683"/>
          <a:stretch/>
        </p:blipFill>
        <p:spPr bwMode="auto">
          <a:xfrm>
            <a:off x="7660555" y="996137"/>
            <a:ext cx="4531445" cy="239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83" y="3214701"/>
            <a:ext cx="2891332" cy="105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061" y="109999"/>
            <a:ext cx="10982739" cy="994506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Движение шарика, присоединенного к пружине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1061" y="1111951"/>
            <a:ext cx="115757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Закон Гука: </a:t>
            </a:r>
            <a:endParaRPr lang="en-US" sz="2400" dirty="0" smtClean="0"/>
          </a:p>
          <a:p>
            <a:r>
              <a:rPr lang="ru-RU" sz="2400" dirty="0" smtClean="0"/>
              <a:t>где коэффициент k &gt; 0 характеризует упругие свойства</a:t>
            </a:r>
          </a:p>
          <a:p>
            <a:r>
              <a:rPr lang="ru-RU" sz="2400" dirty="0" smtClean="0"/>
              <a:t>пружины, а r – величину ее растяжения или сжатия</a:t>
            </a:r>
          </a:p>
          <a:p>
            <a:r>
              <a:rPr lang="ru-RU" sz="2400" dirty="0" smtClean="0"/>
              <a:t>относительно нейтрального, ненагруженного</a:t>
            </a:r>
          </a:p>
          <a:p>
            <a:r>
              <a:rPr lang="ru-RU" sz="2400" dirty="0" smtClean="0"/>
              <a:t>положения r = 0. Уравнение движения шарика</a:t>
            </a:r>
          </a:p>
          <a:p>
            <a:r>
              <a:rPr lang="ru-RU" sz="2400" dirty="0" smtClean="0"/>
              <a:t>принимает вид: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ru-RU" sz="2400" dirty="0" smtClean="0"/>
          </a:p>
          <a:p>
            <a:r>
              <a:rPr lang="ru-RU" sz="2400" dirty="0" smtClean="0"/>
              <a:t>Оно описывает его гармонические колебания и имеет общее решение:</a:t>
            </a:r>
          </a:p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Где                          – собственная частота колебаний системы «</a:t>
            </a:r>
            <a:r>
              <a:rPr lang="ru-RU" sz="2400" dirty="0" err="1" smtClean="0"/>
              <a:t>пружинашарик</a:t>
            </a:r>
            <a:r>
              <a:rPr lang="ru-RU" sz="2400" dirty="0" smtClean="0"/>
              <a:t>»,</a:t>
            </a:r>
          </a:p>
          <a:p>
            <a:r>
              <a:rPr lang="ru-RU" sz="2400" dirty="0" smtClean="0"/>
              <a:t>Значения А и В легко определяются из начального состояния объекта</a:t>
            </a:r>
            <a:endParaRPr lang="ru-RU" sz="2400" dirty="0"/>
          </a:p>
          <a:p>
            <a:endParaRPr lang="ru-RU" sz="2400" dirty="0" smtClean="0"/>
          </a:p>
          <a:p>
            <a:endParaRPr lang="ru-RU" sz="2400" dirty="0" smtClean="0"/>
          </a:p>
        </p:txBody>
      </p:sp>
      <p:pic>
        <p:nvPicPr>
          <p:cNvPr id="8" name="Рисунок 7" descr="https://alexlarin.net/mogilevich/2.files/chapte24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5" b="19683"/>
          <a:stretch/>
        </p:blipFill>
        <p:spPr bwMode="auto">
          <a:xfrm>
            <a:off x="7660555" y="996137"/>
            <a:ext cx="4531445" cy="239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18466"/>
          <a:stretch/>
        </p:blipFill>
        <p:spPr>
          <a:xfrm>
            <a:off x="2075622" y="1104505"/>
            <a:ext cx="1492526" cy="4360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1" y="3389243"/>
            <a:ext cx="3096041" cy="8845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61" y="4920979"/>
            <a:ext cx="3564835" cy="5074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113" y="5435875"/>
            <a:ext cx="1569431" cy="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1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061" y="109999"/>
            <a:ext cx="10982739" cy="994506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Движение шарика, присоединенного к пружине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1061" y="1111951"/>
            <a:ext cx="115757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</a:t>
            </a:r>
            <a:r>
              <a:rPr lang="ru-RU" sz="2400" dirty="0" smtClean="0"/>
              <a:t>очка крепления пружины неподвижна,</a:t>
            </a:r>
          </a:p>
          <a:p>
            <a:r>
              <a:rPr lang="ru-RU" sz="2400" dirty="0" smtClean="0"/>
              <a:t>то стенка не совершает работу над системой</a:t>
            </a:r>
          </a:p>
          <a:p>
            <a:r>
              <a:rPr lang="ru-RU" sz="2400" dirty="0" smtClean="0"/>
              <a:t>«пружина – шарик», и ее полная</a:t>
            </a:r>
          </a:p>
          <a:p>
            <a:r>
              <a:rPr lang="ru-RU" sz="2400" dirty="0" smtClean="0"/>
              <a:t>механическая энергия Е остается постоянной.</a:t>
            </a:r>
          </a:p>
          <a:p>
            <a:r>
              <a:rPr lang="ru-RU" sz="2400" dirty="0" smtClean="0"/>
              <a:t>Кинетическая энергия определяется</a:t>
            </a:r>
          </a:p>
          <a:p>
            <a:r>
              <a:rPr lang="ru-RU" sz="2400" dirty="0" smtClean="0"/>
              <a:t>движением шарика (пружина считается невесомой): 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400" dirty="0"/>
              <a:t>Н</a:t>
            </a:r>
            <a:r>
              <a:rPr lang="ru-RU" sz="2400" dirty="0" smtClean="0"/>
              <a:t>айти </a:t>
            </a:r>
            <a:r>
              <a:rPr lang="ru-RU" sz="2400" dirty="0"/>
              <a:t>п</a:t>
            </a:r>
            <a:r>
              <a:rPr lang="ru-RU" sz="2400" dirty="0" smtClean="0"/>
              <a:t>отенциальная энергию можно, определив работу, необходимую для растяжения (сжатия) пружины на величину r: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</p:txBody>
      </p:sp>
      <p:pic>
        <p:nvPicPr>
          <p:cNvPr id="8" name="Рисунок 7" descr="https://alexlarin.net/mogilevich/2.files/chapte24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5" b="19683"/>
          <a:stretch/>
        </p:blipFill>
        <p:spPr bwMode="auto">
          <a:xfrm>
            <a:off x="7660555" y="996137"/>
            <a:ext cx="4531445" cy="239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3453" r="1766"/>
          <a:stretch/>
        </p:blipFill>
        <p:spPr>
          <a:xfrm>
            <a:off x="371061" y="3465937"/>
            <a:ext cx="3157330" cy="9243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72" y="5377276"/>
            <a:ext cx="3863349" cy="100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061" y="109999"/>
            <a:ext cx="10982739" cy="994506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Движение шарика, присоединенного к пружине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1061" y="1111951"/>
            <a:ext cx="1157577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Так как </a:t>
            </a:r>
            <a:r>
              <a:rPr lang="ru-RU" sz="2400" dirty="0" err="1" smtClean="0"/>
              <a:t>dE</a:t>
            </a:r>
            <a:r>
              <a:rPr lang="ru-RU" sz="2400" dirty="0" smtClean="0"/>
              <a:t>/</a:t>
            </a:r>
            <a:r>
              <a:rPr lang="ru-RU" sz="2400" dirty="0" err="1" smtClean="0"/>
              <a:t>dt</a:t>
            </a:r>
            <a:r>
              <a:rPr lang="ru-RU" sz="2400" dirty="0" smtClean="0"/>
              <a:t> ≡ 0, то продифференцировав интеграл</a:t>
            </a:r>
          </a:p>
          <a:p>
            <a:r>
              <a:rPr lang="ru-RU" sz="2400" dirty="0" smtClean="0"/>
              <a:t>энергии по t, приходим к выражению</a:t>
            </a:r>
            <a:endParaRPr lang="ru-RU" sz="2400" dirty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т. е. к уравнению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проверив тем самым правильность его получения. Подобную процедуру нетрудно провести для примеров </a:t>
            </a:r>
            <a:r>
              <a:rPr lang="ru-RU" sz="2400" dirty="0" err="1" smtClean="0"/>
              <a:t>пп</a:t>
            </a:r>
            <a:r>
              <a:rPr lang="ru-RU" sz="2400" dirty="0" smtClean="0"/>
              <a:t>. 1.1 – 1.3.</a:t>
            </a:r>
            <a:endParaRPr lang="ru-RU" sz="2400" dirty="0"/>
          </a:p>
          <a:p>
            <a:endParaRPr lang="ru-RU" sz="2400" dirty="0" smtClean="0"/>
          </a:p>
        </p:txBody>
      </p:sp>
      <p:pic>
        <p:nvPicPr>
          <p:cNvPr id="8" name="Рисунок 7" descr="https://alexlarin.net/mogilevich/2.files/chapte24.gi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5" b="19683"/>
          <a:stretch/>
        </p:blipFill>
        <p:spPr bwMode="auto">
          <a:xfrm>
            <a:off x="7660555" y="996137"/>
            <a:ext cx="4531445" cy="239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61" y="1973042"/>
            <a:ext cx="4965779" cy="9391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91" y="3858533"/>
            <a:ext cx="2301669" cy="7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8078" y="117445"/>
            <a:ext cx="10982739" cy="994506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1061" y="1111951"/>
            <a:ext cx="11575774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ru-RU" sz="2400" dirty="0" smtClean="0"/>
              <a:t>Даже в простейших ситуациях для построения модели может потребоваться использование не одного, а нескольких фундаментальных законов.</a:t>
            </a:r>
          </a:p>
          <a:p>
            <a:pPr>
              <a:spcAft>
                <a:spcPts val="1500"/>
              </a:spcAft>
            </a:pPr>
            <a:r>
              <a:rPr lang="ru-RU" sz="2400" dirty="0" smtClean="0"/>
              <a:t>Прямое формальное применение фундаментальных законов к объекту, рассматриваемому как целое, не всегда возможно. В этих случаях требуется просуммировать элементарные акты взаимодействия между его частями, принимая во внимание свойства объекта (например, его геометрию).</a:t>
            </a:r>
          </a:p>
          <a:p>
            <a:pPr>
              <a:spcAft>
                <a:spcPts val="1500"/>
              </a:spcAft>
            </a:pPr>
            <a:r>
              <a:rPr lang="ru-RU" sz="2400" dirty="0" smtClean="0"/>
              <a:t>Одними и теми же моделями могут описываться совершенно разные по своей природе объекты, подчиняющиеся разным фундаментальным законам, и, наоборот, данному закону могут отвечать принципиально разные модели (например, линейные и нелинейные).</a:t>
            </a:r>
          </a:p>
          <a:p>
            <a:pPr>
              <a:spcAft>
                <a:spcPts val="1500"/>
              </a:spcAft>
            </a:pPr>
            <a:r>
              <a:rPr lang="ru-RU" sz="2400" dirty="0" smtClean="0"/>
              <a:t>Необходимо использовать все возможности для проверки правильности построения модели.</a:t>
            </a:r>
          </a:p>
        </p:txBody>
      </p:sp>
    </p:spTree>
    <p:extLst>
      <p:ext uri="{BB962C8B-B14F-4D97-AF65-F5344CB8AC3E}">
        <p14:creationId xmlns:p14="http://schemas.microsoft.com/office/powerpoint/2010/main" val="20861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Математические 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Математическая модель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— это абстрактное представление реального объекта, процесса или явления с использованием математических понятий, формул, уравнений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методов.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Эта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модель строится с целью описать и изучить основные характеристики и взаимодействия объекта или процесса, а также предсказать их поведение в различных условиях.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0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Фундаментальные законы природы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основные принципы, лежащие в основе всех физических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явлений: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Закон сохранения энергии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Закон сохранения импульса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Закон сохранения момента импульса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Закон сохранения массы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Закон сохранения заряда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061" y="109999"/>
            <a:ext cx="10982739" cy="99450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Траектория всплытия подводной лодки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1061" y="1261276"/>
            <a:ext cx="72920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Подводная лодка, находящаяся на глубине H и движущаяся с постоянной скоростью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получает приказ подняться на  поверхность.</a:t>
            </a:r>
          </a:p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считать, что в момент времени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t=0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на лодку начинает действовать выталкивающая сила, большая, чем вес лодки.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выталкивающая сила равна</a:t>
            </a:r>
            <a:r>
              <a:rPr lang="ru-RU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,</a:t>
            </a:r>
            <a:endParaRPr lang="en-US" sz="2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где g - ускорение свободного падения, V - объем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подлодки.</a:t>
            </a:r>
          </a:p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Вес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подлодки 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372" y="1202526"/>
            <a:ext cx="4307845" cy="4293813"/>
          </a:xfrm>
          <a:prstGeom prst="rect">
            <a:avLst/>
          </a:prstGeom>
        </p:spPr>
      </p:pic>
      <p:pic>
        <p:nvPicPr>
          <p:cNvPr id="23" name="Рисунок 22" descr="https://alexlarin.net/mogilevich/2.files/Image524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311" y="3436945"/>
            <a:ext cx="1572950" cy="604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Рисунок 23" descr="https://alexlarin.net/mogilevich/2.files/Image525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994" y="4638847"/>
            <a:ext cx="1568623" cy="688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827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061" y="109999"/>
            <a:ext cx="10982739" cy="99450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Траектория всплытия подводной лодки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71061" y="1261275"/>
                <a:ext cx="7292009" cy="53383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Суммарная сила, действующая на подлодку в вертикальном направлении, - разность между 𝐹 </a:t>
                </a:r>
                <a:r>
                  <a:rPr lang="ru-RU" dirty="0" smtClean="0"/>
                  <a:t>и ее весом, </a:t>
                </a:r>
                <a:r>
                  <a:rPr lang="ru-RU" dirty="0"/>
                  <a:t>а сообщаемое ею ускорение по второму закону Ньютона </a:t>
                </a:r>
                <a:r>
                  <a:rPr lang="ru-RU" dirty="0" smtClean="0"/>
                  <a:t>равно:</a:t>
                </a:r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endParaRPr lang="ru-RU" sz="240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Координата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, характеризующая горизонтальное положение подлодки, изменяется по закону движения тела с постоянной скоростью:</a:t>
                </a:r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061" y="1261275"/>
                <a:ext cx="7292009" cy="5338307"/>
              </a:xfrm>
              <a:blipFill>
                <a:blip r:embed="rId2"/>
                <a:stretch>
                  <a:fillRect l="-1756" t="-1941" r="-17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72" y="1202526"/>
            <a:ext cx="4307845" cy="42938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b="20665"/>
          <a:stretch/>
        </p:blipFill>
        <p:spPr>
          <a:xfrm>
            <a:off x="1262351" y="2958548"/>
            <a:ext cx="5509428" cy="11065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268" y="5567384"/>
            <a:ext cx="1495217" cy="11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0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061" y="109999"/>
            <a:ext cx="10982739" cy="99450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Траектория всплытия подводной лодки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71061" y="1261275"/>
                <a:ext cx="7292009" cy="53383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Решая эти уравнения, находим, </a:t>
                </a:r>
                <a:r>
                  <a:rPr lang="ru-RU" dirty="0" smtClean="0"/>
                  <a:t>что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и что лодка всплывет на поверхность в момент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когда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При этом в горизонтальном направлении подлодка пройдет расстояние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061" y="1261275"/>
                <a:ext cx="7292009" cy="5338307"/>
              </a:xfrm>
              <a:blipFill>
                <a:blip r:embed="rId2"/>
                <a:stretch>
                  <a:fillRect l="-1756" t="-1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72" y="1202526"/>
            <a:ext cx="4307845" cy="42938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4178" r="1155" b="1"/>
          <a:stretch/>
        </p:blipFill>
        <p:spPr>
          <a:xfrm>
            <a:off x="371061" y="1824039"/>
            <a:ext cx="4945859" cy="9589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61" y="3686173"/>
            <a:ext cx="6904072" cy="10945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52" y="5683937"/>
            <a:ext cx="3938538" cy="10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8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061" y="109999"/>
            <a:ext cx="10982739" cy="99450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Траектория всплытия подводной лодки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71061" y="1261275"/>
                <a:ext cx="7292009" cy="53383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Исключая из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𝑣𝑡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время</a:t>
                </a:r>
                <a:r>
                  <a:rPr lang="ru-RU" dirty="0"/>
                  <a:t>, найдем траекторию движения подлодки в координатах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ru-RU" dirty="0" smtClean="0"/>
                  <a:t>: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которая оказывается параболой с вершиной в точке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Считалось также, что никакие другие вертикальные силы, кроме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/>
                  <a:t>, на подлодку не действуют. Это предположение верно лишь при малых скоростях всплытия, когда можно пренебречь сопротивлением воды движению лодки.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061" y="1261275"/>
                <a:ext cx="7292009" cy="5338307"/>
              </a:xfrm>
              <a:blipFill>
                <a:blip r:embed="rId2"/>
                <a:stretch>
                  <a:fillRect l="-1756" t="-1941" r="-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72" y="1202526"/>
            <a:ext cx="4307845" cy="42938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625" y="2206431"/>
            <a:ext cx="2694731" cy="121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2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061" y="109999"/>
            <a:ext cx="10982739" cy="994506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Колебания колец Сатурна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1061" y="1261275"/>
            <a:ext cx="7292009" cy="5338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 smtClean="0">
                <a:effectLst/>
              </a:rPr>
              <a:t>Построим модель движения точечной массы М</a:t>
            </a:r>
            <a:r>
              <a:rPr lang="ru-RU" b="0" i="0" baseline="-25000" dirty="0" smtClean="0">
                <a:effectLst/>
              </a:rPr>
              <a:t>0</a:t>
            </a:r>
            <a:r>
              <a:rPr lang="ru-RU" b="0" i="0" dirty="0" smtClean="0">
                <a:effectLst/>
              </a:rPr>
              <a:t> в поле </a:t>
            </a:r>
            <a:r>
              <a:rPr lang="ru-RU" b="0" i="1" dirty="0" smtClean="0">
                <a:effectLst/>
              </a:rPr>
              <a:t>сил тяготения</a:t>
            </a:r>
            <a:r>
              <a:rPr lang="ru-RU" b="0" i="0" dirty="0" smtClean="0">
                <a:effectLst/>
              </a:rPr>
              <a:t>, создаваемом материальным кольцом с радиусом R</a:t>
            </a:r>
            <a:r>
              <a:rPr lang="ru-RU" b="0" i="0" baseline="-25000" dirty="0" smtClean="0">
                <a:effectLst/>
              </a:rPr>
              <a:t>0</a:t>
            </a:r>
            <a:r>
              <a:rPr lang="ru-RU" b="0" i="0" dirty="0" smtClean="0">
                <a:effectLst/>
              </a:rPr>
              <a:t> линейной плотностью р</a:t>
            </a:r>
            <a:r>
              <a:rPr lang="ru-RU" b="0" i="0" baseline="-25000" dirty="0" smtClean="0">
                <a:effectLst/>
              </a:rPr>
              <a:t>0</a:t>
            </a:r>
            <a:r>
              <a:rPr lang="ru-RU" b="0" i="0" dirty="0" smtClean="0">
                <a:effectLst/>
              </a:rPr>
              <a:t>. Кольцо считается бесконечно тонким, движение происходит вдоль оси кольца.</a:t>
            </a:r>
          </a:p>
          <a:p>
            <a:pPr marL="0" indent="0">
              <a:buNone/>
            </a:pPr>
            <a:r>
              <a:rPr lang="ru-RU" i="1" dirty="0" smtClean="0"/>
              <a:t>Это идеализация</a:t>
            </a:r>
            <a:r>
              <a:rPr lang="ru-RU" dirty="0"/>
              <a:t> процесса </a:t>
            </a:r>
            <a:r>
              <a:rPr lang="ru-RU" i="1" dirty="0"/>
              <a:t>колебаний колец Сатурна</a:t>
            </a:r>
            <a:r>
              <a:rPr lang="ru-RU" dirty="0"/>
              <a:t>. Тем не менее, несмотря на существенные упрощения, непосредственное использование закона всемирного </a:t>
            </a:r>
            <a:r>
              <a:rPr lang="ru-RU" dirty="0" smtClean="0"/>
              <a:t>тяготения </a:t>
            </a:r>
            <a:r>
              <a:rPr lang="ru-RU" dirty="0"/>
              <a:t>не может дать окончательной модели движения колец Сатурна, так как массы m</a:t>
            </a:r>
            <a:r>
              <a:rPr lang="ru-RU" baseline="-25000" dirty="0"/>
              <a:t>0</a:t>
            </a:r>
            <a:r>
              <a:rPr lang="ru-RU" dirty="0"/>
              <a:t>, m</a:t>
            </a:r>
            <a:r>
              <a:rPr lang="ru-RU" baseline="-25000" dirty="0"/>
              <a:t>1</a:t>
            </a:r>
            <a:r>
              <a:rPr lang="ru-RU" dirty="0"/>
              <a:t> должны быть точечными.</a:t>
            </a:r>
            <a:endParaRPr lang="ru-RU" sz="2400" dirty="0"/>
          </a:p>
        </p:txBody>
      </p:sp>
      <p:pic>
        <p:nvPicPr>
          <p:cNvPr id="2050" name="Picture 2" descr="https://studfile.net/html/2706/58/html_P1Oup7NgVj.SVpa/img-Fhp2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070" y="1518208"/>
            <a:ext cx="4399722" cy="380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061" y="109999"/>
            <a:ext cx="10982739" cy="994506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Колебания колец Сатурна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1061" y="1261275"/>
            <a:ext cx="7292009" cy="5338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/>
              <a:t>Сила притяжения</a:t>
            </a:r>
            <a:r>
              <a:rPr lang="ru-RU" dirty="0"/>
              <a:t> между точечной массой M</a:t>
            </a:r>
            <a:r>
              <a:rPr lang="ru-RU" baseline="-25000" dirty="0"/>
              <a:t>0</a:t>
            </a:r>
            <a:r>
              <a:rPr lang="ru-RU" dirty="0"/>
              <a:t> и массой </a:t>
            </a:r>
            <a:r>
              <a:rPr lang="ru-RU" dirty="0" err="1"/>
              <a:t>dm</a:t>
            </a:r>
            <a:r>
              <a:rPr lang="ru-RU" dirty="0"/>
              <a:t>, содержащейся в малом элементе кольца </a:t>
            </a:r>
            <a:r>
              <a:rPr lang="ru-RU" dirty="0" err="1"/>
              <a:t>dl</a:t>
            </a:r>
            <a:r>
              <a:rPr lang="ru-RU" dirty="0"/>
              <a:t>, которую уже можно считать точечной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dirty="0" smtClean="0"/>
              <a:t>R</a:t>
            </a:r>
            <a:r>
              <a:rPr lang="ru-RU" dirty="0"/>
              <a:t>, r - </a:t>
            </a:r>
            <a:r>
              <a:rPr lang="ru-RU" dirty="0" smtClean="0"/>
              <a:t>расстояние </a:t>
            </a:r>
            <a:r>
              <a:rPr lang="ru-RU" dirty="0"/>
              <a:t>от массы М</a:t>
            </a:r>
            <a:r>
              <a:rPr lang="ru-RU" baseline="-25000" dirty="0"/>
              <a:t>0</a:t>
            </a:r>
            <a:r>
              <a:rPr lang="ru-RU" dirty="0"/>
              <a:t> до кольца и до центра кольца.</a:t>
            </a:r>
            <a:endParaRPr lang="ru-RU" sz="2400" dirty="0"/>
          </a:p>
        </p:txBody>
      </p:sp>
      <p:pic>
        <p:nvPicPr>
          <p:cNvPr id="2050" name="Picture 2" descr="https://studfile.net/html/2706/58/html_P1Oup7NgVj.SVpa/img-Fhp2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070" y="1518208"/>
            <a:ext cx="4399722" cy="380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F=\gamma \frac{M_0 dm}{R^2}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15" y="3079001"/>
            <a:ext cx="2849336" cy="95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8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590</Words>
  <Application>Microsoft Office PowerPoint</Application>
  <PresentationFormat>Широкоэкранный</PresentationFormat>
  <Paragraphs>115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Тема Office</vt:lpstr>
      <vt:lpstr>Примеры моделей, получаемых из фундаментальных законов природы.</vt:lpstr>
      <vt:lpstr>Математические модели</vt:lpstr>
      <vt:lpstr>Фундаментальные законы природы</vt:lpstr>
      <vt:lpstr>Траектория всплытия подводной лодки.</vt:lpstr>
      <vt:lpstr>Траектория всплытия подводной лодки.</vt:lpstr>
      <vt:lpstr>Траектория всплытия подводной лодки.</vt:lpstr>
      <vt:lpstr>Траектория всплытия подводной лодки.</vt:lpstr>
      <vt:lpstr>Колебания колец Сатурна</vt:lpstr>
      <vt:lpstr>Колебания колец Сатурна</vt:lpstr>
      <vt:lpstr>Колебания колец Сатурна</vt:lpstr>
      <vt:lpstr>Колебания колец Сатурна</vt:lpstr>
      <vt:lpstr>Движение шарика, присоединенного к пружине</vt:lpstr>
      <vt:lpstr>Движение шарика, присоединенного к пружине</vt:lpstr>
      <vt:lpstr>Движение шарика, присоединенного к пружине</vt:lpstr>
      <vt:lpstr>Движение шарика, присоединенного к пружине</vt:lpstr>
      <vt:lpstr>Заключение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Примеры моделей, получаемых из фундаментальных законов природы.</dc:title>
  <dc:creator>RePack by Diakov</dc:creator>
  <cp:lastModifiedBy>RePack by Diakov</cp:lastModifiedBy>
  <cp:revision>23</cp:revision>
  <dcterms:created xsi:type="dcterms:W3CDTF">2023-12-08T16:43:24Z</dcterms:created>
  <dcterms:modified xsi:type="dcterms:W3CDTF">2023-12-09T13:47:24Z</dcterms:modified>
</cp:coreProperties>
</file>