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embeddedFontLst>
    <p:embeddedFont>
      <p:font typeface="DM Sans" panose="020B0604020202020204" charset="0"/>
      <p:regular r:id="rId17"/>
      <p:bold r:id="rId18"/>
      <p:italic r:id="rId19"/>
      <p:boldItalic r:id="rId20"/>
    </p:embeddedFont>
    <p:embeddedFont>
      <p:font typeface="Outfit" panose="020B0604020202020204" charset="0"/>
      <p:regular r:id="rId21"/>
      <p:bold r:id="rId22"/>
    </p:embeddedFont>
    <p:embeddedFont>
      <p:font typeface="Outfit Medium" panose="020B060402020202020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3C131F-7789-470B-938C-71455D4E3039}">
  <a:tblStyle styleId="{8D3C131F-7789-470B-938C-71455D4E3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7" autoAdjust="0"/>
  </p:normalViewPr>
  <p:slideViewPr>
    <p:cSldViewPr snapToGrid="0">
      <p:cViewPr>
        <p:scale>
          <a:sx n="150" d="100"/>
          <a:sy n="150" d="100"/>
        </p:scale>
        <p:origin x="516" y="18"/>
      </p:cViewPr>
      <p:guideLst/>
    </p:cSldViewPr>
  </p:slideViewPr>
  <p:outlineViewPr>
    <p:cViewPr>
      <p:scale>
        <a:sx n="33" d="100"/>
        <a:sy n="33" d="100"/>
      </p:scale>
      <p:origin x="0" y="-146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5893454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Search Engines: 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Splunk</a:t>
            </a:r>
            <a:r>
              <a:rPr lang="en-US" dirty="0"/>
              <a:t>, </a:t>
            </a:r>
            <a:r>
              <a:rPr lang="en-US" dirty="0" err="1"/>
              <a:t>Solr</a:t>
            </a:r>
            <a:r>
              <a:rPr lang="en-US" dirty="0"/>
              <a:t>, </a:t>
            </a:r>
            <a:r>
              <a:rPr lang="ru-RU" dirty="0" err="1"/>
              <a:t>Sphinx</a:t>
            </a:r>
            <a:r>
              <a:rPr lang="en-US" dirty="0"/>
              <a:t>, </a:t>
            </a:r>
            <a:r>
              <a:rPr lang="en-US" dirty="0" err="1" smtClean="0"/>
              <a:t>Algolia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Гончаров Игорь, 112-ПИо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00" y="135743"/>
            <a:ext cx="7704000" cy="572700"/>
          </a:xfrm>
        </p:spPr>
        <p:txBody>
          <a:bodyPr/>
          <a:lstStyle/>
          <a:p>
            <a:r>
              <a:rPr lang="en-US" b="0" dirty="0">
                <a:latin typeface="+mj-lt"/>
              </a:rPr>
              <a:t>Sphinx  </a:t>
            </a:r>
            <a:endParaRPr lang="ru-RU" b="0" dirty="0">
              <a:latin typeface="+mn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54471" y="1112090"/>
            <a:ext cx="81012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/>
              <a:t>Разработчик</a:t>
            </a:r>
            <a:r>
              <a:rPr lang="ru-RU" sz="1200" dirty="0"/>
              <a:t>: Андрей Аксёнов.</a:t>
            </a:r>
            <a:endParaRPr lang="ru-RU" sz="1200" dirty="0" smtClean="0"/>
          </a:p>
          <a:p>
            <a:r>
              <a:rPr lang="ru-RU" sz="1200" b="1" dirty="0" smtClean="0"/>
              <a:t>Преимущества</a:t>
            </a:r>
            <a:r>
              <a:rPr lang="ru-RU" sz="1200" dirty="0"/>
              <a:t>: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Высокая скорость индексации (до 10–15 МБ/сек на каждое процессорное ядро);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Высокая скорость </a:t>
            </a:r>
            <a:r>
              <a:rPr lang="ru-RU" sz="1200" dirty="0" smtClean="0"/>
              <a:t>поиска;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Высокая </a:t>
            </a:r>
            <a:r>
              <a:rPr lang="ru-RU" sz="1200" dirty="0" smtClean="0"/>
              <a:t>масштабируемость;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Поддержка распределенного поиска;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Поддержка нескольких полей полнотекстового поиска в документе (до 32 по умолчанию);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Поддержка нескольких дополнительных атрибутов для каждого документа (то есть группы, временные метки и т. д.);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Поддержка стоп-слов;</a:t>
            </a:r>
          </a:p>
          <a:p>
            <a:r>
              <a:rPr lang="ru-RU" sz="1200" b="1" dirty="0" smtClean="0"/>
              <a:t>Алгоритм поиска:</a:t>
            </a:r>
            <a:endParaRPr lang="ru-RU" sz="1200" b="1" dirty="0"/>
          </a:p>
          <a:p>
            <a:r>
              <a:rPr lang="ru-RU" sz="1200" dirty="0" smtClean="0"/>
              <a:t>Текст </a:t>
            </a:r>
            <a:r>
              <a:rPr lang="ru-RU" sz="1200" dirty="0"/>
              <a:t>разбивается на </a:t>
            </a:r>
            <a:r>
              <a:rPr lang="ru-RU" sz="1200" dirty="0" err="1"/>
              <a:t>токены</a:t>
            </a:r>
            <a:r>
              <a:rPr lang="ru-RU" sz="1200" dirty="0"/>
              <a:t>, которые затем индексируются и хранятся вместе с указателем на документ.</a:t>
            </a:r>
            <a:endParaRPr lang="ru-RU" sz="1200" dirty="0"/>
          </a:p>
          <a:p>
            <a:r>
              <a:rPr lang="ru-RU" sz="1200" b="1" dirty="0"/>
              <a:t>Хранение </a:t>
            </a:r>
            <a:r>
              <a:rPr lang="ru-RU" sz="1200" b="1" dirty="0" smtClean="0"/>
              <a:t>данных:</a:t>
            </a:r>
            <a:r>
              <a:rPr lang="ru-RU" sz="1200" b="1" dirty="0"/>
              <a:t> </a:t>
            </a:r>
            <a:r>
              <a:rPr lang="ru-RU" sz="1200" dirty="0" smtClean="0"/>
              <a:t>СУБД</a:t>
            </a:r>
            <a:r>
              <a:rPr lang="en-US" sz="1200" dirty="0" smtClean="0"/>
              <a:t>, JSON </a:t>
            </a:r>
            <a:endParaRPr lang="ru-RU" sz="1200" dirty="0" smtClean="0"/>
          </a:p>
          <a:p>
            <a:r>
              <a:rPr lang="ru-RU" sz="1200" b="1" dirty="0" smtClean="0"/>
              <a:t>Применение:</a:t>
            </a:r>
            <a:endParaRPr lang="ru-RU" sz="1200" b="1" dirty="0"/>
          </a:p>
          <a:p>
            <a:r>
              <a:rPr lang="ru-RU" sz="1200" dirty="0"/>
              <a:t>Поиск и аналитика </a:t>
            </a:r>
            <a:r>
              <a:rPr lang="ru-RU" sz="1200" dirty="0" smtClean="0"/>
              <a:t>на веб-сайтах.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1251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00" y="135743"/>
            <a:ext cx="7704000" cy="572700"/>
          </a:xfrm>
        </p:spPr>
        <p:txBody>
          <a:bodyPr/>
          <a:lstStyle/>
          <a:p>
            <a:r>
              <a:rPr lang="en-US" b="0" dirty="0" err="1">
                <a:latin typeface="+mj-lt"/>
              </a:rPr>
              <a:t>Algolia</a:t>
            </a:r>
            <a:r>
              <a:rPr lang="en-US" b="0" dirty="0">
                <a:latin typeface="+mj-lt"/>
              </a:rPr>
              <a:t> </a:t>
            </a:r>
            <a:endParaRPr lang="ru-RU" b="0" dirty="0">
              <a:latin typeface="+mn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54471" y="1112090"/>
            <a:ext cx="81012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/>
              <a:t>Разработчик</a:t>
            </a:r>
            <a:r>
              <a:rPr lang="ru-RU" sz="1200" dirty="0" smtClean="0"/>
              <a:t>: </a:t>
            </a:r>
            <a:r>
              <a:rPr lang="en-US" sz="1200" dirty="0" err="1"/>
              <a:t>Algolia</a:t>
            </a:r>
            <a:r>
              <a:rPr lang="ru-RU" sz="1200" dirty="0" smtClean="0"/>
              <a:t>.</a:t>
            </a:r>
          </a:p>
          <a:p>
            <a:r>
              <a:rPr lang="ru-RU" sz="1200" b="1" dirty="0" smtClean="0"/>
              <a:t>Преимущества</a:t>
            </a:r>
            <a:r>
              <a:rPr lang="ru-RU" sz="1200" dirty="0"/>
              <a:t>: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Быстрый и масштабируемый.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Поддержка </a:t>
            </a:r>
            <a:r>
              <a:rPr lang="ru-RU" sz="1200" dirty="0" err="1"/>
              <a:t>RESTful</a:t>
            </a:r>
            <a:r>
              <a:rPr lang="ru-RU" sz="1200" dirty="0"/>
              <a:t>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Удобный интерфейс для настройки и управления.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Поддержка </a:t>
            </a:r>
            <a:r>
              <a:rPr lang="ru-RU" sz="1200" dirty="0" err="1"/>
              <a:t>инстантного</a:t>
            </a:r>
            <a:r>
              <a:rPr lang="ru-RU" sz="1200" dirty="0"/>
              <a:t> поиска и автоматического дополнения запросов.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Интеграция с популярными платформами и </a:t>
            </a:r>
            <a:r>
              <a:rPr lang="ru-RU" sz="1200" dirty="0" err="1"/>
              <a:t>фреймворками</a:t>
            </a:r>
            <a:r>
              <a:rPr lang="ru-RU" sz="1200" dirty="0" smtClean="0"/>
              <a:t>.</a:t>
            </a:r>
          </a:p>
          <a:p>
            <a:r>
              <a:rPr lang="ru-RU" sz="1200" b="1" dirty="0" smtClean="0"/>
              <a:t>Недостатки</a:t>
            </a:r>
            <a:r>
              <a:rPr lang="ru-RU" sz="1200" dirty="0" smtClean="0"/>
              <a:t>: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Зависимость от структуры цен и условий </a:t>
            </a:r>
            <a:r>
              <a:rPr lang="ru-RU" sz="1200" dirty="0" err="1"/>
              <a:t>Algolia</a:t>
            </a:r>
            <a:r>
              <a:rPr lang="ru-RU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Меньшая гибкость настройки по сравнению с </a:t>
            </a:r>
            <a:r>
              <a:rPr lang="ru-RU" sz="1200" dirty="0" err="1"/>
              <a:t>Elasticsearch</a:t>
            </a:r>
            <a:r>
              <a:rPr lang="ru-RU" sz="1200" dirty="0"/>
              <a:t> и </a:t>
            </a:r>
            <a:r>
              <a:rPr lang="ru-RU" sz="1200" dirty="0" err="1"/>
              <a:t>Solr</a:t>
            </a:r>
            <a:r>
              <a:rPr lang="ru-RU" sz="1200" dirty="0" smtClean="0"/>
              <a:t>.</a:t>
            </a:r>
          </a:p>
          <a:p>
            <a:r>
              <a:rPr lang="ru-RU" sz="1200" b="1" dirty="0" smtClean="0"/>
              <a:t>Алгоритм поиска:</a:t>
            </a:r>
            <a:endParaRPr lang="ru-RU" sz="1200" b="1" dirty="0"/>
          </a:p>
          <a:p>
            <a:r>
              <a:rPr lang="ru-RU" sz="1200" dirty="0"/>
              <a:t>С</a:t>
            </a:r>
            <a:r>
              <a:rPr lang="ru-RU" sz="1200" dirty="0" smtClean="0"/>
              <a:t>вой </a:t>
            </a:r>
            <a:r>
              <a:rPr lang="ru-RU" sz="1200" dirty="0"/>
              <a:t>собственный алгоритм поиска, основанный на триграммах и дополнительных метриках, таких как процент совпадения, расстояние между словами и </a:t>
            </a:r>
            <a:r>
              <a:rPr lang="ru-RU" sz="1200" dirty="0" smtClean="0"/>
              <a:t>других.</a:t>
            </a:r>
          </a:p>
          <a:p>
            <a:r>
              <a:rPr lang="ru-RU" sz="1200" b="1" dirty="0" smtClean="0"/>
              <a:t>Применение:</a:t>
            </a:r>
            <a:endParaRPr lang="ru-RU" sz="1200" b="1" dirty="0"/>
          </a:p>
          <a:p>
            <a:r>
              <a:rPr lang="ru-RU" sz="1200" dirty="0"/>
              <a:t>Поиск и аналитика в области медицины, образования, исследований.</a:t>
            </a:r>
          </a:p>
          <a:p>
            <a:r>
              <a:rPr lang="ru-RU" sz="1200" dirty="0"/>
              <a:t>E-</a:t>
            </a:r>
            <a:r>
              <a:rPr lang="ru-RU" sz="1200" dirty="0" err="1"/>
              <a:t>commerce</a:t>
            </a:r>
            <a:r>
              <a:rPr lang="ru-RU" sz="1200" dirty="0"/>
              <a:t>: поиск товаров, аналитика покупательского поведения.</a:t>
            </a:r>
            <a:endParaRPr lang="ru-RU" sz="1200" dirty="0"/>
          </a:p>
          <a:p>
            <a:r>
              <a:rPr lang="ru-RU" sz="1200" dirty="0" err="1"/>
              <a:t>Enterprise</a:t>
            </a:r>
            <a:r>
              <a:rPr lang="ru-RU" sz="1200" dirty="0"/>
              <a:t> </a:t>
            </a:r>
            <a:r>
              <a:rPr lang="ru-RU" sz="1200" dirty="0" err="1"/>
              <a:t>search</a:t>
            </a:r>
            <a:r>
              <a:rPr lang="ru-RU" sz="1200" dirty="0"/>
              <a:t>: </a:t>
            </a:r>
            <a:r>
              <a:rPr lang="ru-RU" sz="1200" dirty="0"/>
              <a:t>поиск документов, информации о сотрудниках и клиентах</a:t>
            </a:r>
            <a:r>
              <a:rPr lang="ru-RU" sz="1200" dirty="0" smtClean="0"/>
              <a:t>.</a:t>
            </a:r>
          </a:p>
          <a:p>
            <a:r>
              <a:rPr lang="ru-RU" sz="1200" dirty="0"/>
              <a:t>Мобильные приложения и </a:t>
            </a:r>
            <a:r>
              <a:rPr lang="en-US" sz="1200" dirty="0"/>
              <a:t>SaaS-</a:t>
            </a:r>
            <a:r>
              <a:rPr lang="ru-RU" sz="1200" dirty="0"/>
              <a:t>продукты.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12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00" y="135743"/>
            <a:ext cx="7704000" cy="572700"/>
          </a:xfrm>
        </p:spPr>
        <p:txBody>
          <a:bodyPr/>
          <a:lstStyle/>
          <a:p>
            <a:r>
              <a:rPr lang="en-US" b="0" dirty="0" err="1" smtClean="0">
                <a:latin typeface="+mj-lt"/>
              </a:rPr>
              <a:t>Splunk</a:t>
            </a:r>
            <a:endParaRPr lang="ru-RU" b="0" dirty="0">
              <a:latin typeface="+mn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97321" y="1533571"/>
            <a:ext cx="8101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/>
              <a:t>Разработчик</a:t>
            </a:r>
            <a:r>
              <a:rPr lang="ru-RU" sz="1200" dirty="0" smtClean="0"/>
              <a:t>: </a:t>
            </a:r>
            <a:r>
              <a:rPr lang="en-US" sz="1200" dirty="0" err="1" smtClean="0"/>
              <a:t>Splunk</a:t>
            </a:r>
            <a:r>
              <a:rPr lang="ru-RU" sz="1200" dirty="0" smtClean="0"/>
              <a:t>.</a:t>
            </a:r>
          </a:p>
          <a:p>
            <a:r>
              <a:rPr lang="ru-RU" sz="1200" b="1" dirty="0" smtClean="0"/>
              <a:t>Преимущества</a:t>
            </a:r>
            <a:r>
              <a:rPr lang="ru-RU" sz="1200" dirty="0"/>
              <a:t>: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Поиск </a:t>
            </a:r>
            <a:r>
              <a:rPr lang="ru-RU" sz="1200" dirty="0"/>
              <a:t>в реальном времени</a:t>
            </a:r>
            <a:r>
              <a:rPr lang="ru-RU" sz="1200" dirty="0" smtClean="0"/>
              <a:t>.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Поиск по времени.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Аналитика, отчеты, </a:t>
            </a:r>
            <a:r>
              <a:rPr lang="ru-RU" sz="1200" dirty="0" err="1" smtClean="0"/>
              <a:t>вищуализация</a:t>
            </a:r>
            <a:r>
              <a:rPr lang="ru-RU" sz="1200" dirty="0" smtClean="0"/>
              <a:t>.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err="1" smtClean="0"/>
              <a:t>Фасетный</a:t>
            </a:r>
            <a:r>
              <a:rPr lang="ru-RU" sz="1200" dirty="0" smtClean="0"/>
              <a:t> </a:t>
            </a:r>
            <a:r>
              <a:rPr lang="ru-RU" sz="1200" dirty="0"/>
              <a:t>поиск и богатые возможности для фильтрации.</a:t>
            </a:r>
          </a:p>
          <a:p>
            <a:r>
              <a:rPr lang="ru-RU" sz="1200" b="1" dirty="0" smtClean="0"/>
              <a:t>Применение:</a:t>
            </a:r>
            <a:endParaRPr lang="ru-RU" sz="1200" b="1" dirty="0"/>
          </a:p>
          <a:p>
            <a:r>
              <a:rPr lang="ru-RU" sz="1200" dirty="0"/>
              <a:t>Поиск и аналитика </a:t>
            </a:r>
            <a:r>
              <a:rPr lang="ru-RU" sz="1200" dirty="0" smtClean="0"/>
              <a:t>веб сайтов.</a:t>
            </a:r>
            <a:endParaRPr lang="ru-RU" sz="1200" dirty="0"/>
          </a:p>
          <a:p>
            <a:r>
              <a:rPr lang="ru-RU" sz="1200" dirty="0"/>
              <a:t>E-</a:t>
            </a:r>
            <a:r>
              <a:rPr lang="ru-RU" sz="1200" dirty="0" err="1"/>
              <a:t>commerce</a:t>
            </a:r>
            <a:r>
              <a:rPr lang="ru-RU" sz="1200" dirty="0"/>
              <a:t>: поиск товаров, аналитика покупательского поведения.</a:t>
            </a:r>
            <a:endParaRPr lang="ru-RU" sz="1200" dirty="0"/>
          </a:p>
          <a:p>
            <a:r>
              <a:rPr lang="ru-RU" sz="1200" dirty="0" err="1"/>
              <a:t>Enterprise</a:t>
            </a:r>
            <a:r>
              <a:rPr lang="ru-RU" sz="1200" dirty="0"/>
              <a:t> </a:t>
            </a:r>
            <a:r>
              <a:rPr lang="ru-RU" sz="1200" dirty="0" err="1"/>
              <a:t>search</a:t>
            </a:r>
            <a:r>
              <a:rPr lang="ru-RU" sz="1200" dirty="0"/>
              <a:t>: </a:t>
            </a:r>
            <a:r>
              <a:rPr lang="ru-RU" sz="1200" dirty="0"/>
              <a:t>поиск документов, информации о сотрудниках и клиентах.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431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856" y="0"/>
            <a:ext cx="7704000" cy="572700"/>
          </a:xfrm>
        </p:spPr>
        <p:txBody>
          <a:bodyPr/>
          <a:lstStyle/>
          <a:p>
            <a:r>
              <a:rPr lang="ru-RU" b="0" dirty="0">
                <a:latin typeface="+mj-lt"/>
              </a:rPr>
              <a:t>О</a:t>
            </a:r>
            <a:r>
              <a:rPr lang="ru-RU" b="0" dirty="0" smtClean="0">
                <a:latin typeface="+mj-lt"/>
              </a:rPr>
              <a:t>ценка программных решений</a:t>
            </a:r>
            <a:endParaRPr lang="ru-RU" b="0" dirty="0">
              <a:latin typeface="+mj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11252"/>
              </p:ext>
            </p:extLst>
          </p:nvPr>
        </p:nvGraphicFramePr>
        <p:xfrm>
          <a:off x="260746" y="938212"/>
          <a:ext cx="8608220" cy="3475296"/>
        </p:xfrm>
        <a:graphic>
          <a:graphicData uri="http://schemas.openxmlformats.org/drawingml/2006/table">
            <a:tbl>
              <a:tblPr>
                <a:tableStyleId>{8D3C131F-7789-470B-938C-71455D4E3039}</a:tableStyleId>
              </a:tblPr>
              <a:tblGrid>
                <a:gridCol w="606029">
                  <a:extLst>
                    <a:ext uri="{9D8B030D-6E8A-4147-A177-3AD203B41FA5}">
                      <a16:colId xmlns:a16="http://schemas.microsoft.com/office/drawing/2014/main" val="897985815"/>
                    </a:ext>
                  </a:extLst>
                </a:gridCol>
                <a:gridCol w="953987">
                  <a:extLst>
                    <a:ext uri="{9D8B030D-6E8A-4147-A177-3AD203B41FA5}">
                      <a16:colId xmlns:a16="http://schemas.microsoft.com/office/drawing/2014/main" val="4201771249"/>
                    </a:ext>
                  </a:extLst>
                </a:gridCol>
                <a:gridCol w="1316895">
                  <a:extLst>
                    <a:ext uri="{9D8B030D-6E8A-4147-A177-3AD203B41FA5}">
                      <a16:colId xmlns:a16="http://schemas.microsoft.com/office/drawing/2014/main" val="987831446"/>
                    </a:ext>
                  </a:extLst>
                </a:gridCol>
                <a:gridCol w="884683">
                  <a:extLst>
                    <a:ext uri="{9D8B030D-6E8A-4147-A177-3AD203B41FA5}">
                      <a16:colId xmlns:a16="http://schemas.microsoft.com/office/drawing/2014/main" val="41078717"/>
                    </a:ext>
                  </a:extLst>
                </a:gridCol>
                <a:gridCol w="830658">
                  <a:extLst>
                    <a:ext uri="{9D8B030D-6E8A-4147-A177-3AD203B41FA5}">
                      <a16:colId xmlns:a16="http://schemas.microsoft.com/office/drawing/2014/main" val="3743331532"/>
                    </a:ext>
                  </a:extLst>
                </a:gridCol>
                <a:gridCol w="801392">
                  <a:extLst>
                    <a:ext uri="{9D8B030D-6E8A-4147-A177-3AD203B41FA5}">
                      <a16:colId xmlns:a16="http://schemas.microsoft.com/office/drawing/2014/main" val="746853675"/>
                    </a:ext>
                  </a:extLst>
                </a:gridCol>
                <a:gridCol w="1553655">
                  <a:extLst>
                    <a:ext uri="{9D8B030D-6E8A-4147-A177-3AD203B41FA5}">
                      <a16:colId xmlns:a16="http://schemas.microsoft.com/office/drawing/2014/main" val="965809067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29763404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624679734"/>
                    </a:ext>
                  </a:extLst>
                </a:gridCol>
                <a:gridCol w="603646">
                  <a:extLst>
                    <a:ext uri="{9D8B030D-6E8A-4147-A177-3AD203B41FA5}">
                      <a16:colId xmlns:a16="http://schemas.microsoft.com/office/drawing/2014/main" val="3081409562"/>
                    </a:ext>
                  </a:extLst>
                </a:gridCol>
              </a:tblGrid>
              <a:tr h="3172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Продукт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smtClean="0">
                          <a:effectLst/>
                        </a:rPr>
                        <a:t>Назначение </a:t>
                      </a:r>
                      <a:r>
                        <a:rPr lang="ru-RU" sz="1000" b="1" u="none" strike="noStrike" dirty="0">
                          <a:effectLst/>
                        </a:rPr>
                        <a:t>и возможности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smtClean="0">
                          <a:effectLst/>
                        </a:rPr>
                        <a:t>Отличительные </a:t>
                      </a:r>
                      <a:r>
                        <a:rPr lang="ru-RU" sz="1000" b="1" u="none" strike="noStrike" dirty="0">
                          <a:effectLst/>
                        </a:rPr>
                        <a:t>признаки и свойства пакета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smtClean="0">
                          <a:effectLst/>
                        </a:rPr>
                        <a:t>Оценка качества</a:t>
                      </a:r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extLst>
                  <a:ext uri="{0D108BD9-81ED-4DB2-BD59-A6C34878D82A}">
                    <a16:rowId xmlns:a16="http://schemas.microsoft.com/office/drawing/2014/main" val="1984079239"/>
                  </a:ext>
                </a:extLst>
              </a:tr>
              <a:tr h="508258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 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dirty="0">
                          <a:effectLst/>
                        </a:rPr>
                        <a:t>область использования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dirty="0">
                          <a:effectLst/>
                        </a:rPr>
                        <a:t>степень обеспечения функций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dirty="0">
                          <a:effectLst/>
                        </a:rPr>
                        <a:t>общего назначения или специализированный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dirty="0">
                          <a:effectLst/>
                        </a:rPr>
                        <a:t>входные данные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dirty="0">
                          <a:effectLst/>
                        </a:rPr>
                        <a:t>Хранение данных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dirty="0" smtClean="0">
                          <a:effectLst/>
                        </a:rPr>
                        <a:t>алгоритм </a:t>
                      </a:r>
                      <a:r>
                        <a:rPr lang="ru-RU" sz="700" u="none" strike="noStrike" dirty="0">
                          <a:effectLst/>
                        </a:rPr>
                        <a:t>поиска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dirty="0">
                          <a:effectLst/>
                        </a:rPr>
                        <a:t>число внедрений пакета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dirty="0">
                          <a:effectLst/>
                        </a:rPr>
                        <a:t>общие оценки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dirty="0" smtClean="0">
                          <a:effectLst/>
                        </a:rPr>
                        <a:t>частота </a:t>
                      </a:r>
                      <a:r>
                        <a:rPr lang="ru-RU" sz="700" u="none" strike="noStrike" dirty="0">
                          <a:effectLst/>
                        </a:rPr>
                        <a:t>обновлений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339534147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>
                          <a:effectLst/>
                        </a:rPr>
                        <a:t>Elasticsearch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Полнотекстовый поиск, аналитика и визуализация данных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Высокая, поддерживает распределенный поиск и анализ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Общего назначения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Разнообразные типы данных, включая текст, числа и геоданные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Документо-ориентированное хранение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Булев поиск, TF-IDF, ранжированный поиск, Текст разбивается на токены, которые затем индексируются и хранятся вместе с указателем на документ.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Высокое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137.75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Обновляется регулярно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extLst>
                  <a:ext uri="{0D108BD9-81ED-4DB2-BD59-A6C34878D82A}">
                    <a16:rowId xmlns:a16="http://schemas.microsoft.com/office/drawing/2014/main" val="361277631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>
                          <a:effectLst/>
                        </a:rPr>
                        <a:t>Solr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Полнотекстовый поиск и индексация данных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Высокая, поддерживает распределенные индексы и обработку запросов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Общего назначения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Различные типы данных, включая XML, JSON, и другие форматы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 err="1">
                          <a:effectLst/>
                        </a:rPr>
                        <a:t>Документо</a:t>
                      </a:r>
                      <a:r>
                        <a:rPr lang="ru-RU" sz="700" u="none" strike="noStrike" dirty="0">
                          <a:effectLst/>
                        </a:rPr>
                        <a:t>-ориентированное хранение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Расширенные возможности поиска, включая </a:t>
                      </a:r>
                      <a:r>
                        <a:rPr lang="ru-RU" sz="700" u="none" strike="noStrike" dirty="0" err="1">
                          <a:effectLst/>
                        </a:rPr>
                        <a:t>фасетный</a:t>
                      </a:r>
                      <a:r>
                        <a:rPr lang="ru-RU" sz="700" u="none" strike="noStrike" dirty="0">
                          <a:effectLst/>
                        </a:rPr>
                        <a:t> поиск и ранжирование, Текст разбивается на </a:t>
                      </a:r>
                      <a:r>
                        <a:rPr lang="ru-RU" sz="700" u="none" strike="noStrike" dirty="0" err="1">
                          <a:effectLst/>
                        </a:rPr>
                        <a:t>токены</a:t>
                      </a:r>
                      <a:r>
                        <a:rPr lang="ru-RU" sz="700" u="none" strike="noStrike" dirty="0">
                          <a:effectLst/>
                        </a:rPr>
                        <a:t>, которые затем индексируются и хранятся вместе с указателем на документ.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Высокое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44.20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Обновляется регулярно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extLst>
                  <a:ext uri="{0D108BD9-81ED-4DB2-BD59-A6C34878D82A}">
                    <a16:rowId xmlns:a16="http://schemas.microsoft.com/office/drawing/2014/main" val="1260847841"/>
                  </a:ext>
                </a:extLst>
              </a:tr>
              <a:tr h="45187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>
                          <a:effectLst/>
                        </a:rPr>
                        <a:t>Sphinx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Полнотекстовый поиск и индексация данных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Хорошая, поддерживает быстрый поиск и индексацию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Общего назначения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Различные типы данных, включая текст и числа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Нет возможности хранить данные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Простой и эффективный поиск с использованием инвертированных индексов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Среднее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5.97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Обновляется редко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extLst>
                  <a:ext uri="{0D108BD9-81ED-4DB2-BD59-A6C34878D82A}">
                    <a16:rowId xmlns:a16="http://schemas.microsoft.com/office/drawing/2014/main" val="645942746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>
                          <a:effectLst/>
                        </a:rPr>
                        <a:t>Algolia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Полнотекстовый поиск для веб-приложений и мобильных приложений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Высокая, облачное решение с высокой производительностью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Общего назначения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Разнообразные типы данных, включая текст, числа и геоданные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Нет возможности хранить данные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Продвинутые алгоритмы ранжирования и фасетного поиска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Среднее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6.74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Обновляется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extLst>
                  <a:ext uri="{0D108BD9-81ED-4DB2-BD59-A6C34878D82A}">
                    <a16:rowId xmlns:a16="http://schemas.microsoft.com/office/drawing/2014/main" val="3956219039"/>
                  </a:ext>
                </a:extLst>
              </a:tr>
              <a:tr h="50825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 err="1">
                          <a:effectLst/>
                        </a:rPr>
                        <a:t>Splunk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Мастер-данные и сопоставление записей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Высокая, специализированное решение для сопоставления данных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Специализированный для мастер-данных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Разнообразные типы данных, включая текст, числа и геоданные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Нет возможности хранить данные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Расширенные методы сопоставления записей, включая вероятностные методы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Высокое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Нет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Обновляется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b"/>
                </a:tc>
                <a:extLst>
                  <a:ext uri="{0D108BD9-81ED-4DB2-BD59-A6C34878D82A}">
                    <a16:rowId xmlns:a16="http://schemas.microsoft.com/office/drawing/2014/main" val="107958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4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00" y="135743"/>
            <a:ext cx="7704000" cy="572700"/>
          </a:xfrm>
        </p:spPr>
        <p:txBody>
          <a:bodyPr/>
          <a:lstStyle/>
          <a:p>
            <a:r>
              <a:rPr lang="ru-RU" b="0" dirty="0" smtClean="0">
                <a:latin typeface="+mj-lt"/>
              </a:rPr>
              <a:t>Итоги</a:t>
            </a:r>
            <a:endParaRPr lang="ru-RU" b="0" dirty="0">
              <a:latin typeface="+mn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20000" y="1692321"/>
            <a:ext cx="81012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Выбор </a:t>
            </a:r>
            <a:r>
              <a:rPr lang="ru-RU" dirty="0" smtClean="0"/>
              <a:t>зависит </a:t>
            </a:r>
            <a:r>
              <a:rPr lang="ru-RU" dirty="0"/>
              <a:t>от множества факторов, таких как размер проекта, требования к производительности, масштабированию, функционалу и стоимости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</a:p>
          <a:p>
            <a:r>
              <a:rPr lang="ru-RU" dirty="0" err="1" smtClean="0"/>
              <a:t>Elasticsearch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Solr</a:t>
            </a:r>
            <a:r>
              <a:rPr lang="ru-RU" dirty="0"/>
              <a:t> являются мощными и гибкими решениями, подходящими для крупных проектов и комплексных задач. </a:t>
            </a:r>
            <a:r>
              <a:rPr lang="ru-RU" dirty="0" err="1" smtClean="0"/>
              <a:t>Algolia</a:t>
            </a:r>
            <a:r>
              <a:rPr lang="ru-RU" dirty="0" smtClean="0"/>
              <a:t> и другие </a:t>
            </a:r>
            <a:r>
              <a:rPr lang="ru-RU" dirty="0"/>
              <a:t>предоставляют удобные облачные решения с простым управлением и интеграцией.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Как видно из </a:t>
            </a:r>
            <a:r>
              <a:rPr lang="ru-RU" dirty="0" smtClean="0"/>
              <a:t>таблицы</a:t>
            </a:r>
            <a:r>
              <a:rPr lang="ru-RU" dirty="0"/>
              <a:t>, различия </a:t>
            </a:r>
            <a:r>
              <a:rPr lang="ru-RU" dirty="0" smtClean="0"/>
              <a:t>минимальны</a:t>
            </a:r>
            <a:r>
              <a:rPr lang="ru-RU" dirty="0"/>
              <a:t>. Все они </a:t>
            </a:r>
            <a:r>
              <a:rPr lang="ru-RU" dirty="0" smtClean="0"/>
              <a:t>обеспечивают </a:t>
            </a:r>
            <a:r>
              <a:rPr lang="ru-RU" dirty="0"/>
              <a:t>эффективный и быстрый поиск.</a:t>
            </a:r>
          </a:p>
          <a:p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большинства проектов лучшим выбором будет </a:t>
            </a:r>
            <a:r>
              <a:rPr lang="ru-RU" dirty="0" err="1" smtClean="0"/>
              <a:t>Elasticsearch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6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64307" y="2043736"/>
            <a:ext cx="7631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Предоставить краткий обзор популярных поисковых систем</a:t>
            </a:r>
            <a:endParaRPr lang="ru-RU" sz="2000" dirty="0" smtClean="0"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Провести сравнительный анализ систем</a:t>
            </a:r>
            <a:endParaRPr lang="ru-RU" sz="2000" dirty="0" smtClean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latin typeface="+mj-lt"/>
              </a:rPr>
              <a:t>Поисковая система </a:t>
            </a:r>
            <a:r>
              <a:rPr lang="ru-RU" b="0" dirty="0">
                <a:latin typeface="+mn-lt"/>
              </a:rPr>
              <a:t>(</a:t>
            </a:r>
            <a:r>
              <a:rPr lang="ru-RU" b="0" dirty="0" err="1">
                <a:latin typeface="+mn-lt"/>
              </a:rPr>
              <a:t>Search</a:t>
            </a:r>
            <a:r>
              <a:rPr lang="ru-RU" b="0" dirty="0">
                <a:latin typeface="+mn-lt"/>
              </a:rPr>
              <a:t> </a:t>
            </a:r>
            <a:r>
              <a:rPr lang="ru-RU" b="0" dirty="0" err="1">
                <a:latin typeface="+mn-lt"/>
              </a:rPr>
              <a:t>Engine</a:t>
            </a:r>
            <a:r>
              <a:rPr lang="ru-RU" b="0" dirty="0">
                <a:latin typeface="+mn-lt"/>
              </a:rPr>
              <a:t>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20000" y="1946197"/>
            <a:ext cx="81012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</a:t>
            </a:r>
            <a:r>
              <a:rPr lang="ru-RU" dirty="0"/>
              <a:t>алгоритмы и реализующая их совокупность компьютерных программ (в широком смысле этого понятия, включая аналоговые системы автоматизированной обработки информации), предоставляющая пользователю возможность быстрого доступа к необходимой ему информации при помощи поиска в обширной коллекции доступных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7647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>
                <a:latin typeface="+mj-lt"/>
              </a:rPr>
              <a:t>Функции поисковых систем</a:t>
            </a:r>
            <a:endParaRPr lang="ru-RU" b="0" dirty="0">
              <a:latin typeface="+mn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70563" y="1885686"/>
            <a:ext cx="33818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полнотекстовый поиск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многополевой</a:t>
            </a:r>
            <a:r>
              <a:rPr lang="ru-RU" dirty="0" smtClean="0"/>
              <a:t> поиск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предложения </a:t>
            </a:r>
            <a:r>
              <a:rPr lang="ru-RU" dirty="0" err="1" smtClean="0"/>
              <a:t>автозаполнения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фасетный</a:t>
            </a:r>
            <a:r>
              <a:rPr lang="ru-RU" dirty="0" smtClean="0"/>
              <a:t> поиск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нечеткий поиск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орфографические исправления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геопространственный</a:t>
            </a:r>
            <a:r>
              <a:rPr lang="ru-RU" dirty="0" smtClean="0"/>
              <a:t> поиск</a:t>
            </a:r>
            <a:r>
              <a:rPr lang="ru-RU" dirty="0"/>
              <a:t>	 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101890" y="1394935"/>
            <a:ext cx="3032783" cy="1481941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292082" y="1223692"/>
            <a:ext cx="1605915" cy="374650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105375" y="3096942"/>
            <a:ext cx="3025812" cy="14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latin typeface="+mj-lt"/>
              </a:rPr>
              <a:t>Механизмы поиска</a:t>
            </a:r>
            <a:endParaRPr lang="ru-RU" b="0" dirty="0">
              <a:latin typeface="+mn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506654" y="4064098"/>
            <a:ext cx="2009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Обратный индекс</a:t>
            </a:r>
            <a:endParaRPr lang="ru-RU" dirty="0"/>
          </a:p>
        </p:txBody>
      </p:sp>
      <p:pic>
        <p:nvPicPr>
          <p:cNvPr id="4" name="Рисунок 3" descr="https://habrastorage.org/r/w1560/webt/pq/a1/sr/pqa1sr_yawfjzqz5g8mntcl1di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13" y="1445559"/>
            <a:ext cx="1489168" cy="249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habrastorage.org/r/w1560/webt/al/ja/fv/aljafvzws50myp43grmy4hvhbr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07" y="1801905"/>
            <a:ext cx="3591663" cy="18112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4785495" y="3689701"/>
            <a:ext cx="24691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Распределенный индекс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14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С</a:t>
            </a:r>
            <a:r>
              <a:rPr lang="ru-RU" sz="2800" dirty="0" smtClean="0"/>
              <a:t>равнение </a:t>
            </a:r>
            <a:r>
              <a:rPr lang="ru-RU" sz="2800" dirty="0"/>
              <a:t>индекса с другими </a:t>
            </a:r>
            <a:r>
              <a:rPr lang="ru-RU" sz="2800" dirty="0" smtClean="0"/>
              <a:t>базами</a:t>
            </a:r>
            <a:endParaRPr lang="ru-RU" sz="2800" b="0" dirty="0">
              <a:latin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26399"/>
              </p:ext>
            </p:extLst>
          </p:nvPr>
        </p:nvGraphicFramePr>
        <p:xfrm>
          <a:off x="1677969" y="1932828"/>
          <a:ext cx="5935980" cy="1427800"/>
        </p:xfrm>
        <a:graphic>
          <a:graphicData uri="http://schemas.openxmlformats.org/drawingml/2006/table">
            <a:tbl>
              <a:tblPr firstRow="1" firstCol="1" bandRow="1">
                <a:tableStyleId>{8D3C131F-7789-470B-938C-71455D4E3039}</a:tableStyleId>
              </a:tblPr>
              <a:tblGrid>
                <a:gridCol w="2065655">
                  <a:extLst>
                    <a:ext uri="{9D8B030D-6E8A-4147-A177-3AD203B41FA5}">
                      <a16:colId xmlns:a16="http://schemas.microsoft.com/office/drawing/2014/main" val="51633560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557671977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379884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Elasticsearch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SQL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</a:rPr>
                        <a:t>MongoDB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507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Index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Database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Database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7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Mapping/Type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Table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Collection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58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Field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Column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Field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572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Object(JSON)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Tuple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Object</a:t>
                      </a:r>
                      <a:r>
                        <a:rPr lang="ru-RU" sz="1400" dirty="0">
                          <a:effectLst/>
                        </a:rPr>
                        <a:t>(BSON)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01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3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994" y="1823217"/>
            <a:ext cx="2130776" cy="1578758"/>
          </a:xfrm>
        </p:spPr>
        <p:txBody>
          <a:bodyPr/>
          <a:lstStyle/>
          <a:p>
            <a:pPr algn="r"/>
            <a:r>
              <a:rPr lang="ru-RU" sz="2800" dirty="0" smtClean="0"/>
              <a:t>Основные поисковые системы</a:t>
            </a:r>
            <a:endParaRPr lang="ru-RU" sz="2800" b="0" dirty="0">
              <a:latin typeface="+mn-lt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34770" y="445023"/>
            <a:ext cx="5940425" cy="43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5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00" y="135743"/>
            <a:ext cx="7704000" cy="572700"/>
          </a:xfrm>
        </p:spPr>
        <p:txBody>
          <a:bodyPr/>
          <a:lstStyle/>
          <a:p>
            <a:r>
              <a:rPr lang="en-US" b="0" dirty="0" err="1">
                <a:latin typeface="+mj-lt"/>
              </a:rPr>
              <a:t>Elasticsearch</a:t>
            </a:r>
            <a:endParaRPr lang="ru-RU" b="0" dirty="0">
              <a:latin typeface="+mn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54471" y="1112090"/>
            <a:ext cx="81012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Разработчик</a:t>
            </a:r>
            <a:r>
              <a:rPr lang="ru-RU" sz="1200" dirty="0"/>
              <a:t>: </a:t>
            </a:r>
            <a:r>
              <a:rPr lang="ru-RU" sz="1200" dirty="0" err="1" smtClean="0"/>
              <a:t>Elastic</a:t>
            </a:r>
            <a:r>
              <a:rPr lang="ru-RU" sz="1200" dirty="0"/>
              <a:t>.</a:t>
            </a:r>
            <a:endParaRPr lang="ru-RU" sz="1200" dirty="0"/>
          </a:p>
          <a:p>
            <a:r>
              <a:rPr lang="ru-RU" sz="1200" b="1" dirty="0"/>
              <a:t>Преимущества</a:t>
            </a:r>
            <a:r>
              <a:rPr lang="ru-RU" sz="1200" dirty="0"/>
              <a:t>: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Масштабируемость и производительность.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Распределенная архитектура.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Поддержка </a:t>
            </a:r>
            <a:r>
              <a:rPr lang="ru-RU" sz="1200" dirty="0" err="1"/>
              <a:t>RESTful</a:t>
            </a:r>
            <a:r>
              <a:rPr lang="ru-RU" sz="1200" dirty="0"/>
              <a:t> API.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Богатый функционал для поиска и аналитики.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Интеграция с другими продуктами </a:t>
            </a:r>
            <a:r>
              <a:rPr lang="ru-RU" sz="1200" dirty="0" err="1"/>
              <a:t>Elastic</a:t>
            </a:r>
            <a:r>
              <a:rPr lang="ru-RU" sz="1200" dirty="0"/>
              <a:t> </a:t>
            </a:r>
            <a:r>
              <a:rPr lang="ru-RU" sz="1200" dirty="0" err="1"/>
              <a:t>Stack</a:t>
            </a:r>
            <a:r>
              <a:rPr lang="ru-RU" sz="1200" dirty="0"/>
              <a:t> (</a:t>
            </a:r>
            <a:r>
              <a:rPr lang="ru-RU" sz="1200" dirty="0" err="1"/>
              <a:t>Kibana</a:t>
            </a:r>
            <a:r>
              <a:rPr lang="ru-RU" sz="1200" dirty="0"/>
              <a:t>, </a:t>
            </a:r>
            <a:r>
              <a:rPr lang="ru-RU" sz="1200" dirty="0" err="1"/>
              <a:t>Logstash</a:t>
            </a:r>
            <a:r>
              <a:rPr lang="ru-RU" sz="1200" dirty="0"/>
              <a:t>, </a:t>
            </a:r>
            <a:r>
              <a:rPr lang="ru-RU" sz="1200" dirty="0" err="1"/>
              <a:t>Beats</a:t>
            </a:r>
            <a:r>
              <a:rPr lang="ru-RU" sz="1200" dirty="0"/>
              <a:t>).</a:t>
            </a:r>
            <a:endParaRPr lang="ru-RU" sz="1200" dirty="0"/>
          </a:p>
          <a:p>
            <a:r>
              <a:rPr lang="ru-RU" sz="1200" b="1" dirty="0" smtClean="0"/>
              <a:t>Недостатки:</a:t>
            </a:r>
            <a:endParaRPr lang="ru-RU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Высокие требования к ресурсам, особенно к оперативной памяти.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Сложность настройки и оптимизации.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Не самая лучшая поддержка ACID-транзакций.</a:t>
            </a:r>
            <a:endParaRPr lang="ru-RU" sz="1200" dirty="0"/>
          </a:p>
          <a:p>
            <a:r>
              <a:rPr lang="ru-RU" sz="1200" b="1" dirty="0"/>
              <a:t>Алгоритм </a:t>
            </a:r>
            <a:r>
              <a:rPr lang="ru-RU" sz="1200" b="1" dirty="0" smtClean="0"/>
              <a:t>поиска:</a:t>
            </a:r>
            <a:endParaRPr lang="ru-RU" sz="1200" b="1" dirty="0"/>
          </a:p>
          <a:p>
            <a:r>
              <a:rPr lang="ru-RU" sz="1200" dirty="0" smtClean="0"/>
              <a:t>Текст </a:t>
            </a:r>
            <a:r>
              <a:rPr lang="ru-RU" sz="1200" dirty="0"/>
              <a:t>разбивается на </a:t>
            </a:r>
            <a:r>
              <a:rPr lang="ru-RU" sz="1200" dirty="0" err="1"/>
              <a:t>токены</a:t>
            </a:r>
            <a:r>
              <a:rPr lang="ru-RU" sz="1200" dirty="0"/>
              <a:t>, которые затем индексируются и хранятся вместе с указателем на документ.</a:t>
            </a:r>
            <a:endParaRPr lang="ru-RU" sz="1200" dirty="0"/>
          </a:p>
          <a:p>
            <a:r>
              <a:rPr lang="ru-RU" sz="1200" b="1" dirty="0"/>
              <a:t>Хранение </a:t>
            </a:r>
            <a:r>
              <a:rPr lang="ru-RU" sz="1200" b="1" dirty="0" smtClean="0"/>
              <a:t>данных:</a:t>
            </a:r>
            <a:r>
              <a:rPr lang="ru-RU" sz="1200" b="1" dirty="0"/>
              <a:t> </a:t>
            </a:r>
            <a:r>
              <a:rPr lang="ru-RU" sz="1200" dirty="0" smtClean="0"/>
              <a:t>JSON</a:t>
            </a:r>
          </a:p>
          <a:p>
            <a:r>
              <a:rPr lang="ru-RU" sz="1200" b="1" dirty="0" smtClean="0"/>
              <a:t>Применение:</a:t>
            </a:r>
            <a:endParaRPr lang="ru-RU" sz="1200" b="1" dirty="0"/>
          </a:p>
          <a:p>
            <a:r>
              <a:rPr lang="ru-RU" sz="1200" dirty="0"/>
              <a:t>Поиск и аналитика в логах.</a:t>
            </a:r>
            <a:endParaRPr lang="ru-RU" sz="1200" dirty="0"/>
          </a:p>
          <a:p>
            <a:r>
              <a:rPr lang="ru-RU" sz="1200" dirty="0"/>
              <a:t>E-</a:t>
            </a:r>
            <a:r>
              <a:rPr lang="ru-RU" sz="1200" dirty="0" err="1"/>
              <a:t>commerce</a:t>
            </a:r>
            <a:r>
              <a:rPr lang="ru-RU" sz="1200" dirty="0"/>
              <a:t>: поиск товаров, аналитика покупательского поведения.</a:t>
            </a:r>
            <a:endParaRPr lang="ru-RU" sz="1200" dirty="0"/>
          </a:p>
          <a:p>
            <a:r>
              <a:rPr lang="ru-RU" sz="1200" dirty="0" err="1"/>
              <a:t>Enterprise</a:t>
            </a:r>
            <a:r>
              <a:rPr lang="ru-RU" sz="1200" dirty="0"/>
              <a:t> </a:t>
            </a:r>
            <a:r>
              <a:rPr lang="ru-RU" sz="1200" dirty="0" err="1"/>
              <a:t>search</a:t>
            </a:r>
            <a:r>
              <a:rPr lang="ru-RU" sz="1200" dirty="0"/>
              <a:t>: поиск документов, информации о сотрудниках и клиентах.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539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00" y="135743"/>
            <a:ext cx="7704000" cy="572700"/>
          </a:xfrm>
        </p:spPr>
        <p:txBody>
          <a:bodyPr/>
          <a:lstStyle/>
          <a:p>
            <a:r>
              <a:rPr lang="en-US" b="0" dirty="0" err="1">
                <a:latin typeface="+mj-lt"/>
              </a:rPr>
              <a:t>Solr</a:t>
            </a:r>
            <a:r>
              <a:rPr lang="en-US" b="0" dirty="0">
                <a:latin typeface="+mj-lt"/>
              </a:rPr>
              <a:t> </a:t>
            </a:r>
            <a:endParaRPr lang="ru-RU" b="0" dirty="0">
              <a:latin typeface="+mn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54471" y="1112090"/>
            <a:ext cx="81012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/>
              <a:t>Разработчик</a:t>
            </a:r>
            <a:r>
              <a:rPr lang="ru-RU" sz="1200" dirty="0" smtClean="0"/>
              <a:t>: </a:t>
            </a:r>
            <a:r>
              <a:rPr lang="en-US" sz="1200" dirty="0"/>
              <a:t>Apache Software </a:t>
            </a:r>
            <a:r>
              <a:rPr lang="en-US" sz="1200" dirty="0" smtClean="0"/>
              <a:t>Foundation</a:t>
            </a:r>
            <a:r>
              <a:rPr lang="ru-RU" sz="1200" dirty="0" smtClean="0"/>
              <a:t>.</a:t>
            </a:r>
          </a:p>
          <a:p>
            <a:r>
              <a:rPr lang="ru-RU" sz="1200" b="1" dirty="0" smtClean="0"/>
              <a:t>Преимущества</a:t>
            </a:r>
            <a:r>
              <a:rPr lang="ru-RU" sz="1200" dirty="0"/>
              <a:t>: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Быстрый и масштабируемый.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Распределенная архитектура.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Поддержка </a:t>
            </a:r>
            <a:r>
              <a:rPr lang="ru-RU" sz="1200" dirty="0" err="1"/>
              <a:t>RESTful</a:t>
            </a:r>
            <a:r>
              <a:rPr lang="ru-RU" sz="1200" dirty="0"/>
              <a:t>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Поддержка схем и </a:t>
            </a:r>
            <a:r>
              <a:rPr lang="ru-RU" sz="1200" dirty="0" err="1"/>
              <a:t>NoSQL</a:t>
            </a:r>
            <a:r>
              <a:rPr lang="ru-RU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err="1"/>
              <a:t>Фасетный</a:t>
            </a:r>
            <a:r>
              <a:rPr lang="ru-RU" sz="1200" dirty="0"/>
              <a:t> поиск и богатые возможности для фильтрации.</a:t>
            </a:r>
          </a:p>
          <a:p>
            <a:r>
              <a:rPr lang="ru-RU" sz="1200" b="1" dirty="0" smtClean="0"/>
              <a:t>Недостатки</a:t>
            </a:r>
            <a:r>
              <a:rPr lang="ru-RU" sz="1200" dirty="0" smtClean="0"/>
              <a:t>: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Меньше функциональности по сравнению с </a:t>
            </a:r>
            <a:r>
              <a:rPr lang="ru-RU" sz="1200" dirty="0" err="1"/>
              <a:t>Elasticsearch</a:t>
            </a:r>
            <a:r>
              <a:rPr lang="ru-RU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Отсутствие визуализации и аналитики на уровне продукта.</a:t>
            </a:r>
          </a:p>
          <a:p>
            <a:r>
              <a:rPr lang="ru-RU" sz="1200" b="1" dirty="0" smtClean="0"/>
              <a:t>Алгоритм поиска:</a:t>
            </a:r>
            <a:endParaRPr lang="ru-RU" sz="1200" b="1" dirty="0"/>
          </a:p>
          <a:p>
            <a:r>
              <a:rPr lang="ru-RU" sz="1200" dirty="0" smtClean="0"/>
              <a:t>Текст </a:t>
            </a:r>
            <a:r>
              <a:rPr lang="ru-RU" sz="1200" dirty="0"/>
              <a:t>разбивается на </a:t>
            </a:r>
            <a:r>
              <a:rPr lang="ru-RU" sz="1200" dirty="0" err="1"/>
              <a:t>токены</a:t>
            </a:r>
            <a:r>
              <a:rPr lang="ru-RU" sz="1200" dirty="0"/>
              <a:t>, которые затем индексируются и хранятся вместе с указателем на документ.</a:t>
            </a:r>
            <a:endParaRPr lang="ru-RU" sz="1200" dirty="0"/>
          </a:p>
          <a:p>
            <a:r>
              <a:rPr lang="ru-RU" sz="1200" b="1" dirty="0"/>
              <a:t>Хранение </a:t>
            </a:r>
            <a:r>
              <a:rPr lang="ru-RU" sz="1200" b="1" dirty="0" smtClean="0"/>
              <a:t>данных:</a:t>
            </a:r>
            <a:r>
              <a:rPr lang="ru-RU" sz="1200" b="1" dirty="0"/>
              <a:t> </a:t>
            </a:r>
            <a:r>
              <a:rPr lang="en-US" sz="1200" dirty="0"/>
              <a:t>XML, JSON </a:t>
            </a:r>
            <a:r>
              <a:rPr lang="ru-RU" sz="1200" dirty="0"/>
              <a:t>или </a:t>
            </a:r>
            <a:r>
              <a:rPr lang="en-US" sz="1200" dirty="0"/>
              <a:t>CSV</a:t>
            </a:r>
            <a:endParaRPr lang="ru-RU" sz="1200" dirty="0" smtClean="0"/>
          </a:p>
          <a:p>
            <a:r>
              <a:rPr lang="ru-RU" sz="1200" b="1" dirty="0" smtClean="0"/>
              <a:t>Применение:</a:t>
            </a:r>
            <a:endParaRPr lang="ru-RU" sz="1200" b="1" dirty="0"/>
          </a:p>
          <a:p>
            <a:r>
              <a:rPr lang="ru-RU" sz="1200" dirty="0"/>
              <a:t>Поиск и аналитика в области медицины, образования, исследований.</a:t>
            </a:r>
          </a:p>
          <a:p>
            <a:r>
              <a:rPr lang="ru-RU" sz="1200" dirty="0"/>
              <a:t>E-</a:t>
            </a:r>
            <a:r>
              <a:rPr lang="ru-RU" sz="1200" dirty="0" err="1"/>
              <a:t>commerce</a:t>
            </a:r>
            <a:r>
              <a:rPr lang="ru-RU" sz="1200" dirty="0"/>
              <a:t>: поиск товаров, аналитика покупательского поведения.</a:t>
            </a:r>
            <a:endParaRPr lang="ru-RU" sz="1200" dirty="0"/>
          </a:p>
          <a:p>
            <a:r>
              <a:rPr lang="ru-RU" sz="1200" dirty="0" err="1"/>
              <a:t>Enterprise</a:t>
            </a:r>
            <a:r>
              <a:rPr lang="ru-RU" sz="1200" dirty="0"/>
              <a:t> </a:t>
            </a:r>
            <a:r>
              <a:rPr lang="ru-RU" sz="1200" dirty="0" err="1"/>
              <a:t>search</a:t>
            </a:r>
            <a:r>
              <a:rPr lang="ru-RU" sz="1200" dirty="0"/>
              <a:t>: </a:t>
            </a:r>
            <a:r>
              <a:rPr lang="ru-RU" sz="1200" dirty="0"/>
              <a:t>поиск документов, информации о сотрудниках и клиентах.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854980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952</Words>
  <Application>Microsoft Office PowerPoint</Application>
  <PresentationFormat>Экран (16:9)</PresentationFormat>
  <Paragraphs>189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DM Sans</vt:lpstr>
      <vt:lpstr>Outfit</vt:lpstr>
      <vt:lpstr>Times New Roman</vt:lpstr>
      <vt:lpstr>Outfit Medium</vt:lpstr>
      <vt:lpstr>Arial</vt:lpstr>
      <vt:lpstr>Calibri</vt:lpstr>
      <vt:lpstr>Data Collection and Analysis - Master of Science in Community Health and Prevention Research by Slidesgo</vt:lpstr>
      <vt:lpstr>Search Engines: Elasticsearch, Splunk, Solr, Sphinx, Algolia</vt:lpstr>
      <vt:lpstr>Цели</vt:lpstr>
      <vt:lpstr>Поисковая система (Search Engine)</vt:lpstr>
      <vt:lpstr>Функции поисковых систем</vt:lpstr>
      <vt:lpstr>Механизмы поиска</vt:lpstr>
      <vt:lpstr>Сравнение индекса с другими базами</vt:lpstr>
      <vt:lpstr>Основные поисковые системы</vt:lpstr>
      <vt:lpstr>Elasticsearch</vt:lpstr>
      <vt:lpstr>Solr </vt:lpstr>
      <vt:lpstr>Sphinx  </vt:lpstr>
      <vt:lpstr>Algolia </vt:lpstr>
      <vt:lpstr>Splunk</vt:lpstr>
      <vt:lpstr>Оценка программных решений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чегото ГАУ РК «Республиканский информационный центр оценки качества образования»</dc:title>
  <cp:lastModifiedBy>RePack by Diakov</cp:lastModifiedBy>
  <cp:revision>48</cp:revision>
  <dcterms:modified xsi:type="dcterms:W3CDTF">2023-12-14T14:17:01Z</dcterms:modified>
</cp:coreProperties>
</file>