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2" r:id="rId7"/>
    <p:sldId id="261" r:id="rId8"/>
    <p:sldId id="260" r:id="rId9"/>
    <p:sldId id="263" r:id="rId10"/>
    <p:sldId id="264" r:id="rId11"/>
    <p:sldId id="270" r:id="rId12"/>
    <p:sldId id="271" r:id="rId13"/>
    <p:sldId id="272" r:id="rId14"/>
    <p:sldId id="273" r:id="rId15"/>
    <p:sldId id="274" r:id="rId16"/>
    <p:sldId id="267" r:id="rId17"/>
    <p:sldId id="265" r:id="rId18"/>
    <p:sldId id="268" r:id="rId19"/>
    <p:sldId id="266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966A-5305-45E4-B72A-D41CFF4FE77A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6ADE-0C2A-42E4-8E1B-07F99D136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55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966A-5305-45E4-B72A-D41CFF4FE77A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6ADE-0C2A-42E4-8E1B-07F99D136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91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966A-5305-45E4-B72A-D41CFF4FE77A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6ADE-0C2A-42E4-8E1B-07F99D136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00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966A-5305-45E4-B72A-D41CFF4FE77A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6ADE-0C2A-42E4-8E1B-07F99D136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40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966A-5305-45E4-B72A-D41CFF4FE77A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6ADE-0C2A-42E4-8E1B-07F99D136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30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966A-5305-45E4-B72A-D41CFF4FE77A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6ADE-0C2A-42E4-8E1B-07F99D136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13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966A-5305-45E4-B72A-D41CFF4FE77A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6ADE-0C2A-42E4-8E1B-07F99D136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74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966A-5305-45E4-B72A-D41CFF4FE77A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6ADE-0C2A-42E4-8E1B-07F99D136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88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966A-5305-45E4-B72A-D41CFF4FE77A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6ADE-0C2A-42E4-8E1B-07F99D136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80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966A-5305-45E4-B72A-D41CFF4FE77A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6ADE-0C2A-42E4-8E1B-07F99D136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80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966A-5305-45E4-B72A-D41CFF4FE77A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6ADE-0C2A-42E4-8E1B-07F99D136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23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E966A-5305-45E4-B72A-D41CFF4FE77A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B6ADE-0C2A-42E4-8E1B-07F99D136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43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00150" y="1528763"/>
            <a:ext cx="10058400" cy="2387600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latin typeface="Montserat"/>
                <a:ea typeface="Open sans" pitchFamily="2" charset="0"/>
                <a:cs typeface="Open sans" pitchFamily="2" charset="0"/>
              </a:rPr>
              <a:t>Деревья принятия решений</a:t>
            </a:r>
            <a:endParaRPr lang="ru-RU" sz="4800" b="1" dirty="0">
              <a:latin typeface="Montserat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9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190500" y="184725"/>
            <a:ext cx="3657600" cy="27489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Продолжим деление шариков на группы до тех пор, пока в каждой группе шарики не будут одного цвета:</a:t>
            </a:r>
            <a:endParaRPr lang="ru-RU" sz="26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5" name="Рисунок 4" descr="https://habrastorage.org/r/w1560/files/dae/a88/2b0/daea882b0a8e4ef4b23325c88f0353a1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4"/>
          <a:stretch/>
        </p:blipFill>
        <p:spPr bwMode="auto">
          <a:xfrm>
            <a:off x="4010025" y="-1"/>
            <a:ext cx="818197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90500" y="3057525"/>
            <a:ext cx="3505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Г</a:t>
            </a:r>
            <a:r>
              <a:rPr lang="ru-RU" sz="2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руппа шариков одного цвета упорядоченная, если ее энтропия равна нулю:</a:t>
            </a:r>
            <a:endParaRPr lang="ru-RU" sz="26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71525" y="5451322"/>
                <a:ext cx="181737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ru-RU" sz="3200" b="0" i="1" smtClean="0">
                              <a:latin typeface="Cambria Math" panose="02040503050406030204" pitchFamily="18" charset="0"/>
                            </a:rPr>
                            <m:t>1=0</m:t>
                          </m:r>
                        </m:e>
                      </m:fun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5" y="5451322"/>
                <a:ext cx="181737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10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982131"/>
              </p:ext>
            </p:extLst>
          </p:nvPr>
        </p:nvGraphicFramePr>
        <p:xfrm>
          <a:off x="3302000" y="431800"/>
          <a:ext cx="5416550" cy="571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449874478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154788115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3997683774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1303727459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14775591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 smtClean="0">
                          <a:effectLst/>
                          <a:latin typeface="Sans"/>
                        </a:rPr>
                        <a:t>Уровень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 smtClean="0">
                          <a:effectLst/>
                          <a:latin typeface="Sans"/>
                        </a:rPr>
                        <a:t>Язык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 err="1" smtClean="0">
                          <a:effectLst/>
                          <a:latin typeface="Sans"/>
                        </a:rPr>
                        <a:t>Твиты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 smtClean="0">
                          <a:effectLst/>
                          <a:latin typeface="Sans"/>
                        </a:rPr>
                        <a:t>Уч</a:t>
                      </a:r>
                      <a:r>
                        <a:rPr lang="ru-RU" sz="1800" b="1" u="none" strike="noStrike" dirty="0">
                          <a:effectLst/>
                          <a:latin typeface="Sans"/>
                        </a:rPr>
                        <a:t>. степень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 smtClean="0">
                          <a:effectLst/>
                          <a:latin typeface="Sans"/>
                        </a:rPr>
                        <a:t>Решение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102033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Senior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Java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Sans"/>
                        </a:rPr>
                        <a:t>отказ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553865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Senior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Java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Sans"/>
                        </a:rPr>
                        <a:t>отказ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226555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Mid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Python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Sans"/>
                        </a:rPr>
                        <a:t>принят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357663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Junior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Python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Sans"/>
                        </a:rPr>
                        <a:t>принят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061321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Junior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Sans"/>
                        </a:rPr>
                        <a:t>принят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173683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Junior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Sans"/>
                        </a:rPr>
                        <a:t>отказ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21874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Mid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Sans"/>
                        </a:rPr>
                        <a:t>принят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563795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Sans"/>
                        </a:rPr>
                        <a:t>Senior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Python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Sans"/>
                        </a:rPr>
                        <a:t>отказ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492225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Sans"/>
                        </a:rPr>
                        <a:t>Senior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Sans"/>
                        </a:rPr>
                        <a:t>принят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510839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Junior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Python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Sans"/>
                        </a:rPr>
                        <a:t>принят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018734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Sans"/>
                        </a:rPr>
                        <a:t>Senior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Python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Sans"/>
                        </a:rPr>
                        <a:t>принят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885681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Mid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Python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Sans"/>
                        </a:rPr>
                        <a:t>принят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347271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Mid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Java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Sans"/>
                        </a:rPr>
                        <a:t>принят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773057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Junior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Python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Sans"/>
                        </a:rPr>
                        <a:t>отказ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294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25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071455"/>
              </p:ext>
            </p:extLst>
          </p:nvPr>
        </p:nvGraphicFramePr>
        <p:xfrm>
          <a:off x="222250" y="508000"/>
          <a:ext cx="5416550" cy="571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449874478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154788115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3997683774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1303727459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14775591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 smtClean="0">
                          <a:effectLst/>
                          <a:latin typeface="Sans"/>
                        </a:rPr>
                        <a:t>Уровень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 smtClean="0">
                          <a:effectLst/>
                          <a:latin typeface="Sans"/>
                        </a:rPr>
                        <a:t>Язык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 err="1" smtClean="0">
                          <a:effectLst/>
                          <a:latin typeface="Sans"/>
                        </a:rPr>
                        <a:t>Твиты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 smtClean="0">
                          <a:effectLst/>
                          <a:latin typeface="Sans"/>
                        </a:rPr>
                        <a:t>Уч</a:t>
                      </a:r>
                      <a:r>
                        <a:rPr lang="ru-RU" sz="1800" b="1" u="none" strike="noStrike" dirty="0">
                          <a:effectLst/>
                          <a:latin typeface="Sans"/>
                        </a:rPr>
                        <a:t>. степень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 smtClean="0">
                          <a:effectLst/>
                          <a:latin typeface="Sans"/>
                        </a:rPr>
                        <a:t>Решение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102033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Senior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Java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Sans"/>
                        </a:rPr>
                        <a:t>отказ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553865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Senior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Java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Sans"/>
                        </a:rPr>
                        <a:t>отказ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226555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Mid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Python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Sans"/>
                        </a:rPr>
                        <a:t>принят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357663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Junior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Python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Sans"/>
                        </a:rPr>
                        <a:t>принят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061321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Junior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Sans"/>
                        </a:rPr>
                        <a:t>принят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173683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Junior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Sans"/>
                        </a:rPr>
                        <a:t>отказ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21874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Mid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Sans"/>
                        </a:rPr>
                        <a:t>принят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563795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Sans"/>
                        </a:rPr>
                        <a:t>Senior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Python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Sans"/>
                        </a:rPr>
                        <a:t>отказ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492225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Sans"/>
                        </a:rPr>
                        <a:t>Senior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Sans"/>
                        </a:rPr>
                        <a:t>принят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510839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Junior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Python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Sans"/>
                        </a:rPr>
                        <a:t>принят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018734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Sans"/>
                        </a:rPr>
                        <a:t>Senior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Python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Sans"/>
                        </a:rPr>
                        <a:t>принят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885681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Mid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Python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Sans"/>
                        </a:rPr>
                        <a:t>принят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347271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Mid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Java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Sans"/>
                        </a:rPr>
                        <a:t>принят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773057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Junior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Python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Sans"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Sans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Sans"/>
                        </a:rPr>
                        <a:t>отказ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294218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6051550" y="1679486"/>
            <a:ext cx="510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Энтропия:</a:t>
            </a:r>
            <a:endParaRPr lang="en-US" sz="2800" b="1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endParaRPr lang="en-US" sz="28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28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Уровень - </a:t>
            </a:r>
            <a:r>
              <a:rPr lang="ru-RU" sz="2800" dirty="0" smtClean="0">
                <a:solidFill>
                  <a:srgbClr val="00B05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0.69</a:t>
            </a:r>
            <a:endParaRPr lang="en-US" sz="2800" dirty="0" smtClean="0">
              <a:solidFill>
                <a:srgbClr val="00B05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28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Язык - </a:t>
            </a:r>
            <a:r>
              <a:rPr lang="ru-RU" sz="2800" dirty="0" smtClean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0.86</a:t>
            </a:r>
            <a:endParaRPr lang="ru-RU" sz="2800" dirty="0">
              <a:solidFill>
                <a:srgbClr val="FF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28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Твиты</a:t>
            </a:r>
            <a:r>
              <a:rPr lang="ru-RU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ru-RU" sz="28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- </a:t>
            </a:r>
            <a:r>
              <a:rPr lang="ru-RU" sz="2800" dirty="0" smtClean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0.78</a:t>
            </a:r>
            <a:endParaRPr lang="ru-RU" sz="2800" dirty="0">
              <a:solidFill>
                <a:srgbClr val="FF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Уч. </a:t>
            </a:r>
            <a:r>
              <a:rPr lang="ru-RU" sz="28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Степень - </a:t>
            </a:r>
            <a:r>
              <a:rPr lang="ru-RU" sz="2800" dirty="0" smtClean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0.89</a:t>
            </a:r>
            <a:endParaRPr lang="ru-RU" sz="2800" dirty="0">
              <a:solidFill>
                <a:srgbClr val="FF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51550" y="4870450"/>
            <a:ext cx="576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Значит, начинаем дерево с </a:t>
            </a:r>
            <a:r>
              <a:rPr lang="ru-RU" sz="2400" i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уровня,</a:t>
            </a:r>
          </a:p>
          <a:p>
            <a:r>
              <a:rPr lang="ru-RU" sz="2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создаем для него </a:t>
            </a:r>
            <a:r>
              <a:rPr lang="ru-RU" sz="2400" i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поддерево</a:t>
            </a:r>
            <a:endParaRPr lang="ru-RU" sz="2400" i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49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375400" y="2016036"/>
            <a:ext cx="5105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Энтропия:</a:t>
            </a:r>
            <a:endParaRPr lang="en-US" sz="2800" b="1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endParaRPr lang="en-US" sz="28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28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Язык - </a:t>
            </a:r>
            <a:r>
              <a:rPr lang="ru-RU" sz="2800" dirty="0" smtClean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0.4</a:t>
            </a:r>
            <a:endParaRPr lang="ru-RU" sz="2800" dirty="0">
              <a:solidFill>
                <a:srgbClr val="FF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28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Твиты</a:t>
            </a:r>
            <a:r>
              <a:rPr lang="ru-RU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ru-RU" sz="28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- </a:t>
            </a:r>
            <a:r>
              <a:rPr lang="ru-RU" sz="2800" dirty="0" smtClean="0">
                <a:solidFill>
                  <a:srgbClr val="92D05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0</a:t>
            </a:r>
          </a:p>
          <a:p>
            <a:r>
              <a:rPr lang="ru-RU" sz="28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Уч</a:t>
            </a:r>
            <a:r>
              <a:rPr lang="ru-RU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. </a:t>
            </a:r>
            <a:r>
              <a:rPr lang="ru-RU" sz="28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Степень - </a:t>
            </a:r>
            <a:r>
              <a:rPr lang="ru-RU" sz="2800" dirty="0" smtClean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0.95</a:t>
            </a:r>
            <a:endParaRPr lang="ru-RU" sz="2800" dirty="0">
              <a:solidFill>
                <a:srgbClr val="FF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568450"/>
            <a:ext cx="483489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984249"/>
            <a:ext cx="5608638" cy="4709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00900" y="2628900"/>
            <a:ext cx="255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Остается </a:t>
            </a:r>
            <a:r>
              <a:rPr lang="en-US" sz="2400" i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Junior</a:t>
            </a:r>
            <a:endParaRPr lang="ru-RU" sz="2400" i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60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1399635"/>
            <a:ext cx="7512050" cy="3730952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496183"/>
              </p:ext>
            </p:extLst>
          </p:nvPr>
        </p:nvGraphicFramePr>
        <p:xfrm>
          <a:off x="228600" y="717550"/>
          <a:ext cx="3911600" cy="5201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49874478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115478811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997683774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303727459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147755914"/>
                    </a:ext>
                  </a:extLst>
                </a:gridCol>
              </a:tblGrid>
              <a:tr h="31940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 smtClean="0">
                          <a:effectLst/>
                          <a:latin typeface="Sans"/>
                        </a:rPr>
                        <a:t>Уровень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 smtClean="0">
                          <a:effectLst/>
                          <a:latin typeface="Sans"/>
                        </a:rPr>
                        <a:t>Язык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 err="1" smtClean="0">
                          <a:effectLst/>
                          <a:latin typeface="Sans"/>
                        </a:rPr>
                        <a:t>Твиты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 smtClean="0">
                          <a:effectLst/>
                          <a:latin typeface="Sans"/>
                        </a:rPr>
                        <a:t>Уч</a:t>
                      </a:r>
                      <a:r>
                        <a:rPr lang="ru-RU" sz="1400" b="1" u="none" strike="noStrike" dirty="0">
                          <a:effectLst/>
                          <a:latin typeface="Sans"/>
                        </a:rPr>
                        <a:t>. степень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 smtClean="0">
                          <a:effectLst/>
                          <a:latin typeface="Sans"/>
                        </a:rPr>
                        <a:t>Решение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1020334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Sans"/>
                        </a:rPr>
                        <a:t>Senior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Sans"/>
                        </a:rPr>
                        <a:t>Java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Sans"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Sans"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Sans"/>
                        </a:rPr>
                        <a:t>отказ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5538658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Sans"/>
                        </a:rPr>
                        <a:t>Senior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Sans"/>
                        </a:rPr>
                        <a:t>Java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Sans"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Sans"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Sans"/>
                        </a:rPr>
                        <a:t>отказ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2265558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Sans"/>
                        </a:rPr>
                        <a:t>Mid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Sans"/>
                        </a:rPr>
                        <a:t>Python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Sans"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Sans"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Sans"/>
                        </a:rPr>
                        <a:t>принят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3576631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Sans"/>
                        </a:rPr>
                        <a:t>Junior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Sans"/>
                        </a:rPr>
                        <a:t>Python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Sans"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Sans"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Sans"/>
                        </a:rPr>
                        <a:t>принят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0613213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Sans"/>
                        </a:rPr>
                        <a:t>Junior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Sans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Sans"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Sans"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Sans"/>
                        </a:rPr>
                        <a:t>принят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1736839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Sans"/>
                        </a:rPr>
                        <a:t>Junior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Sans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Sans"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Sans"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Sans"/>
                        </a:rPr>
                        <a:t>отказ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218746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Sans"/>
                        </a:rPr>
                        <a:t>Mid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Sans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Sans"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Sans"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Sans"/>
                        </a:rPr>
                        <a:t>принят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5637958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Sans"/>
                        </a:rPr>
                        <a:t>Senior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Sans"/>
                        </a:rPr>
                        <a:t>Python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Sans"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Sans"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Sans"/>
                        </a:rPr>
                        <a:t>отказ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4922254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Sans"/>
                        </a:rPr>
                        <a:t>Senior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Sans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Sans"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Sans"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Sans"/>
                        </a:rPr>
                        <a:t>принят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5108399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Sans"/>
                        </a:rPr>
                        <a:t>Junior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Sans"/>
                        </a:rPr>
                        <a:t>Python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Sans"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Sans"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Sans"/>
                        </a:rPr>
                        <a:t>принят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0187348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Sans"/>
                        </a:rPr>
                        <a:t>Senior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Sans"/>
                        </a:rPr>
                        <a:t>Python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Sans"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Sans"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Sans"/>
                        </a:rPr>
                        <a:t>принят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8856812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Sans"/>
                        </a:rPr>
                        <a:t>Mid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Sans"/>
                        </a:rPr>
                        <a:t>Python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Sans"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Sans"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Sans"/>
                        </a:rPr>
                        <a:t>принят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3472715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Sans"/>
                        </a:rPr>
                        <a:t>Mid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Sans"/>
                        </a:rPr>
                        <a:t>Java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Sans"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Sans"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Sans"/>
                        </a:rPr>
                        <a:t>принят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7730572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Sans"/>
                        </a:rPr>
                        <a:t>Junior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Sans"/>
                        </a:rPr>
                        <a:t>Python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Sans"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Sans"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Sans"/>
                        </a:rPr>
                        <a:t>отказ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294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9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23875" y="1752601"/>
            <a:ext cx="11515725" cy="3399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Алгоритм обучения: нужно находить правила (предикаты), на основе которых разбивать тренировочный набор данных, таким образом, чтобы </a:t>
            </a:r>
            <a:r>
              <a:rPr lang="ru-RU" sz="2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уменьшалось среднее значение энтропии</a:t>
            </a:r>
            <a:r>
              <a:rPr lang="ru-RU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. </a:t>
            </a:r>
            <a:endParaRPr lang="ru-RU" sz="28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Процесс </a:t>
            </a:r>
            <a:r>
              <a:rPr lang="ru-RU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деления множества данных на части, приводящий к уменьшению энтропии, можно рассматривать как </a:t>
            </a:r>
            <a:r>
              <a:rPr lang="ru-RU" sz="2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производство информации</a:t>
            </a:r>
            <a:r>
              <a:rPr lang="ru-RU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ru-RU" sz="2000" dirty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9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73100" y="1809661"/>
            <a:ext cx="103092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Деревья принятия решений приспосабливаются к обучающим данным и имеют сильную тенденцию к переобучению. </a:t>
            </a:r>
          </a:p>
          <a:p>
            <a:endParaRPr lang="ru-RU" sz="28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28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Данный метод подразумевает создание нескольких деревьев </a:t>
            </a:r>
            <a:r>
              <a:rPr lang="ru-RU" sz="280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(ансамбля), </a:t>
            </a:r>
            <a:r>
              <a:rPr lang="ru-RU" sz="28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которые </a:t>
            </a:r>
            <a:r>
              <a:rPr lang="ru-RU" sz="280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затем «принимают </a:t>
            </a:r>
            <a:r>
              <a:rPr lang="ru-RU" sz="28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коллективное решение на </a:t>
            </a:r>
            <a:r>
              <a:rPr lang="ru-RU" sz="280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основе голосования» </a:t>
            </a:r>
            <a:r>
              <a:rPr lang="ru-RU" sz="28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о том, каким образом классифицировать входящие значения (берется наиболее частое значение).</a:t>
            </a:r>
            <a:endParaRPr lang="ru-RU" sz="28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73100" y="466725"/>
            <a:ext cx="11099800" cy="1112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Montserat"/>
                <a:ea typeface="Open sans" pitchFamily="2" charset="0"/>
                <a:cs typeface="Open sans" pitchFamily="2" charset="0"/>
              </a:rPr>
              <a:t>Случайные леса</a:t>
            </a:r>
            <a:endParaRPr lang="ru-RU" sz="4000" b="1" dirty="0">
              <a:latin typeface="Montserat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93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73100" y="285750"/>
            <a:ext cx="11099800" cy="1112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Montserat"/>
                <a:ea typeface="Open sans" pitchFamily="2" charset="0"/>
                <a:cs typeface="Open sans" pitchFamily="2" charset="0"/>
              </a:rPr>
              <a:t>Случайные леса</a:t>
            </a:r>
            <a:endParaRPr lang="ru-RU" sz="4000" b="1" dirty="0">
              <a:latin typeface="Montsera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Рисунок 5" descr="https://habrastorage.org/r/w1560/storage2/f2a/f83/793/f2af8379334d9046058c9ef661b6d27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720219"/>
            <a:ext cx="8438388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1046162" y="4842201"/>
            <a:ext cx="10353675" cy="1064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Е</a:t>
            </a:r>
            <a:r>
              <a:rPr lang="ru-RU" sz="20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диничное </a:t>
            </a:r>
            <a:r>
              <a:rPr lang="ru-RU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дерево принятия решений описывает область, которая полностью содержит красные точки, в то время как ансамбль деревьев описывает фигуру, которая более близка к окружности.</a:t>
            </a:r>
            <a:endParaRPr lang="ru-RU" sz="1600" dirty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14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73100" y="1171575"/>
            <a:ext cx="11099800" cy="1112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Montserat"/>
                <a:ea typeface="Open sans" pitchFamily="2" charset="0"/>
                <a:cs typeface="Open sans" pitchFamily="2" charset="0"/>
              </a:rPr>
              <a:t>Заключение</a:t>
            </a:r>
            <a:endParaRPr lang="ru-RU" sz="4000" b="1" dirty="0">
              <a:latin typeface="Montserat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73100" y="2552700"/>
            <a:ext cx="105378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Segoe UI" panose="020B0502040204020203" pitchFamily="34" charset="0"/>
                <a:ea typeface="Calibri" panose="020F0502020204030204" pitchFamily="34" charset="0"/>
              </a:rPr>
              <a:t>Деревья </a:t>
            </a:r>
            <a:r>
              <a:rPr lang="ru-RU" sz="2400" dirty="0" smtClean="0">
                <a:latin typeface="Segoe UI" panose="020B0502040204020203" pitchFamily="34" charset="0"/>
                <a:ea typeface="Calibri" panose="020F0502020204030204" pitchFamily="34" charset="0"/>
              </a:rPr>
              <a:t>принятия решений хороши </a:t>
            </a:r>
            <a:r>
              <a:rPr lang="ru-RU" sz="2400" dirty="0">
                <a:latin typeface="Segoe UI" panose="020B0502040204020203" pitchFamily="34" charset="0"/>
                <a:ea typeface="Calibri" panose="020F0502020204030204" pitchFamily="34" charset="0"/>
              </a:rPr>
              <a:t>когда приходится обрабатывать данные со смешанными (категориальными и числовыми) атрибутами</a:t>
            </a:r>
            <a:r>
              <a:rPr lang="ru-RU" sz="2400" dirty="0" smtClean="0">
                <a:latin typeface="Segoe UI" panose="020B0502040204020203" pitchFamily="34" charset="0"/>
                <a:ea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Segoe UI" panose="020B0502040204020203" pitchFamily="34" charset="0"/>
              </a:rPr>
              <a:t>Просты для понимания и реализации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Segoe UI" panose="020B0502040204020203" pitchFamily="34" charset="0"/>
              </a:rPr>
              <a:t>Склонны к переобучению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Segoe UI" panose="020B0502040204020203" pitchFamily="34" charset="0"/>
              </a:rPr>
              <a:t>В основе лежат эвристические алгоритмы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5998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18250" y="1410275"/>
            <a:ext cx="53340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altLang="ru-RU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Дерево решений</a:t>
            </a:r>
            <a:r>
              <a:rPr lang="ru-RU" altLang="ru-RU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– представленный в виде связного ациклического графа план, который предоставляет несколько возможных путей принятия решения и исход для каждого пути.</a:t>
            </a:r>
            <a:endParaRPr lang="ru-RU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Рисунок 3" descr="https://habrastorage.org/r/w1560/files/194/9b6/ae9/1949b6ae97ab4fc9b1a37fbf182eda8f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77900"/>
            <a:ext cx="5238750" cy="41417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62000" y="5176838"/>
            <a:ext cx="4210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Принятие решения о выдаче кредита на основе дерева решений </a:t>
            </a:r>
            <a:endParaRPr lang="ru-RU" sz="16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3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1200" y="1485900"/>
            <a:ext cx="8782050" cy="4726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понятны и легко </a:t>
            </a:r>
            <a:r>
              <a:rPr lang="ru-RU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интерпретируемы</a:t>
            </a:r>
          </a:p>
          <a:p>
            <a:pPr>
              <a:lnSpc>
                <a:spcPct val="100000"/>
              </a:lnSpc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процесс, на основе которого они достигают прогноза, абсолютно </a:t>
            </a:r>
            <a:r>
              <a:rPr lang="ru-RU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прозрачен</a:t>
            </a:r>
          </a:p>
          <a:p>
            <a:pPr>
              <a:lnSpc>
                <a:spcPct val="100000"/>
              </a:lnSpc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легко справляются с сочетанием численных </a:t>
            </a:r>
            <a:r>
              <a:rPr lang="ru-RU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(доход) </a:t>
            </a: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и </a:t>
            </a:r>
            <a:r>
              <a:rPr lang="ru-RU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категорийных</a:t>
            </a: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ru-RU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(образование) признаков </a:t>
            </a:r>
          </a:p>
          <a:p>
            <a:pPr>
              <a:lnSpc>
                <a:spcPct val="100000"/>
              </a:lnSpc>
            </a:pPr>
            <a:r>
              <a:rPr lang="ru-RU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могут </a:t>
            </a: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классифицировать данные, для которых атрибуты </a:t>
            </a:r>
            <a:r>
              <a:rPr lang="ru-RU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отсутствуют</a:t>
            </a:r>
          </a:p>
          <a:p>
            <a:pPr>
              <a:lnSpc>
                <a:spcPct val="100000"/>
              </a:lnSpc>
            </a:pPr>
            <a:r>
              <a:rPr lang="ru-RU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используют </a:t>
            </a:r>
            <a:r>
              <a:rPr lang="ru-RU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модель «белого ящика»</a:t>
            </a:r>
            <a:endParaRPr lang="ru-RU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11200" y="271463"/>
            <a:ext cx="11099800" cy="1112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Montserat"/>
                <a:ea typeface="Open sans" pitchFamily="2" charset="0"/>
                <a:cs typeface="Open sans" pitchFamily="2" charset="0"/>
              </a:rPr>
              <a:t>Преимущества деревьев принятия решений</a:t>
            </a:r>
            <a:endParaRPr lang="ru-RU" dirty="0">
              <a:latin typeface="Montserat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34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1200" y="2638425"/>
            <a:ext cx="10013950" cy="20669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являются «жадным» алгоритмом</a:t>
            </a:r>
          </a:p>
          <a:p>
            <a:pPr>
              <a:lnSpc>
                <a:spcPct val="100000"/>
              </a:lnSpc>
            </a:pPr>
            <a:r>
              <a:rPr lang="ru-RU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могут создаваться слишком сложные конструкции, которые недостаточно полно представляют данные (переобучение)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11200" y="1090613"/>
            <a:ext cx="11099800" cy="1112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Montserat"/>
                <a:ea typeface="Open sans" pitchFamily="2" charset="0"/>
                <a:cs typeface="Open sans" pitchFamily="2" charset="0"/>
              </a:rPr>
              <a:t>Недостатки деревьев принятия решений</a:t>
            </a:r>
            <a:endParaRPr lang="ru-RU" dirty="0">
              <a:latin typeface="Montserat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44800" y="1594425"/>
            <a:ext cx="53340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а</a:t>
            </a:r>
            <a:endParaRPr lang="ru-RU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026" name="Picture 2" descr="https://miro.medium.com/max/1222/1*6SxxfSwr0aaiSiWzS1r9-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60329"/>
            <a:ext cx="9220200" cy="598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89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2200" y="2280225"/>
            <a:ext cx="10271125" cy="29775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решить, какие вопросы задавать и в каком порядке. Каждый возможный вопрос разделяет оставшиеся возможные варианты в соответствии с полученным ответом. </a:t>
            </a:r>
          </a:p>
          <a:p>
            <a:pPr>
              <a:lnSpc>
                <a:spcPct val="100000"/>
              </a:lnSpc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п</a:t>
            </a:r>
            <a:r>
              <a:rPr lang="ru-RU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одобрать такие вопросы, ответы на которые дают максимум информации о предмете предсказания</a:t>
            </a:r>
            <a:endParaRPr lang="ru-RU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69887" y="533400"/>
            <a:ext cx="11715750" cy="1112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Montserat"/>
                <a:ea typeface="Open sans" pitchFamily="2" charset="0"/>
                <a:cs typeface="Open sans" pitchFamily="2" charset="0"/>
              </a:rPr>
              <a:t>Принципы построения дерева принятия решений</a:t>
            </a:r>
            <a:endParaRPr lang="ru-RU" sz="3600" b="1" dirty="0">
              <a:latin typeface="Montserat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4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3100" y="1398587"/>
            <a:ext cx="1081405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Ч</a:t>
            </a:r>
            <a:r>
              <a:rPr lang="ru-RU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асто имеет значение беспорядка, хаоса.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В данном случае обозначает неопределенность или непредсказуемость, связанную с данными.</a:t>
            </a:r>
            <a:endParaRPr lang="ru-RU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73100" y="285750"/>
            <a:ext cx="11099800" cy="1112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Montserat"/>
                <a:ea typeface="Open sans" pitchFamily="2" charset="0"/>
                <a:cs typeface="Open sans" pitchFamily="2" charset="0"/>
              </a:rPr>
              <a:t>Энтропия</a:t>
            </a:r>
            <a:endParaRPr lang="ru-RU" sz="4000" b="1" dirty="0">
              <a:latin typeface="Montsera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46834" y="3183493"/>
            <a:ext cx="5666582" cy="2305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03525" y="5610225"/>
            <a:ext cx="683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где </a:t>
            </a:r>
            <a:r>
              <a:rPr lang="ru-RU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p</a:t>
            </a:r>
            <a:r>
              <a:rPr lang="ru-RU" baseline="-250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i</a:t>
            </a: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 – вероятности нахождения системы в i-ом состоянии</a:t>
            </a:r>
          </a:p>
        </p:txBody>
      </p:sp>
    </p:spTree>
    <p:extLst>
      <p:ext uri="{BB962C8B-B14F-4D97-AF65-F5344CB8AC3E}">
        <p14:creationId xmlns:p14="http://schemas.microsoft.com/office/powerpoint/2010/main" val="41462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2600" y="3419475"/>
            <a:ext cx="3146426" cy="268821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Синий:</a:t>
            </a:r>
          </a:p>
          <a:p>
            <a:pPr marL="0" indent="0">
              <a:lnSpc>
                <a:spcPct val="100000"/>
              </a:lnSpc>
              <a:buNone/>
            </a:pPr>
            <a:endParaRPr lang="ru-RU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Желтый:</a:t>
            </a:r>
          </a:p>
          <a:p>
            <a:pPr marL="0" indent="0">
              <a:lnSpc>
                <a:spcPct val="100000"/>
              </a:lnSpc>
              <a:buNone/>
            </a:pPr>
            <a:endParaRPr lang="ru-RU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58774" y="76200"/>
            <a:ext cx="11099800" cy="1112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Montserat"/>
                <a:ea typeface="Open sans" pitchFamily="2" charset="0"/>
                <a:cs typeface="Open sans" pitchFamily="2" charset="0"/>
              </a:rPr>
              <a:t>Пример с шарами</a:t>
            </a:r>
            <a:endParaRPr lang="ru-RU" sz="4000" b="1" dirty="0">
              <a:latin typeface="Montsera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5" name="Рисунок 4" descr="https://habrastorage.org/r/w1560/files/c96/80a/a4b/c9680aa4babc40f4bbc8b3595e20397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594" y="1438275"/>
            <a:ext cx="9920883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2149299" y="3259138"/>
            <a:ext cx="1479727" cy="903287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2149299" y="4238625"/>
            <a:ext cx="1479727" cy="9766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514849" y="3699830"/>
                <a:ext cx="6943725" cy="925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849" y="3699830"/>
                <a:ext cx="6943725" cy="9251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50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5750" y="241875"/>
            <a:ext cx="11049000" cy="148215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Как изменится энтропия (неопределенность), если разбить шарики на две группы – с координатой меньше либо равной 12 и больше 12:</a:t>
            </a:r>
            <a:endParaRPr lang="ru-RU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Рисунок 3" descr="https://habrastorage.org/r/w1560/files/186/444/a8b/186444a8bd0e451c8324ca8529f8d4f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83" y="1873728"/>
            <a:ext cx="9502934" cy="31432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47675" y="5261930"/>
                <a:ext cx="5486400" cy="759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ru-RU" sz="26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ru-RU" sz="26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den>
                          </m:f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ru-RU" sz="26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6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ru-RU" sz="26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ru-RU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ru-RU" sz="26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" y="5261930"/>
                <a:ext cx="5486400" cy="759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534150" y="5166681"/>
                <a:ext cx="5248275" cy="7502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ru-RU" sz="2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ru-RU" sz="2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2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6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59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ru-RU" sz="26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150" y="5166681"/>
                <a:ext cx="5248275" cy="750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815</Words>
  <Application>Microsoft Office PowerPoint</Application>
  <PresentationFormat>Широкоэкранный</PresentationFormat>
  <Paragraphs>283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Montserat</vt:lpstr>
      <vt:lpstr>Open sans</vt:lpstr>
      <vt:lpstr>Open sans</vt:lpstr>
      <vt:lpstr>Sans</vt:lpstr>
      <vt:lpstr>Segoe UI</vt:lpstr>
      <vt:lpstr>Тема Office</vt:lpstr>
      <vt:lpstr>Деревья принятия решений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Деревья принятия решений</dc:title>
  <dc:creator>Игорь</dc:creator>
  <cp:lastModifiedBy>Игорь</cp:lastModifiedBy>
  <cp:revision>43</cp:revision>
  <dcterms:created xsi:type="dcterms:W3CDTF">2022-05-18T10:26:41Z</dcterms:created>
  <dcterms:modified xsi:type="dcterms:W3CDTF">2022-05-19T08:33:02Z</dcterms:modified>
</cp:coreProperties>
</file>