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9" r:id="rId4"/>
    <p:sldId id="261" r:id="rId5"/>
    <p:sldId id="281" r:id="rId6"/>
    <p:sldId id="282" r:id="rId7"/>
    <p:sldId id="269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24384000" cy="13716000"/>
  <p:notesSz cx="6858000" cy="9144000"/>
  <p:embeddedFontLst>
    <p:embeddedFont>
      <p:font typeface="Poppins Medium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-52"/>
      <p:regular r:id="rId21"/>
      <p:bold r:id="rId22"/>
      <p:italic r:id="rId23"/>
      <p:boldItalic r:id="rId24"/>
    </p:embeddedFont>
    <p:embeddedFont>
      <p:font typeface="Poppins" panose="020B0604020202020204" charset="0"/>
      <p:regular r:id="rId25"/>
      <p:bold r:id="rId26"/>
      <p:italic r:id="rId27"/>
      <p:boldItalic r:id="rId28"/>
    </p:embeddedFont>
    <p:embeddedFont>
      <p:font typeface="Helvetica Neue" panose="020B0604020202020204" charset="0"/>
      <p:regular r:id="rId29"/>
      <p:bold r:id="rId30"/>
      <p:italic r:id="rId31"/>
      <p:boldItalic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Xb/mjvswv2cXH3F9M2Q0XgVQq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кбаров Жамшид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7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01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87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19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215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47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" name="Google Shape;10;p27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" name="Google Shape;11;p27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" name="Google Shape;12;p27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" name="Google Shape;13;p27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" name="Google Shape;14;p27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7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" name="Google Shape;16;p27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7" name="Google Shape;27;p29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8" name="Google Shape;28;p29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9" name="Google Shape;29;p29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0" name="Google Shape;30;p29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1" name="Google Shape;31;p29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2" name="Google Shape;32;p29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3" name="Google Shape;33;p29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" name="Google Shape;35;p29"/>
          <p:cNvGrpSpPr/>
          <p:nvPr/>
        </p:nvGrpSpPr>
        <p:grpSpPr>
          <a:xfrm>
            <a:off x="1966864" y="12042576"/>
            <a:ext cx="2206145" cy="825937"/>
            <a:chOff x="5233327" y="11805083"/>
            <a:chExt cx="2206145" cy="825937"/>
          </a:xfrm>
        </p:grpSpPr>
        <p:sp>
          <p:nvSpPr>
            <p:cNvPr id="36" name="Google Shape;36;p29"/>
            <p:cNvSpPr txBox="1"/>
            <p:nvPr/>
          </p:nvSpPr>
          <p:spPr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2800" b="1" i="0" u="none" strike="noStrike" cap="none">
                  <a:solidFill>
                    <a:srgbClr val="1F1F1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</a:t>
              </a:r>
              <a:endParaRPr sz="2800" b="1" i="0" u="none" strike="noStrike" cap="none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" name="Google Shape;37;p29"/>
            <p:cNvSpPr/>
            <p:nvPr/>
          </p:nvSpPr>
          <p:spPr>
            <a:xfrm>
              <a:off x="5233327" y="12150889"/>
              <a:ext cx="2206145" cy="4801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F1F1F"/>
                  </a:solidFill>
                  <a:latin typeface="Open Sans"/>
                  <a:ea typeface="Open Sans"/>
                  <a:cs typeface="Open Sans"/>
                  <a:sym typeface="Open Sans"/>
                </a:rPr>
                <a:t>by HiSlide.io</a:t>
              </a:r>
              <a:endParaRPr sz="1400" b="0" i="0" u="none" strike="noStrike" cap="non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1"/>
          </p:nvPr>
        </p:nvSpPr>
        <p:spPr>
          <a:xfrm>
            <a:off x="2271713" y="4121696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2pPr>
            <a:lvl3pPr marL="1371600" lvl="2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3pPr>
            <a:lvl4pPr marL="1828800" lvl="3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4pPr>
            <a:lvl5pPr marL="2286000" lvl="4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ldNum" idx="12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" name="Google Shape;42;p30"/>
          <p:cNvGrpSpPr/>
          <p:nvPr/>
        </p:nvGrpSpPr>
        <p:grpSpPr>
          <a:xfrm>
            <a:off x="1966864" y="12042576"/>
            <a:ext cx="2206145" cy="825937"/>
            <a:chOff x="5233327" y="11805083"/>
            <a:chExt cx="2206145" cy="825937"/>
          </a:xfrm>
        </p:grpSpPr>
        <p:sp>
          <p:nvSpPr>
            <p:cNvPr id="43" name="Google Shape;43;p30"/>
            <p:cNvSpPr txBox="1"/>
            <p:nvPr/>
          </p:nvSpPr>
          <p:spPr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2800" b="1" i="0" u="none" strike="noStrike" cap="none">
                  <a:solidFill>
                    <a:srgbClr val="1F1F1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</a:t>
              </a:r>
              <a:endParaRPr sz="2800" b="1" i="0" u="none" strike="noStrike" cap="none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" name="Google Shape;44;p30"/>
            <p:cNvSpPr/>
            <p:nvPr/>
          </p:nvSpPr>
          <p:spPr>
            <a:xfrm>
              <a:off x="5233327" y="12150889"/>
              <a:ext cx="2206145" cy="4801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F1F1F"/>
                  </a:solidFill>
                  <a:latin typeface="Open Sans"/>
                  <a:ea typeface="Open Sans"/>
                  <a:cs typeface="Open Sans"/>
                  <a:sym typeface="Open Sans"/>
                </a:rPr>
                <a:t>by HiSlide.io</a:t>
              </a:r>
              <a:endParaRPr sz="1400" b="0" i="0" u="none" strike="noStrike" cap="non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dark">
  <p:cSld name="1_Blank dar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5145522" y="6858762"/>
            <a:ext cx="8971310" cy="258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ru-RU" sz="36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В</a:t>
            </a:r>
            <a:r>
              <a:rPr lang="ru-RU" sz="36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еб-сайт </a:t>
            </a:r>
            <a:r>
              <a:rPr lang="ru-RU" sz="3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для разработчиков и компаний, </a:t>
            </a:r>
            <a:r>
              <a:rPr lang="ru-RU" sz="36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основанный на системе контроля версий </a:t>
            </a:r>
            <a:r>
              <a:rPr lang="en-US" sz="3600" b="1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sz="36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3209250" y="1096962"/>
            <a:ext cx="1174750" cy="115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62" y="3269293"/>
            <a:ext cx="14122702" cy="3589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1590805" y="2932687"/>
            <a:ext cx="16898550" cy="196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i="0" u="none" strike="noStrike" cap="none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ПЕРСПЕКТИВЫ </a:t>
            </a:r>
            <a:r>
              <a:rPr lang="ru-RU" sz="100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КОММЕРЦИАЛИЗАЦИИ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117;p4"/>
          <p:cNvSpPr/>
          <p:nvPr/>
        </p:nvSpPr>
        <p:spPr>
          <a:xfrm>
            <a:off x="1590805" y="6346521"/>
            <a:ext cx="1910656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Единственный товар - подписка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дающая пользователю ряд преимуществ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Стоимость подписки 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меньше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чем у большинства конкурентов. </a:t>
            </a:r>
          </a:p>
        </p:txBody>
      </p:sp>
    </p:spTree>
    <p:extLst>
      <p:ext uri="{BB962C8B-B14F-4D97-AF65-F5344CB8AC3E}">
        <p14:creationId xmlns:p14="http://schemas.microsoft.com/office/powerpoint/2010/main" val="20953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89" y="0"/>
            <a:ext cx="24433778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4384000" cy="136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2042593" y="1031315"/>
            <a:ext cx="14967752" cy="196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i="0" u="none" strike="noStrike" cap="none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КОМАНДА</a:t>
            </a:r>
            <a:r>
              <a:rPr lang="ru-RU" sz="100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0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lang="ru-RU" sz="10000" b="1" i="0" u="none" strike="noStrike" cap="none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РОЕКТА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117;p4"/>
          <p:cNvSpPr/>
          <p:nvPr/>
        </p:nvSpPr>
        <p:spPr>
          <a:xfrm>
            <a:off x="2042593" y="3106456"/>
            <a:ext cx="1440408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Наша команда не большая, но каждый четко знает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свою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роль, стремится реализовать общую цель и принимает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активное участие в деятельности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команды.</a:t>
            </a:r>
            <a:endParaRPr lang="ru-RU" sz="32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28858"/>
              </p:ext>
            </p:extLst>
          </p:nvPr>
        </p:nvGraphicFramePr>
        <p:xfrm>
          <a:off x="2042593" y="5793974"/>
          <a:ext cx="13126426" cy="435890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448034">
                  <a:extLst>
                    <a:ext uri="{9D8B030D-6E8A-4147-A177-3AD203B41FA5}">
                      <a16:colId xmlns:a16="http://schemas.microsoft.com/office/drawing/2014/main" val="4280944823"/>
                    </a:ext>
                  </a:extLst>
                </a:gridCol>
                <a:gridCol w="8678392">
                  <a:extLst>
                    <a:ext uri="{9D8B030D-6E8A-4147-A177-3AD203B41FA5}">
                      <a16:colId xmlns:a16="http://schemas.microsoft.com/office/drawing/2014/main" val="1394175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FFFFFF"/>
                          </a:solidFill>
                          <a:effectLst/>
                        </a:rPr>
                        <a:t>Гончаров</a:t>
                      </a:r>
                      <a:endParaRPr lang="ru-RU" sz="2000" dirty="0">
                        <a:solidFill>
                          <a:srgbClr val="FFFFFF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FFFFFF"/>
                          </a:solidFill>
                          <a:effectLst/>
                        </a:rPr>
                        <a:t>Разработчик, Менеджер по </a:t>
                      </a:r>
                      <a:r>
                        <a:rPr lang="ru-RU" sz="2400" b="0" dirty="0" smtClean="0">
                          <a:solidFill>
                            <a:srgbClr val="FFFFFF"/>
                          </a:solidFill>
                          <a:effectLst/>
                        </a:rPr>
                        <a:t>планированию</a:t>
                      </a:r>
                      <a:endParaRPr lang="ru-RU" sz="2000" b="0" dirty="0">
                        <a:solidFill>
                          <a:srgbClr val="FFFFFF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255207"/>
                  </a:ext>
                </a:extLst>
              </a:tr>
              <a:tr h="9087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solidFill>
                            <a:schemeClr val="tx1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Гончаров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3200" b="0" dirty="0" smtClean="0">
                          <a:solidFill>
                            <a:schemeClr val="tx1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Менеджер по планированию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75728"/>
                  </a:ext>
                </a:extLst>
              </a:tr>
              <a:tr h="1027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solidFill>
                            <a:schemeClr val="tx1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Костромин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solidFill>
                            <a:schemeClr val="tx1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Руководитель проекта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633618"/>
                  </a:ext>
                </a:extLst>
              </a:tr>
              <a:tr h="1023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err="1">
                          <a:solidFill>
                            <a:schemeClr val="tx1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Мижгородский</a:t>
                      </a:r>
                      <a:endParaRPr lang="ru-RU" sz="3200" dirty="0">
                        <a:solidFill>
                          <a:schemeClr val="tx1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solidFill>
                            <a:schemeClr val="tx1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Архитектор системы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74458"/>
                  </a:ext>
                </a:extLst>
              </a:tr>
              <a:tr h="1008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err="1" smtClean="0">
                          <a:solidFill>
                            <a:schemeClr val="tx1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Пестерев</a:t>
                      </a:r>
                      <a:endParaRPr lang="ru-RU" sz="3200" dirty="0">
                        <a:solidFill>
                          <a:schemeClr val="tx1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solidFill>
                            <a:schemeClr val="tx1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Администратор проекта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7188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5" y="1887587"/>
            <a:ext cx="8333180" cy="3516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i="0" u="none" strike="noStrike" cap="none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ОСНОВНАЯ </a:t>
            </a:r>
            <a:r>
              <a:rPr lang="ru-RU" sz="10000" b="1" i="0" u="none" strike="noStrike" cap="none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ИДЕЯ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785433" y="5403594"/>
            <a:ext cx="8794567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Создание 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веб-системы для разработчиков и компаний, ориентированных на создание </a:t>
            </a: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информационной инфраструктуры в 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России и мире. </a:t>
            </a: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Продукт 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представляет собой </a:t>
            </a:r>
            <a:r>
              <a:rPr lang="ru-RU" sz="2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систему, с помощью которой можно отслеживать статус разработки, смотреть историю кода, проводить код-</a:t>
            </a:r>
            <a:r>
              <a:rPr lang="ru-RU" sz="2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ревью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делать откат кода, проводить параллельную разработку различных модулей одной системы.</a:t>
            </a:r>
            <a:endParaRPr sz="2800" b="0" i="0" u="none" strike="noStrike" cap="none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1401897" y="9156894"/>
            <a:ext cx="12982103" cy="18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1731549" y="9473729"/>
            <a:ext cx="7433271" cy="61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МАКЕТ СТРАНИЦЫ ПРОФИЛЯ</a:t>
            </a:r>
            <a:endParaRPr sz="28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897" y="2034006"/>
            <a:ext cx="12982103" cy="7281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1935861" y="2058449"/>
            <a:ext cx="12694540" cy="314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КОМУ НЕОБХОДИМ </a:t>
            </a:r>
            <a:r>
              <a:rPr lang="en-US" sz="100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GITSERVICE</a:t>
            </a:r>
            <a:r>
              <a:rPr lang="ru-RU" sz="100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17;p4"/>
          <p:cNvSpPr/>
          <p:nvPr/>
        </p:nvSpPr>
        <p:spPr>
          <a:xfrm>
            <a:off x="1935861" y="6972744"/>
            <a:ext cx="1011417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первую очередь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российским пользователям. Аналогичные сервисы ограничивают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доступ к своим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ресурсам по территориальному признаку.</a:t>
            </a:r>
            <a:endParaRPr lang="ru-RU" sz="32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https://avatars.mds.yandex.net/get-lpc/1364677/92bfe1ae-33e1-41d8-8720-028ba8df86cd/or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9347" y="823558"/>
            <a:ext cx="3870542" cy="38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free-png.ru/wp-content/uploads/2021/11/free-png.ru-4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4694100"/>
            <a:ext cx="8378825" cy="368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5371" y="8378103"/>
            <a:ext cx="3879829" cy="3750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2042593" y="1031315"/>
            <a:ext cx="14967752" cy="196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i="0" u="none" strike="noStrike" cap="none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ОБЪЕМ</a:t>
            </a:r>
            <a:r>
              <a:rPr lang="ru-RU" sz="100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РЫНКА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117;p4"/>
          <p:cNvSpPr/>
          <p:nvPr/>
        </p:nvSpPr>
        <p:spPr>
          <a:xfrm>
            <a:off x="2042593" y="2993721"/>
            <a:ext cx="19453064" cy="96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бъём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рынка </a:t>
            </a:r>
            <a:r>
              <a:rPr lang="ru-RU" sz="32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систем = 285-428 млн.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</a:p>
          <a:p>
            <a:pPr lvl="0">
              <a:lnSpc>
                <a:spcPct val="150000"/>
              </a:lnSpc>
            </a:pPr>
            <a:endParaRPr lang="ru-RU" sz="32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Предполагаемая доля </a:t>
            </a:r>
            <a:r>
              <a:rPr lang="en-US" sz="32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GitService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ru-RU" sz="32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Релиз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 2-5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lang="ru-RU" sz="32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После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рекламной кампании – 6-10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lang="ru-RU" sz="32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После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объединения с такими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крупными партнёрами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как VK </a:t>
            </a:r>
            <a:r>
              <a:rPr lang="ru-RU" sz="32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Group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или </a:t>
            </a:r>
            <a:r>
              <a:rPr lang="ru-RU" sz="32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Yandex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11 - 25%</a:t>
            </a:r>
            <a:endParaRPr lang="ru-RU" sz="32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endParaRPr lang="ru-RU" sz="32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Всего разработчиков, использующих </a:t>
            </a:r>
            <a:r>
              <a:rPr lang="ru-RU" sz="32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системы -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104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млн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пользователей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Относительно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Российского рынка, предположительное кол-во пользователей </a:t>
            </a:r>
            <a:r>
              <a:rPr lang="ru-RU" sz="32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-систем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1,82 млн пользователей.</a:t>
            </a:r>
          </a:p>
          <a:p>
            <a:pPr lvl="0">
              <a:lnSpc>
                <a:spcPct val="150000"/>
              </a:lnSpc>
            </a:pP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М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ожно </a:t>
            </a:r>
            <a:r>
              <a:rPr lang="ru-RU" sz="32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расчитывать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на 36-91 тыс. пользователей (2-5% от рынка).</a:t>
            </a:r>
          </a:p>
          <a:p>
            <a:pPr lvl="0">
              <a:lnSpc>
                <a:spcPct val="150000"/>
              </a:lnSpc>
            </a:pP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После рекламной кампании – 109-182 тыс. пользователей.</a:t>
            </a:r>
          </a:p>
          <a:p>
            <a:pPr lvl="0">
              <a:lnSpc>
                <a:spcPct val="150000"/>
              </a:lnSpc>
            </a:pP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После объединения с крупными российскими IT-компаниями – 200-455 тыс.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4932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1590805" y="615744"/>
            <a:ext cx="20168295" cy="196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i="0" u="none" strike="noStrike" cap="none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БИЗНЕС-МОДЕЛЬ</a:t>
            </a:r>
            <a:r>
              <a:rPr lang="ru-RU" sz="100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ПРОЕКТА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4383999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"/>
          <p:cNvSpPr txBox="1"/>
          <p:nvPr/>
        </p:nvSpPr>
        <p:spPr>
          <a:xfrm>
            <a:off x="22545675" y="12449175"/>
            <a:ext cx="895350" cy="38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2000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14"/>
          <p:cNvSpPr txBox="1"/>
          <p:nvPr/>
        </p:nvSpPr>
        <p:spPr>
          <a:xfrm>
            <a:off x="1984699" y="1086656"/>
            <a:ext cx="11571643" cy="331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ЭТАПЫ РЕАЛИЗАЦИИ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0000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 flipV="1">
            <a:off x="2408736" y="7184571"/>
            <a:ext cx="14645550" cy="13884"/>
          </a:xfrm>
          <a:prstGeom prst="straightConnector1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508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87" name="Google Shape;387;p14"/>
          <p:cNvSpPr/>
          <p:nvPr/>
        </p:nvSpPr>
        <p:spPr>
          <a:xfrm>
            <a:off x="2120704" y="6910423"/>
            <a:ext cx="576064" cy="576064"/>
          </a:xfrm>
          <a:prstGeom prst="rect">
            <a:avLst/>
          </a:prstGeom>
          <a:solidFill>
            <a:srgbClr val="FFFFFF"/>
          </a:solidFill>
          <a:ln w="1016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8" name="Google Shape;388;p14"/>
          <p:cNvSpPr/>
          <p:nvPr/>
        </p:nvSpPr>
        <p:spPr>
          <a:xfrm>
            <a:off x="7001268" y="6910423"/>
            <a:ext cx="576064" cy="576064"/>
          </a:xfrm>
          <a:prstGeom prst="rect">
            <a:avLst/>
          </a:prstGeom>
          <a:solidFill>
            <a:srgbClr val="FFFFFF"/>
          </a:solidFill>
          <a:ln w="1016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9" name="Google Shape;389;p14"/>
          <p:cNvSpPr/>
          <p:nvPr/>
        </p:nvSpPr>
        <p:spPr>
          <a:xfrm>
            <a:off x="11881832" y="6910423"/>
            <a:ext cx="576064" cy="576064"/>
          </a:xfrm>
          <a:prstGeom prst="rect">
            <a:avLst/>
          </a:prstGeom>
          <a:solidFill>
            <a:srgbClr val="FFFFFF"/>
          </a:solidFill>
          <a:ln w="1016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1" name="Google Shape;391;p14"/>
          <p:cNvSpPr/>
          <p:nvPr/>
        </p:nvSpPr>
        <p:spPr>
          <a:xfrm>
            <a:off x="16762396" y="6910423"/>
            <a:ext cx="576064" cy="576064"/>
          </a:xfrm>
          <a:prstGeom prst="rect">
            <a:avLst/>
          </a:prstGeom>
          <a:solidFill>
            <a:srgbClr val="FFFFFF"/>
          </a:solidFill>
          <a:ln w="1016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2" name="Google Shape;392;p14"/>
          <p:cNvSpPr txBox="1"/>
          <p:nvPr/>
        </p:nvSpPr>
        <p:spPr>
          <a:xfrm>
            <a:off x="2035498" y="7990543"/>
            <a:ext cx="3029987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Март - апрель</a:t>
            </a:r>
            <a:endParaRPr sz="28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14"/>
          <p:cNvSpPr/>
          <p:nvPr/>
        </p:nvSpPr>
        <p:spPr>
          <a:xfrm>
            <a:off x="1984699" y="8533924"/>
            <a:ext cx="385401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Исследование рынка, постановка задач</a:t>
            </a:r>
            <a:endParaRPr sz="2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94" name="Google Shape;394;p14"/>
          <p:cNvGrpSpPr/>
          <p:nvPr/>
        </p:nvGrpSpPr>
        <p:grpSpPr>
          <a:xfrm>
            <a:off x="6819940" y="7999920"/>
            <a:ext cx="3946378" cy="2851665"/>
            <a:chOff x="6370305" y="8667577"/>
            <a:chExt cx="3946378" cy="2851665"/>
          </a:xfrm>
        </p:grpSpPr>
        <p:sp>
          <p:nvSpPr>
            <p:cNvPr id="395" name="Google Shape;395;p14"/>
            <p:cNvSpPr txBox="1"/>
            <p:nvPr/>
          </p:nvSpPr>
          <p:spPr>
            <a:xfrm>
              <a:off x="6421104" y="8667577"/>
              <a:ext cx="2607089" cy="5040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b="1" dirty="0" smtClean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Май - август</a:t>
              </a:r>
              <a:endParaRPr sz="28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6370305" y="9210958"/>
              <a:ext cx="3946378" cy="2308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 smtClean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Оформление основного функционала, логики работы сайта, работа над базой данных</a:t>
              </a:r>
              <a:endParaRPr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7" name="Google Shape;397;p14"/>
          <p:cNvGrpSpPr/>
          <p:nvPr/>
        </p:nvGrpSpPr>
        <p:grpSpPr>
          <a:xfrm>
            <a:off x="11747540" y="7999920"/>
            <a:ext cx="3946378" cy="2851665"/>
            <a:chOff x="6370305" y="8667577"/>
            <a:chExt cx="3946378" cy="2851665"/>
          </a:xfrm>
        </p:grpSpPr>
        <p:sp>
          <p:nvSpPr>
            <p:cNvPr id="398" name="Google Shape;398;p14"/>
            <p:cNvSpPr txBox="1"/>
            <p:nvPr/>
          </p:nvSpPr>
          <p:spPr>
            <a:xfrm>
              <a:off x="6421105" y="8667577"/>
              <a:ext cx="3895578" cy="5040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b="1" dirty="0" smtClean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Сентябрь - октябрь</a:t>
              </a:r>
              <a:endParaRPr sz="28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6370305" y="9210958"/>
              <a:ext cx="3946378" cy="2308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 smtClean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Тестирование, запуск проекта, составление документации, первые правки на основе отзывов</a:t>
              </a:r>
              <a:endParaRPr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0" name="Google Shape;400;p14"/>
          <p:cNvGrpSpPr/>
          <p:nvPr/>
        </p:nvGrpSpPr>
        <p:grpSpPr>
          <a:xfrm>
            <a:off x="16598940" y="7999920"/>
            <a:ext cx="3946378" cy="2851665"/>
            <a:chOff x="6370305" y="8667577"/>
            <a:chExt cx="3946378" cy="2851665"/>
          </a:xfrm>
        </p:grpSpPr>
        <p:sp>
          <p:nvSpPr>
            <p:cNvPr id="401" name="Google Shape;401;p14"/>
            <p:cNvSpPr txBox="1"/>
            <p:nvPr/>
          </p:nvSpPr>
          <p:spPr>
            <a:xfrm>
              <a:off x="6421105" y="8667577"/>
              <a:ext cx="2422874" cy="5040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b="1" dirty="0" smtClean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Ноябрь</a:t>
              </a:r>
              <a:endParaRPr sz="28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6370305" y="9210958"/>
              <a:ext cx="3946378" cy="2308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 smtClean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Запуск рекламной компании, поиск спонсоров, дальнейшее расширение проекта</a:t>
              </a:r>
              <a:endParaRPr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" name="Овал 22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2042593" y="1031315"/>
            <a:ext cx="16085750" cy="196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i="0" u="none" strike="noStrike" cap="none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СИЛЬНЫЕ И СЛАБЫЕ</a:t>
            </a:r>
            <a:r>
              <a:rPr lang="ru-RU" sz="100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СТОРОНЫ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117;p4"/>
          <p:cNvSpPr/>
          <p:nvPr/>
        </p:nvSpPr>
        <p:spPr>
          <a:xfrm>
            <a:off x="2042593" y="5170864"/>
            <a:ext cx="18335464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Сильные: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легкое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привлечение российских пользователей (особенно крупных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близкое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расположение 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серверов</a:t>
            </a:r>
          </a:p>
          <a:p>
            <a:pPr lvl="0">
              <a:lnSpc>
                <a:spcPct val="150000"/>
              </a:lnSpc>
            </a:pPr>
            <a:endParaRPr lang="ru-RU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Слабые:</a:t>
            </a:r>
            <a:endParaRPr lang="ru-RU" sz="4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м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алый (относительно конкурентов) функционал на старте</a:t>
            </a:r>
            <a:endParaRPr lang="ru-RU" sz="4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425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2042593" y="3368115"/>
            <a:ext cx="16085750" cy="196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i="0" u="none" strike="noStrike" cap="none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ВОЗМОЖНОСТИ И</a:t>
            </a:r>
            <a:r>
              <a:rPr lang="ru-RU" sz="100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УГРОЗЫ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117;p4"/>
          <p:cNvSpPr/>
          <p:nvPr/>
        </p:nvSpPr>
        <p:spPr>
          <a:xfrm>
            <a:off x="2042593" y="6956122"/>
            <a:ext cx="1464883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Спонсирование крупными местными IT-компаниями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оявление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других аналогичных 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продуктов</a:t>
            </a:r>
            <a:endParaRPr lang="ru-RU" sz="4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69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iDESIGN - color2">
      <a:dk1>
        <a:srgbClr val="292729"/>
      </a:dk1>
      <a:lt1>
        <a:srgbClr val="FDFCFF"/>
      </a:lt1>
      <a:dk2>
        <a:srgbClr val="292729"/>
      </a:dk2>
      <a:lt2>
        <a:srgbClr val="EDEAF0"/>
      </a:lt2>
      <a:accent1>
        <a:srgbClr val="DAD7DD"/>
      </a:accent1>
      <a:accent2>
        <a:srgbClr val="76D5FF"/>
      </a:accent2>
      <a:accent3>
        <a:srgbClr val="76D5FF"/>
      </a:accent3>
      <a:accent4>
        <a:srgbClr val="76D5FF"/>
      </a:accent4>
      <a:accent5>
        <a:srgbClr val="76D5FF"/>
      </a:accent5>
      <a:accent6>
        <a:srgbClr val="76D5FF"/>
      </a:accent6>
      <a:hlink>
        <a:srgbClr val="76D5FF"/>
      </a:hlink>
      <a:folHlink>
        <a:srgbClr val="76D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347</Words>
  <Application>Microsoft Office PowerPoint</Application>
  <PresentationFormat>Произвольный</PresentationFormat>
  <Paragraphs>56</Paragraphs>
  <Slides>14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Poppins Medium</vt:lpstr>
      <vt:lpstr>Montserrat</vt:lpstr>
      <vt:lpstr>Poppins</vt:lpstr>
      <vt:lpstr>Helvetica Neue</vt:lpstr>
      <vt:lpstr>Arial</vt:lpstr>
      <vt:lpstr>Open Sans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Игорь</cp:lastModifiedBy>
  <cp:revision>23</cp:revision>
  <dcterms:modified xsi:type="dcterms:W3CDTF">2022-05-16T18:24:05Z</dcterms:modified>
</cp:coreProperties>
</file>