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6" r:id="rId2"/>
    <p:sldId id="341" r:id="rId3"/>
    <p:sldId id="342" r:id="rId4"/>
    <p:sldId id="361" r:id="rId5"/>
    <p:sldId id="349" r:id="rId6"/>
    <p:sldId id="343" r:id="rId7"/>
    <p:sldId id="306" r:id="rId8"/>
    <p:sldId id="307" r:id="rId9"/>
    <p:sldId id="382" r:id="rId10"/>
    <p:sldId id="38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9" autoAdjust="0"/>
    <p:restoredTop sz="94628" autoAdjust="0"/>
  </p:normalViewPr>
  <p:slideViewPr>
    <p:cSldViewPr>
      <p:cViewPr varScale="1">
        <p:scale>
          <a:sx n="109" d="100"/>
          <a:sy n="109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3E6C3-A3C4-4EC0-87F0-BF5A930645B4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6727D-1798-4911-95A6-A85529AD5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2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F6F503-7F67-4514-A4B9-596CFF98831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altLang="en-US" smtClean="0"/>
              <a:t>Describe details of the School’s first aid arrangements</a:t>
            </a:r>
          </a:p>
          <a:p>
            <a:pPr eaLnBrk="1" hangingPunct="1"/>
            <a:r>
              <a:rPr lang="en-GB" altLang="en-US" smtClean="0"/>
              <a:t>Students with health problems/disabilities encourage them to tell their supervisor so that they can ensure appropriate assistance is available </a:t>
            </a:r>
          </a:p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Also can use this time to remind students that they will need to ensure they are registered with a GP as Occ Health doesn’t provide general primary care facilities </a:t>
            </a: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A00903-04A7-46C3-B695-CB1104F3AAEE}" type="slidenum">
              <a:rPr lang="en-US"/>
              <a:pPr/>
              <a:t>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 smtClean="0"/>
              <a:t>Describe what is meant by each of the terms</a:t>
            </a:r>
          </a:p>
          <a:p>
            <a:pPr eaLnBrk="1" hangingPunct="1"/>
            <a:r>
              <a:rPr lang="en-GB" dirty="0" smtClean="0"/>
              <a:t>Accident – involving personal injury</a:t>
            </a:r>
          </a:p>
          <a:p>
            <a:pPr eaLnBrk="1" hangingPunct="1"/>
            <a:r>
              <a:rPr lang="en-GB" dirty="0" smtClean="0"/>
              <a:t>Incident – no personal injury</a:t>
            </a:r>
          </a:p>
          <a:p>
            <a:pPr eaLnBrk="1" hangingPunct="1"/>
            <a:r>
              <a:rPr lang="en-GB" dirty="0" smtClean="0"/>
              <a:t>Near Miss – could have resulted in an accident/incident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Cartoon – shows an accident, if he’d landed on his feet uninjured it should have been reported as a fall from height - near miss!</a:t>
            </a:r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dirty="0" smtClean="0"/>
              <a:t>Describe school arrangements for accident/ incident/ near miss reporting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GB" dirty="0" smtClean="0"/>
              <a:t>Encourage reporting no matter how trivial; they feel it is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83911E3-29FE-4211-A276-9E17A1D2221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0ED6CC8-1BF7-469C-922F-F09A00624005}" type="datetimeFigureOut">
              <a:rPr lang="en-GB" smtClean="0"/>
              <a:t>06/09/2021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lan.wardle@manchester.ac.uk" TargetMode="External"/><Relationship Id="rId2" Type="http://schemas.openxmlformats.org/officeDocument/2006/relationships/hyperlink" Target="mailto:Nicola.Hutchings@manchester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9000">
              <a:schemeClr val="accent1">
                <a:lumMod val="40000"/>
                <a:lumOff val="60000"/>
                <a:alpha val="2000"/>
              </a:schemeClr>
            </a:gs>
            <a:gs pos="100000">
              <a:schemeClr val="bg1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543800" cy="25939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sz="4900" dirty="0" smtClean="0"/>
              <a:t>Out of Hours Safety Induction for the Schuster Building. </a:t>
            </a:r>
            <a:br>
              <a:rPr lang="en-GB" sz="4900" dirty="0" smtClean="0"/>
            </a:br>
            <a:r>
              <a:rPr lang="en-GB" sz="4900" dirty="0" smtClean="0"/>
              <a:t>UG students only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762285"/>
            <a:ext cx="6461760" cy="1066800"/>
          </a:xfrm>
        </p:spPr>
        <p:txBody>
          <a:bodyPr>
            <a:normAutofit/>
          </a:bodyPr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Dr Nicola Hutchings</a:t>
            </a:r>
          </a:p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School Safety Coordinator and Advisor</a:t>
            </a:r>
          </a:p>
          <a:p>
            <a:endParaRPr lang="en-GB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398940"/>
            <a:ext cx="4248472" cy="304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9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Safety Contacts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40768"/>
            <a:ext cx="7620000" cy="4800600"/>
          </a:xfrm>
        </p:spPr>
        <p:txBody>
          <a:bodyPr>
            <a:normAutofit/>
          </a:bodyPr>
          <a:lstStyle/>
          <a:p>
            <a:endParaRPr lang="en-GB" sz="2400" dirty="0" smtClean="0">
              <a:solidFill>
                <a:schemeClr val="tx2"/>
              </a:solidFill>
            </a:endParaRPr>
          </a:p>
          <a:p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Nicola Hutchings– School Safety Coordinator Advisor – </a:t>
            </a:r>
            <a:r>
              <a:rPr lang="en-GB" sz="2400" dirty="0" smtClean="0">
                <a:hlinkClick r:id="rId2"/>
              </a:rPr>
              <a:t>Nicola.Hutchings@manchester.ac.uk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chemeClr val="tx2"/>
                </a:solidFill>
              </a:rPr>
              <a:t>– Ext. 54088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>
                <a:solidFill>
                  <a:schemeClr val="tx2"/>
                </a:solidFill>
              </a:rPr>
              <a:t>Alan Wardle – Deputy Safety Advisor – </a:t>
            </a:r>
            <a:r>
              <a:rPr lang="en-GB" sz="2400" dirty="0" smtClean="0">
                <a:hlinkClick r:id="rId3"/>
              </a:rPr>
              <a:t>alan.wardle@manchester.ac.uk</a:t>
            </a:r>
            <a:r>
              <a:rPr lang="en-GB" sz="2400" dirty="0" smtClean="0"/>
              <a:t> </a:t>
            </a:r>
            <a:r>
              <a:rPr lang="en-GB" sz="2400" dirty="0" smtClean="0">
                <a:solidFill>
                  <a:schemeClr val="tx2"/>
                </a:solidFill>
              </a:rPr>
              <a:t>– Ext 54079</a:t>
            </a:r>
          </a:p>
          <a:p>
            <a:endParaRPr lang="en-GB" sz="2400" dirty="0"/>
          </a:p>
          <a:p>
            <a:endParaRPr lang="en-GB" sz="2400" dirty="0">
              <a:solidFill>
                <a:schemeClr val="tx2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8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Fire Alarm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400" u="sng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endParaRPr lang="en-GB" sz="2400" u="sng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GB" sz="2400" dirty="0" smtClean="0">
                <a:solidFill>
                  <a:schemeClr val="tx2"/>
                </a:solidFill>
              </a:rPr>
              <a:t>The fire alarm in Schuster is a one stage alarm. This means it will continuously ring. </a:t>
            </a:r>
          </a:p>
          <a:p>
            <a:pPr marL="114300" indent="0">
              <a:buNone/>
            </a:pPr>
            <a:endParaRPr lang="en-GB" sz="2400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GB" sz="2400" dirty="0" smtClean="0">
                <a:solidFill>
                  <a:schemeClr val="tx2"/>
                </a:solidFill>
              </a:rPr>
              <a:t>On hearing the fire alarm you should evacuate the building </a:t>
            </a:r>
            <a:r>
              <a:rPr lang="en-GB" sz="2400" b="1" dirty="0" smtClean="0">
                <a:solidFill>
                  <a:schemeClr val="tx2"/>
                </a:solidFill>
              </a:rPr>
              <a:t>immediately</a:t>
            </a:r>
            <a:r>
              <a:rPr lang="en-GB" sz="2400" dirty="0" smtClean="0">
                <a:solidFill>
                  <a:schemeClr val="tx2"/>
                </a:solidFill>
              </a:rPr>
              <a:t>. </a:t>
            </a:r>
          </a:p>
          <a:p>
            <a:pPr marL="114300" indent="0">
              <a:buNone/>
            </a:pPr>
            <a:endParaRPr lang="en-GB" sz="2400" dirty="0" smtClean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The alarms are tested (continuously for 15 seconds) every:-</a:t>
            </a:r>
          </a:p>
          <a:p>
            <a:pPr marL="623888" indent="-260350">
              <a:buFont typeface="Wingdings" pitchFamily="2" charset="2"/>
              <a:buChar char="Ø"/>
            </a:pPr>
            <a:r>
              <a:rPr lang="en-GB" sz="2400" dirty="0" smtClean="0">
                <a:solidFill>
                  <a:schemeClr val="tx2"/>
                </a:solidFill>
              </a:rPr>
              <a:t> Wednesday at</a:t>
            </a:r>
            <a:r>
              <a:rPr lang="en-GB" sz="2800" dirty="0" smtClean="0">
                <a:solidFill>
                  <a:schemeClr val="tx2"/>
                </a:solidFill>
              </a:rPr>
              <a:t> </a:t>
            </a:r>
            <a:r>
              <a:rPr lang="en-GB" sz="2400" dirty="0" smtClean="0">
                <a:solidFill>
                  <a:schemeClr val="tx2"/>
                </a:solidFill>
              </a:rPr>
              <a:t>9:15 am in Schuster Building.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0"/>
            <a:ext cx="20764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0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620000" cy="1143000"/>
          </a:xfrm>
        </p:spPr>
        <p:txBody>
          <a:bodyPr/>
          <a:lstStyle/>
          <a:p>
            <a:r>
              <a:rPr lang="en-GB" dirty="0" smtClean="0"/>
              <a:t>Fire - evacuation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8388424" cy="566124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sz="3200" u="sng" dirty="0" smtClean="0">
                <a:solidFill>
                  <a:schemeClr val="tx2"/>
                </a:solidFill>
              </a:rPr>
              <a:t>When you are leaving:</a:t>
            </a:r>
          </a:p>
          <a:p>
            <a:r>
              <a:rPr lang="en-GB" sz="3200" dirty="0" smtClean="0">
                <a:solidFill>
                  <a:schemeClr val="tx2"/>
                </a:solidFill>
              </a:rPr>
              <a:t>Do not use the lifts.</a:t>
            </a:r>
          </a:p>
          <a:p>
            <a:pPr marL="114300" indent="0">
              <a:buNone/>
            </a:pPr>
            <a:endParaRPr lang="en-GB" sz="3200" dirty="0" smtClean="0">
              <a:solidFill>
                <a:schemeClr val="tx2"/>
              </a:solidFill>
            </a:endParaRPr>
          </a:p>
          <a:p>
            <a:r>
              <a:rPr lang="en-GB" sz="3200" dirty="0" smtClean="0">
                <a:solidFill>
                  <a:schemeClr val="tx2"/>
                </a:solidFill>
              </a:rPr>
              <a:t>Use the nearest exit. </a:t>
            </a:r>
          </a:p>
          <a:p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 smtClean="0">
                <a:solidFill>
                  <a:schemeClr val="tx2"/>
                </a:solidFill>
              </a:rPr>
              <a:t>Close windows and doors behind you. </a:t>
            </a:r>
          </a:p>
          <a:p>
            <a:endParaRPr lang="en-GB" sz="3200" b="1" dirty="0">
              <a:solidFill>
                <a:schemeClr val="tx2"/>
              </a:solidFill>
            </a:endParaRPr>
          </a:p>
          <a:p>
            <a:r>
              <a:rPr lang="en-GB" sz="3200" b="1" dirty="0" smtClean="0">
                <a:solidFill>
                  <a:schemeClr val="tx2"/>
                </a:solidFill>
              </a:rPr>
              <a:t>OUT OF HOURS there will be no fire marshals present.</a:t>
            </a:r>
          </a:p>
          <a:p>
            <a:pPr marL="114300" indent="0">
              <a:buNone/>
            </a:pPr>
            <a:endParaRPr lang="en-GB" sz="3200" dirty="0">
              <a:solidFill>
                <a:schemeClr val="tx2"/>
              </a:solidFill>
            </a:endParaRPr>
          </a:p>
          <a:p>
            <a:r>
              <a:rPr lang="en-GB" sz="3200" dirty="0" smtClean="0">
                <a:solidFill>
                  <a:schemeClr val="tx2"/>
                </a:solidFill>
              </a:rPr>
              <a:t>Assembly </a:t>
            </a:r>
            <a:r>
              <a:rPr lang="en-GB" sz="3200" dirty="0">
                <a:solidFill>
                  <a:schemeClr val="tx2"/>
                </a:solidFill>
              </a:rPr>
              <a:t>point </a:t>
            </a:r>
            <a:r>
              <a:rPr lang="en-GB" sz="3200" dirty="0" smtClean="0">
                <a:solidFill>
                  <a:schemeClr val="tx2"/>
                </a:solidFill>
              </a:rPr>
              <a:t>for Schuster Building is on </a:t>
            </a:r>
            <a:r>
              <a:rPr lang="en-GB" sz="3200" b="1" dirty="0" smtClean="0">
                <a:solidFill>
                  <a:schemeClr val="tx2"/>
                </a:solidFill>
              </a:rPr>
              <a:t>Brunswick </a:t>
            </a:r>
            <a:r>
              <a:rPr lang="en-GB" sz="3200" b="1" smtClean="0">
                <a:solidFill>
                  <a:schemeClr val="tx2"/>
                </a:solidFill>
              </a:rPr>
              <a:t>Park Avenue.</a:t>
            </a:r>
            <a:endParaRPr lang="en-GB" sz="3200" b="1" dirty="0" smtClean="0">
              <a:solidFill>
                <a:schemeClr val="tx2"/>
              </a:solidFill>
            </a:endParaRPr>
          </a:p>
          <a:p>
            <a:endParaRPr lang="en-GB" sz="3200" dirty="0" smtClean="0">
              <a:solidFill>
                <a:schemeClr val="tx2"/>
              </a:solidFill>
            </a:endParaRPr>
          </a:p>
          <a:p>
            <a:r>
              <a:rPr lang="en-GB" sz="3200" b="1" dirty="0" smtClean="0">
                <a:solidFill>
                  <a:schemeClr val="tx2"/>
                </a:solidFill>
              </a:rPr>
              <a:t>Do not re-enter the building </a:t>
            </a:r>
            <a:r>
              <a:rPr lang="en-GB" sz="3200" dirty="0" smtClean="0">
                <a:solidFill>
                  <a:schemeClr val="tx2"/>
                </a:solidFill>
              </a:rPr>
              <a:t>until Emergency Services/University Security say it is safe to do so.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88640"/>
            <a:ext cx="30194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96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44388"/>
            <a:ext cx="7620000" cy="1143000"/>
          </a:xfrm>
        </p:spPr>
        <p:txBody>
          <a:bodyPr/>
          <a:lstStyle/>
          <a:p>
            <a:pPr algn="ctr"/>
            <a:r>
              <a:rPr lang="en-GB" dirty="0" smtClean="0"/>
              <a:t>Refuge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908720"/>
            <a:ext cx="7992888" cy="554461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tx2"/>
                </a:solidFill>
              </a:rPr>
              <a:t>If you are unable to leave the building </a:t>
            </a:r>
            <a:r>
              <a:rPr lang="en-GB" sz="2400" dirty="0" smtClean="0">
                <a:solidFill>
                  <a:schemeClr val="tx2"/>
                </a:solidFill>
              </a:rPr>
              <a:t>unaided go </a:t>
            </a:r>
            <a:r>
              <a:rPr lang="en-GB" sz="2400" dirty="0">
                <a:solidFill>
                  <a:schemeClr val="tx2"/>
                </a:solidFill>
              </a:rPr>
              <a:t>to the designated refuge points </a:t>
            </a:r>
            <a:r>
              <a:rPr lang="en-GB" sz="2400" dirty="0" smtClean="0">
                <a:solidFill>
                  <a:schemeClr val="tx2"/>
                </a:solidFill>
              </a:rPr>
              <a:t>situated in the stairwells.</a:t>
            </a:r>
            <a:endParaRPr lang="en-GB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GB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tx2"/>
                </a:solidFill>
              </a:rPr>
              <a:t>Press the intercom and wait for assistance</a:t>
            </a:r>
            <a:r>
              <a:rPr lang="en-GB" sz="2400" dirty="0" smtClean="0">
                <a:solidFill>
                  <a:schemeClr val="tx2"/>
                </a:solidFill>
              </a:rPr>
              <a:t>. Or ring security on 69966 and let them know your location.</a:t>
            </a:r>
          </a:p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GB" sz="24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2"/>
                </a:solidFill>
              </a:rPr>
              <a:t>If </a:t>
            </a:r>
            <a:r>
              <a:rPr lang="en-GB" sz="2400" dirty="0">
                <a:solidFill>
                  <a:schemeClr val="tx2"/>
                </a:solidFill>
              </a:rPr>
              <a:t>you have a disability which will effect your evacuation please contact the School Safety Coordinator and Advisor </a:t>
            </a:r>
            <a:r>
              <a:rPr lang="en-GB" sz="2400" dirty="0" smtClean="0">
                <a:solidFill>
                  <a:schemeClr val="tx2"/>
                </a:solidFill>
              </a:rPr>
              <a:t>e.g. </a:t>
            </a:r>
            <a:r>
              <a:rPr lang="en-GB" sz="2400" dirty="0">
                <a:solidFill>
                  <a:schemeClr val="tx2"/>
                </a:solidFill>
              </a:rPr>
              <a:t>may be long term or on crutches. </a:t>
            </a:r>
            <a:endParaRPr lang="en-GB" sz="2400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chemeClr val="tx2"/>
                </a:solidFill>
              </a:rPr>
              <a:t>An Personal </a:t>
            </a:r>
            <a:r>
              <a:rPr lang="en-GB" sz="2400" dirty="0">
                <a:solidFill>
                  <a:schemeClr val="tx2"/>
                </a:solidFill>
              </a:rPr>
              <a:t>Emergency Evacuation </a:t>
            </a:r>
            <a:r>
              <a:rPr lang="en-GB" sz="2400" dirty="0" smtClean="0">
                <a:solidFill>
                  <a:schemeClr val="tx2"/>
                </a:solidFill>
              </a:rPr>
              <a:t>Plan – </a:t>
            </a:r>
            <a:r>
              <a:rPr lang="en-GB" sz="2400" b="1" dirty="0" smtClean="0">
                <a:solidFill>
                  <a:schemeClr val="tx2"/>
                </a:solidFill>
              </a:rPr>
              <a:t>PEEPS </a:t>
            </a:r>
            <a:r>
              <a:rPr lang="en-GB" sz="2400" dirty="0" smtClean="0">
                <a:solidFill>
                  <a:schemeClr val="tx2"/>
                </a:solidFill>
              </a:rPr>
              <a:t>will be created for you.</a:t>
            </a:r>
          </a:p>
          <a:p>
            <a:pPr>
              <a:lnSpc>
                <a:spcPct val="90000"/>
              </a:lnSpc>
            </a:pP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131" y="2780928"/>
            <a:ext cx="2304256" cy="16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69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n-GB" sz="2800" dirty="0">
              <a:solidFill>
                <a:schemeClr val="tx2"/>
              </a:solidFill>
            </a:endParaRPr>
          </a:p>
          <a:p>
            <a:r>
              <a:rPr lang="en-GB" sz="2800" dirty="0">
                <a:solidFill>
                  <a:schemeClr val="tx2"/>
                </a:solidFill>
              </a:rPr>
              <a:t>Know your </a:t>
            </a:r>
            <a:r>
              <a:rPr lang="en-GB" sz="2800" dirty="0" smtClean="0">
                <a:solidFill>
                  <a:schemeClr val="tx2"/>
                </a:solidFill>
              </a:rPr>
              <a:t>contacts:-</a:t>
            </a:r>
          </a:p>
          <a:p>
            <a:pPr marL="114300" indent="0">
              <a:buNone/>
            </a:pPr>
            <a:endParaRPr lang="en-GB" sz="12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2"/>
                </a:solidFill>
              </a:rPr>
              <a:t> Emergency </a:t>
            </a:r>
            <a:r>
              <a:rPr lang="en-GB" sz="2800" dirty="0">
                <a:solidFill>
                  <a:schemeClr val="tx2"/>
                </a:solidFill>
              </a:rPr>
              <a:t>Services </a:t>
            </a:r>
            <a:r>
              <a:rPr lang="en-GB" sz="2800" dirty="0" smtClean="0">
                <a:solidFill>
                  <a:schemeClr val="tx2"/>
                </a:solidFill>
              </a:rPr>
              <a:t>9-999</a:t>
            </a:r>
          </a:p>
          <a:p>
            <a:pPr>
              <a:buFont typeface="Wingdings" pitchFamily="2" charset="2"/>
              <a:buChar char="Ø"/>
            </a:pP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 smtClean="0">
                <a:solidFill>
                  <a:schemeClr val="tx2"/>
                </a:solidFill>
              </a:rPr>
              <a:t>University </a:t>
            </a:r>
            <a:r>
              <a:rPr lang="en-GB" sz="2800" dirty="0">
                <a:solidFill>
                  <a:schemeClr val="tx2"/>
                </a:solidFill>
              </a:rPr>
              <a:t>Security internal </a:t>
            </a:r>
            <a:r>
              <a:rPr lang="en-GB" sz="2800" dirty="0" smtClean="0">
                <a:solidFill>
                  <a:schemeClr val="tx2"/>
                </a:solidFill>
              </a:rPr>
              <a:t>69966 (</a:t>
            </a:r>
            <a:r>
              <a:rPr lang="en-GB" sz="2800" b="1" dirty="0" smtClean="0">
                <a:solidFill>
                  <a:schemeClr val="tx2"/>
                </a:solidFill>
              </a:rPr>
              <a:t>The number is on the back of your card</a:t>
            </a:r>
            <a:r>
              <a:rPr lang="en-GB" sz="2800" dirty="0" smtClean="0">
                <a:solidFill>
                  <a:schemeClr val="tx2"/>
                </a:solidFill>
              </a:rPr>
              <a:t>).</a:t>
            </a:r>
          </a:p>
          <a:p>
            <a:pPr>
              <a:buFont typeface="Wingdings" pitchFamily="2" charset="2"/>
              <a:buChar char="Ø"/>
            </a:pPr>
            <a:endParaRPr lang="en-GB" sz="28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GB" sz="2800" dirty="0" smtClean="0">
                <a:solidFill>
                  <a:schemeClr val="tx2"/>
                </a:solidFill>
              </a:rPr>
              <a:t>If you have rang for an ambulance, police or fire engine, you MUST ring security straight afterwards so they can quickly direct them to correct place.</a:t>
            </a:r>
          </a:p>
          <a:p>
            <a:pPr marL="114300" indent="0">
              <a:buNone/>
            </a:pPr>
            <a:endParaRPr lang="en-GB" sz="2800" dirty="0">
              <a:solidFill>
                <a:schemeClr val="tx2"/>
              </a:solidFill>
            </a:endParaRPr>
          </a:p>
          <a:p>
            <a:r>
              <a:rPr lang="en-GB" sz="2800" dirty="0">
                <a:solidFill>
                  <a:schemeClr val="tx2"/>
                </a:solidFill>
              </a:rPr>
              <a:t>Learn your evacuation routes.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Fire – OUT OF HOURS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2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Fire – raising the alarm</a:t>
            </a:r>
            <a:endParaRPr lang="en-GB" dirty="0"/>
          </a:p>
        </p:txBody>
      </p:sp>
      <p:pic>
        <p:nvPicPr>
          <p:cNvPr id="4" name="Content Placeholder 3" descr="Plug, fire call point 0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628800"/>
            <a:ext cx="3250704" cy="374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23928" y="1556792"/>
            <a:ext cx="4474840" cy="42813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u="sng" dirty="0">
                <a:solidFill>
                  <a:schemeClr val="tx2"/>
                </a:solidFill>
              </a:rPr>
              <a:t>Raising the </a:t>
            </a:r>
            <a:r>
              <a:rPr lang="en-GB" sz="3200" b="1" u="sng" dirty="0" smtClean="0">
                <a:solidFill>
                  <a:schemeClr val="tx2"/>
                </a:solidFill>
              </a:rPr>
              <a:t>alarm</a:t>
            </a:r>
          </a:p>
          <a:p>
            <a:pPr marL="0" indent="0" algn="ctr">
              <a:buNone/>
            </a:pPr>
            <a:endParaRPr lang="en-GB" sz="2200" u="sng" dirty="0" smtClean="0">
              <a:solidFill>
                <a:schemeClr val="tx2"/>
              </a:solidFill>
            </a:endParaRPr>
          </a:p>
          <a:p>
            <a:r>
              <a:rPr lang="en-GB" sz="3200" dirty="0" smtClean="0">
                <a:solidFill>
                  <a:schemeClr val="tx2"/>
                </a:solidFill>
              </a:rPr>
              <a:t>Break the glass – located on all exit routes.</a:t>
            </a:r>
          </a:p>
          <a:p>
            <a:r>
              <a:rPr lang="en-GB" sz="3200" dirty="0" smtClean="0">
                <a:solidFill>
                  <a:schemeClr val="tx2"/>
                </a:solidFill>
              </a:rPr>
              <a:t>Call </a:t>
            </a:r>
            <a:r>
              <a:rPr lang="en-GB" sz="3200" dirty="0">
                <a:solidFill>
                  <a:schemeClr val="tx2"/>
                </a:solidFill>
              </a:rPr>
              <a:t>Fire Service </a:t>
            </a:r>
            <a:r>
              <a:rPr lang="en-GB" sz="3200" b="1" dirty="0" smtClean="0">
                <a:solidFill>
                  <a:schemeClr val="tx2"/>
                </a:solidFill>
              </a:rPr>
              <a:t>9-999 </a:t>
            </a:r>
            <a:r>
              <a:rPr lang="en-GB" sz="3200" dirty="0" smtClean="0">
                <a:solidFill>
                  <a:schemeClr val="tx2"/>
                </a:solidFill>
              </a:rPr>
              <a:t>if safe to do so.</a:t>
            </a:r>
          </a:p>
          <a:p>
            <a:r>
              <a:rPr lang="en-GB" sz="3200" dirty="0" smtClean="0">
                <a:solidFill>
                  <a:schemeClr val="tx2"/>
                </a:solidFill>
              </a:rPr>
              <a:t>Leave </a:t>
            </a:r>
            <a:r>
              <a:rPr lang="en-GB" sz="3200" dirty="0">
                <a:solidFill>
                  <a:schemeClr val="tx2"/>
                </a:solidFill>
              </a:rPr>
              <a:t>and stay </a:t>
            </a:r>
            <a:r>
              <a:rPr lang="en-GB" sz="3200" dirty="0" smtClean="0">
                <a:solidFill>
                  <a:schemeClr val="tx2"/>
                </a:solidFill>
              </a:rPr>
              <a:t>out.</a:t>
            </a:r>
            <a:endParaRPr lang="en-GB" sz="3200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 smtClean="0"/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70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838" y="90261"/>
            <a:ext cx="7620000" cy="1143000"/>
          </a:xfrm>
        </p:spPr>
        <p:txBody>
          <a:bodyPr/>
          <a:lstStyle/>
          <a:p>
            <a:pPr eaLnBrk="1" hangingPunct="1"/>
            <a:r>
              <a:rPr lang="en-GB" altLang="en-US" b="1" dirty="0" smtClean="0"/>
              <a:t>First Aid</a:t>
            </a:r>
            <a:endParaRPr lang="en-US" altLang="en-US" b="1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78255" y="980728"/>
            <a:ext cx="8161338" cy="576064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 smtClean="0">
                <a:solidFill>
                  <a:schemeClr val="tx2"/>
                </a:solidFill>
              </a:rPr>
              <a:t>Available in the event of an accident or sudden illness.</a:t>
            </a:r>
          </a:p>
          <a:p>
            <a:pPr marL="114300" indent="0" eaLnBrk="1" hangingPunct="1">
              <a:buNone/>
            </a:pPr>
            <a:endParaRPr lang="en-GB" altLang="en-US" sz="2400" dirty="0" smtClean="0">
              <a:solidFill>
                <a:schemeClr val="tx2"/>
              </a:solidFill>
            </a:endParaRPr>
          </a:p>
          <a:p>
            <a:r>
              <a:rPr lang="en-GB" altLang="en-US" sz="2400" dirty="0">
                <a:solidFill>
                  <a:schemeClr val="tx2"/>
                </a:solidFill>
              </a:rPr>
              <a:t>If you are on campus and unwell outside of normal working hours, you can ring security the number is on the back of your university card - 69966. They are all trained first aiders and carry their own kits, they will get to you within a few minutes.</a:t>
            </a:r>
          </a:p>
          <a:p>
            <a:pPr marL="114300" indent="0">
              <a:buNone/>
            </a:pPr>
            <a:endParaRPr lang="en-GB" altLang="en-US" sz="2400" dirty="0" smtClean="0">
              <a:solidFill>
                <a:schemeClr val="tx2"/>
              </a:solidFill>
            </a:endParaRPr>
          </a:p>
          <a:p>
            <a:r>
              <a:rPr lang="en-GB" altLang="en-US" sz="2400" dirty="0" smtClean="0">
                <a:solidFill>
                  <a:schemeClr val="tx2"/>
                </a:solidFill>
              </a:rPr>
              <a:t>In an emergency, please use the first aid box and welfare facilities in room B.50 (in basement by the main stairwell).</a:t>
            </a:r>
          </a:p>
          <a:p>
            <a:endParaRPr lang="en-GB" altLang="en-US" sz="2400" dirty="0">
              <a:solidFill>
                <a:schemeClr val="tx2"/>
              </a:solidFill>
            </a:endParaRPr>
          </a:p>
          <a:p>
            <a:r>
              <a:rPr lang="en-GB" altLang="en-US" sz="2400" dirty="0" smtClean="0">
                <a:solidFill>
                  <a:schemeClr val="tx2"/>
                </a:solidFill>
              </a:rPr>
              <a:t>A defibrillator is </a:t>
            </a:r>
            <a:r>
              <a:rPr lang="en-GB" altLang="en-US" sz="2400" dirty="0">
                <a:solidFill>
                  <a:schemeClr val="tx2"/>
                </a:solidFill>
              </a:rPr>
              <a:t>located in the foyer of </a:t>
            </a:r>
            <a:r>
              <a:rPr lang="en-GB" altLang="en-US" sz="2400" dirty="0" smtClean="0">
                <a:solidFill>
                  <a:schemeClr val="tx2"/>
                </a:solidFill>
              </a:rPr>
              <a:t>the </a:t>
            </a:r>
            <a:r>
              <a:rPr lang="en-GB" altLang="en-US" sz="2400" dirty="0">
                <a:solidFill>
                  <a:schemeClr val="tx2"/>
                </a:solidFill>
              </a:rPr>
              <a:t>Schuster building.</a:t>
            </a:r>
          </a:p>
          <a:p>
            <a:endParaRPr lang="en-GB" altLang="en-US" sz="2400" dirty="0" smtClean="0">
              <a:solidFill>
                <a:schemeClr val="tx2"/>
              </a:solidFill>
            </a:endParaRPr>
          </a:p>
        </p:txBody>
      </p:sp>
      <p:pic>
        <p:nvPicPr>
          <p:cNvPr id="9220" name="Picture 10" descr="Frstaid$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265" y="-16250"/>
            <a:ext cx="1605735" cy="160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00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4000" b="1" dirty="0" smtClean="0"/>
              <a:t>Accident, incident &amp; </a:t>
            </a:r>
            <a:br>
              <a:rPr lang="en-GB" sz="4000" b="1" dirty="0" smtClean="0"/>
            </a:br>
            <a:r>
              <a:rPr lang="en-GB" sz="4000" b="1" dirty="0" smtClean="0"/>
              <a:t>near-miss reporting</a:t>
            </a:r>
            <a:endParaRPr lang="en-US" sz="4000" b="1" dirty="0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1988"/>
            <a:ext cx="6510338" cy="396398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sz="2400" dirty="0" smtClean="0">
                <a:solidFill>
                  <a:schemeClr val="tx2"/>
                </a:solidFill>
              </a:rPr>
              <a:t>If an near-miss, incident or accident occurs out of hours please contact Security on 69966.</a:t>
            </a:r>
          </a:p>
          <a:p>
            <a:pPr eaLnBrk="1" hangingPunct="1">
              <a:defRPr/>
            </a:pPr>
            <a:endParaRPr lang="en-GB" sz="24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en-GB" sz="2400" dirty="0" smtClean="0">
                <a:solidFill>
                  <a:schemeClr val="tx2"/>
                </a:solidFill>
              </a:rPr>
              <a:t>Please report this the next working day to a responsible person (i.e. admin office or School Safety Advisor).</a:t>
            </a:r>
          </a:p>
          <a:p>
            <a:pPr eaLnBrk="1" hangingPunct="1">
              <a:defRPr/>
            </a:pPr>
            <a:endParaRPr lang="en-GB" sz="24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en-GB" sz="2400" dirty="0" smtClean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32772" name="Picture 4" descr="MCDD00069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7625" y="404813"/>
            <a:ext cx="1249363" cy="611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72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Safety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7620000" cy="4800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GB" sz="2400" dirty="0">
                <a:solidFill>
                  <a:schemeClr val="tx2"/>
                </a:solidFill>
              </a:rPr>
              <a:t>Contact </a:t>
            </a:r>
            <a:r>
              <a:rPr lang="en-GB" sz="2400" dirty="0" smtClean="0">
                <a:solidFill>
                  <a:schemeClr val="tx2"/>
                </a:solidFill>
              </a:rPr>
              <a:t>Security if:-</a:t>
            </a:r>
            <a:endParaRPr lang="en-GB" sz="2400" dirty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You notice </a:t>
            </a:r>
            <a:r>
              <a:rPr lang="en-GB" sz="2400" dirty="0">
                <a:solidFill>
                  <a:schemeClr val="tx2"/>
                </a:solidFill>
              </a:rPr>
              <a:t>anyone acting suspiciously</a:t>
            </a:r>
          </a:p>
          <a:p>
            <a:r>
              <a:rPr lang="en-GB" sz="2400" dirty="0" smtClean="0">
                <a:solidFill>
                  <a:schemeClr val="tx2"/>
                </a:solidFill>
              </a:rPr>
              <a:t>You feel </a:t>
            </a:r>
            <a:r>
              <a:rPr lang="en-GB" sz="2400" dirty="0">
                <a:solidFill>
                  <a:schemeClr val="tx2"/>
                </a:solidFill>
              </a:rPr>
              <a:t>threatened </a:t>
            </a:r>
            <a:endParaRPr lang="en-GB" sz="2400" dirty="0" smtClean="0">
              <a:solidFill>
                <a:schemeClr val="tx2"/>
              </a:solidFill>
            </a:endParaRPr>
          </a:p>
          <a:p>
            <a:r>
              <a:rPr lang="en-GB" sz="2400" dirty="0" smtClean="0">
                <a:solidFill>
                  <a:schemeClr val="tx2"/>
                </a:solidFill>
              </a:rPr>
              <a:t> You witness damage to </a:t>
            </a:r>
            <a:r>
              <a:rPr lang="en-GB" sz="2400" dirty="0">
                <a:solidFill>
                  <a:schemeClr val="tx2"/>
                </a:solidFill>
              </a:rPr>
              <a:t>a piece of </a:t>
            </a:r>
            <a:r>
              <a:rPr lang="en-GB" sz="2400" dirty="0" smtClean="0">
                <a:solidFill>
                  <a:schemeClr val="tx2"/>
                </a:solidFill>
              </a:rPr>
              <a:t>equipment</a:t>
            </a:r>
          </a:p>
          <a:p>
            <a:r>
              <a:rPr lang="en-GB" sz="2400" dirty="0" smtClean="0">
                <a:solidFill>
                  <a:schemeClr val="tx2"/>
                </a:solidFill>
              </a:rPr>
              <a:t> Someone has tailgated (followed you) in to the building.</a:t>
            </a:r>
          </a:p>
          <a:p>
            <a:endParaRPr lang="en-GB" sz="2400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GB" sz="2400" dirty="0">
                <a:solidFill>
                  <a:schemeClr val="tx2"/>
                </a:solidFill>
              </a:rPr>
              <a:t>You are allowed in the </a:t>
            </a:r>
            <a:r>
              <a:rPr lang="en-GB" sz="2400" b="1" dirty="0" smtClean="0">
                <a:solidFill>
                  <a:schemeClr val="tx2"/>
                </a:solidFill>
              </a:rPr>
              <a:t>Annexe ground floor breakout area</a:t>
            </a:r>
            <a:r>
              <a:rPr lang="en-GB" sz="2400" dirty="0" smtClean="0">
                <a:solidFill>
                  <a:schemeClr val="tx2"/>
                </a:solidFill>
              </a:rPr>
              <a:t>, </a:t>
            </a:r>
            <a:r>
              <a:rPr lang="en-GB" sz="2400" b="1" dirty="0" smtClean="0">
                <a:solidFill>
                  <a:schemeClr val="tx2"/>
                </a:solidFill>
              </a:rPr>
              <a:t>library L6, Annexe quiet study area room 2A.03, student common room L4 or mezzanine computer clusters only, </a:t>
            </a:r>
            <a:r>
              <a:rPr lang="en-GB" sz="2400" b="1" dirty="0">
                <a:solidFill>
                  <a:schemeClr val="tx2"/>
                </a:solidFill>
              </a:rPr>
              <a:t>this is for your own safety</a:t>
            </a:r>
            <a:r>
              <a:rPr lang="en-GB" sz="2400" dirty="0">
                <a:solidFill>
                  <a:schemeClr val="tx2"/>
                </a:solidFill>
              </a:rPr>
              <a:t>. </a:t>
            </a:r>
          </a:p>
          <a:p>
            <a:pPr marL="114300" indent="0">
              <a:buNone/>
            </a:pPr>
            <a:endParaRPr lang="en-GB" sz="2400" dirty="0">
              <a:solidFill>
                <a:schemeClr val="tx2"/>
              </a:solidFill>
            </a:endParaRPr>
          </a:p>
          <a:p>
            <a:pPr marL="114300" indent="0">
              <a:buNone/>
            </a:pPr>
            <a:r>
              <a:rPr lang="en-GB" sz="2400" dirty="0">
                <a:solidFill>
                  <a:schemeClr val="tx2"/>
                </a:solidFill>
              </a:rPr>
              <a:t>If you are found to be disobeying the rules your </a:t>
            </a:r>
            <a:r>
              <a:rPr lang="en-GB" sz="2400" b="1" dirty="0" smtClean="0">
                <a:solidFill>
                  <a:schemeClr val="tx2"/>
                </a:solidFill>
              </a:rPr>
              <a:t>access may </a:t>
            </a:r>
            <a:r>
              <a:rPr lang="en-GB" sz="2400" b="1" smtClean="0">
                <a:solidFill>
                  <a:schemeClr val="tx2"/>
                </a:solidFill>
              </a:rPr>
              <a:t>be rescinded</a:t>
            </a:r>
            <a:r>
              <a:rPr lang="en-GB" sz="2400" smtClean="0">
                <a:solidFill>
                  <a:schemeClr val="tx2"/>
                </a:solidFill>
              </a:rPr>
              <a:t>.</a:t>
            </a:r>
            <a:endParaRPr lang="en-GB" sz="2400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pic>
        <p:nvPicPr>
          <p:cNvPr id="1026" name="Picture 2" descr="Image result for safet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6632"/>
            <a:ext cx="2832249" cy="16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85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8803</TotalTime>
  <Words>715</Words>
  <Application>Microsoft Office PowerPoint</Application>
  <PresentationFormat>On-screen Show (4:3)</PresentationFormat>
  <Paragraphs>99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Adjacency</vt:lpstr>
      <vt:lpstr> Out of Hours Safety Induction for the Schuster Building.  UG students only </vt:lpstr>
      <vt:lpstr>Fire Alarm</vt:lpstr>
      <vt:lpstr>Fire - evacuation</vt:lpstr>
      <vt:lpstr>Refuge</vt:lpstr>
      <vt:lpstr>Fire – OUT OF HOURS</vt:lpstr>
      <vt:lpstr>Fire – raising the alarm</vt:lpstr>
      <vt:lpstr>First Aid</vt:lpstr>
      <vt:lpstr>Accident, incident &amp;  near-miss reporting</vt:lpstr>
      <vt:lpstr>Safety</vt:lpstr>
      <vt:lpstr>Safety 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 Year MChem  2013 - 14</dc:title>
  <dc:creator>Elaine</dc:creator>
  <cp:lastModifiedBy>Alan Wardle</cp:lastModifiedBy>
  <cp:revision>191</cp:revision>
  <dcterms:created xsi:type="dcterms:W3CDTF">2013-09-19T05:55:08Z</dcterms:created>
  <dcterms:modified xsi:type="dcterms:W3CDTF">2021-09-06T15:01:07Z</dcterms:modified>
</cp:coreProperties>
</file>