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854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F9E"/>
    <a:srgbClr val="2FA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57B7-EB12-704B-96E8-04D54431924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4C4C-D1C7-3D41-B283-0862B846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4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5EA-47DB-FF42-BFB0-8D90B03E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ED88-8E40-1148-BF90-EF86FFB2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9135-FB29-0845-8E96-25397F3B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834A-D132-E049-8EFB-18DE0F48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D869-A9C6-744E-93AA-3990403A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1D21-2B1A-DD45-BE87-07CCE7C9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1BD4B-EE8D-B842-8974-C3D46138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EC0A-739E-C74F-8336-4DB35DD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3DF7-695C-BE4C-A72E-DCB5FD0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7C44-79B6-C544-9B7F-2E9414D1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793A-4F45-4947-820A-98A7A670A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D57E-20DE-4443-948B-A547EE8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C316-5D8E-A84B-9B0D-41899EA8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94EC-B641-6C44-AE15-47840925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AB6-9C99-E74B-8E22-DE4DB77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17C8-474A-8B41-95B2-444B2C91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1164-5287-CD42-B9DD-5F3D4E7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1F7A-BC73-8E48-9145-A866B2B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6DFA-128F-974D-91D2-58224D47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97FB-B069-B141-A07A-2CF52A1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F60F-A32E-E944-BF66-87C6788E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4192-15FE-7541-97F6-F7B9383D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8BD3-D91A-C445-8575-DFDDE112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63DF-8503-8D40-A9FD-3808CDA7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A4E1-699A-5C42-971D-2D509A66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9DA1-75AC-7B4F-A055-6BB494F6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3E87-79D3-E249-A1A9-45D2A7EB3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61D3-0433-744F-A19E-70BA4C3F2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6F75-1384-5648-8AEE-BB539E4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3C-AB32-3F47-A166-012CFC2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38F8-418B-D64B-8D61-1E2923FC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D4CC-CC4B-3E4D-A60F-F790CF8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6BD3-BB2C-5641-BEDC-957EA6D5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2E55-A536-C845-BED6-9304A706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3CA6-B8B2-524E-AD03-A5DC37D96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F04F1-81A5-5843-9FA9-1F05BA08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7D039-9817-DB47-A57B-3C590EEF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A8ED5-6BCF-8D4D-A3A9-FC7797B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65053-9DE1-344B-AE40-6E204648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90BA-1EF0-E045-BAD7-F10C052A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3F3A-FECC-234B-A5C4-9ECCB51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264B5-E2D7-B447-B3DC-1034F63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DC98C-F909-714A-9272-ADCD050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AFA55-7202-A047-BC13-7BEA211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49442-2072-5240-B6B2-A2F5B932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3155-5AD0-A643-AF72-707B7A39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624A-F2B1-894C-8306-E2B579D9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6DD3-8133-3F4E-8CF6-2ACB5874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3C7E7-6DFD-DF4B-802B-238B6C01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36ED-8DB5-6F42-A9A7-00EA9F32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88917-E911-4A47-9A20-3BC5238F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15C53-91A8-484F-A674-993898C6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BDE-7F8C-4048-B7B8-48BE649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D3494-0721-4B4E-BC78-A2BCF4EBD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16B5A-8994-EA4D-B8F7-7841B5D9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693D-DE1E-284E-BC42-EFEA3D7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748A-07F5-DF48-9ACE-F607095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D8E1-35BC-F446-8721-3C957151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7FF64-A0A2-C24E-9D06-5365A658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ABA6C-ED5B-674A-87A9-5E1E405B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9E6D-611D-0F45-ABA4-84868B677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4A9A-E350-8C46-A002-3E5A89CB43BD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03F7-3ACA-7646-8059-C458BFF9E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9DEF-3244-4849-875C-07E99478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F9F465-315E-714E-A4D9-E31304F6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9" y="581249"/>
            <a:ext cx="6777519" cy="35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47924-84E4-AC4F-B89E-A495EA9C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00" y="678112"/>
            <a:ext cx="7393969" cy="33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0A9AE-3389-9447-956D-F760B4F4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625398"/>
            <a:ext cx="6898888" cy="39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80B16C-775B-9348-B264-56665C2F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30" y="1147083"/>
            <a:ext cx="9284413" cy="376243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C2BAB07-8D5F-CF4A-A7C3-E4E94E8F8778}"/>
              </a:ext>
            </a:extLst>
          </p:cNvPr>
          <p:cNvSpPr/>
          <p:nvPr/>
        </p:nvSpPr>
        <p:spPr>
          <a:xfrm>
            <a:off x="2578814" y="2837778"/>
            <a:ext cx="2292122" cy="9018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Enabled By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81A27-2295-1243-8B84-A23CFDAA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3" y="434283"/>
            <a:ext cx="7709185" cy="31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9147EF-1F1C-7740-9E51-D455D81D415E}"/>
              </a:ext>
            </a:extLst>
          </p:cNvPr>
          <p:cNvSpPr/>
          <p:nvPr/>
        </p:nvSpPr>
        <p:spPr>
          <a:xfrm>
            <a:off x="757539" y="1523175"/>
            <a:ext cx="2517732" cy="2564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2C1ED-2525-BE4C-A5D0-941F3E42C511}"/>
              </a:ext>
            </a:extLst>
          </p:cNvPr>
          <p:cNvSpPr/>
          <p:nvPr/>
        </p:nvSpPr>
        <p:spPr>
          <a:xfrm>
            <a:off x="1047699" y="3307683"/>
            <a:ext cx="2025721" cy="582742"/>
          </a:xfrm>
          <a:prstGeom prst="rect">
            <a:avLst/>
          </a:prstGeom>
          <a:solidFill>
            <a:srgbClr val="182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err="1">
                <a:solidFill>
                  <a:schemeClr val="bg1"/>
                </a:solidFill>
              </a:rPr>
              <a:t>sendstats.sh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5B0F89-6FC1-9F43-B102-DD589B1479FC}"/>
              </a:ext>
            </a:extLst>
          </p:cNvPr>
          <p:cNvSpPr/>
          <p:nvPr/>
        </p:nvSpPr>
        <p:spPr>
          <a:xfrm>
            <a:off x="10227629" y="1523176"/>
            <a:ext cx="1696397" cy="25489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Dynatrace SaaS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3CF53-F7D0-834B-A071-4922A0BA7297}"/>
              </a:ext>
            </a:extLst>
          </p:cNvPr>
          <p:cNvSpPr/>
          <p:nvPr/>
        </p:nvSpPr>
        <p:spPr>
          <a:xfrm>
            <a:off x="6380808" y="1523175"/>
            <a:ext cx="2150424" cy="2564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EEFEB7-64F1-FC4E-B467-582D30DD4C36}"/>
              </a:ext>
            </a:extLst>
          </p:cNvPr>
          <p:cNvCxnSpPr>
            <a:cxnSpLocks/>
          </p:cNvCxnSpPr>
          <p:nvPr/>
        </p:nvCxnSpPr>
        <p:spPr>
          <a:xfrm>
            <a:off x="3219768" y="3577397"/>
            <a:ext cx="3161040" cy="1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C6692B-A95F-F74B-BDE8-0ED06C7B4B08}"/>
              </a:ext>
            </a:extLst>
          </p:cNvPr>
          <p:cNvSpPr txBox="1"/>
          <p:nvPr/>
        </p:nvSpPr>
        <p:spPr>
          <a:xfrm>
            <a:off x="3448346" y="3764022"/>
            <a:ext cx="2849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 err="1">
                <a:solidFill>
                  <a:schemeClr val="tx1"/>
                </a:solidFill>
              </a:rPr>
              <a:t>StatsD</a:t>
            </a:r>
            <a:r>
              <a:rPr lang="en-US" dirty="0">
                <a:solidFill>
                  <a:schemeClr val="tx1"/>
                </a:solidFill>
              </a:rPr>
              <a:t> statistics to Active Gate via port 18126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02B46-3E68-D345-B183-0615939167C2}"/>
              </a:ext>
            </a:extLst>
          </p:cNvPr>
          <p:cNvCxnSpPr>
            <a:cxnSpLocks/>
          </p:cNvCxnSpPr>
          <p:nvPr/>
        </p:nvCxnSpPr>
        <p:spPr>
          <a:xfrm>
            <a:off x="8531231" y="3831366"/>
            <a:ext cx="1696398" cy="0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D256AA-1663-9647-97C0-C9A3D3E88396}"/>
              </a:ext>
            </a:extLst>
          </p:cNvPr>
          <p:cNvSpPr txBox="1"/>
          <p:nvPr/>
        </p:nvSpPr>
        <p:spPr>
          <a:xfrm>
            <a:off x="8602994" y="2776590"/>
            <a:ext cx="1667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Extension Module sends metrics to DT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E9C07C-A6C4-E248-9CCB-7A29EF8C46BB}"/>
              </a:ext>
            </a:extLst>
          </p:cNvPr>
          <p:cNvSpPr/>
          <p:nvPr/>
        </p:nvSpPr>
        <p:spPr>
          <a:xfrm>
            <a:off x="6527156" y="2594001"/>
            <a:ext cx="1930297" cy="1362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Dynatrace ActiveGate Extension with </a:t>
            </a:r>
            <a:r>
              <a:rPr lang="en-US" dirty="0" err="1">
                <a:solidFill>
                  <a:schemeClr val="bg1"/>
                </a:solidFill>
              </a:rPr>
              <a:t>StatsD</a:t>
            </a:r>
            <a:r>
              <a:rPr lang="en-US" dirty="0">
                <a:solidFill>
                  <a:schemeClr val="bg1"/>
                </a:solidFill>
              </a:rPr>
              <a:t> Listener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83AC8199-EF28-BF42-B50C-047FCD64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436" y="1863834"/>
            <a:ext cx="598782" cy="598782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3E437A79-9E63-1B40-AC11-0567EA71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60" y="2615318"/>
            <a:ext cx="374259" cy="37425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FE80BC7-5830-AE4B-883C-76A278AD19CD}"/>
              </a:ext>
            </a:extLst>
          </p:cNvPr>
          <p:cNvSpPr txBox="1"/>
          <p:nvPr/>
        </p:nvSpPr>
        <p:spPr>
          <a:xfrm>
            <a:off x="649489" y="370214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StatsD</a:t>
            </a:r>
            <a:r>
              <a:rPr lang="en-US" sz="2800" b="1" dirty="0">
                <a:solidFill>
                  <a:schemeClr val="tx1"/>
                </a:solidFill>
              </a:rPr>
              <a:t> Metrics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F3E32-40FE-9048-98F1-2FE378B5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932" y="2729714"/>
            <a:ext cx="1279790" cy="115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647A5-E682-7649-9D15-456D5403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123" y="4480718"/>
            <a:ext cx="5233754" cy="14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3F8F137-48EC-C44C-B13A-262542A6AAAF}"/>
              </a:ext>
            </a:extLst>
          </p:cNvPr>
          <p:cNvSpPr/>
          <p:nvPr/>
        </p:nvSpPr>
        <p:spPr>
          <a:xfrm>
            <a:off x="1398810" y="1621839"/>
            <a:ext cx="2517732" cy="31945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51B5F-D7BC-604B-AC82-D8CBCB1992E1}"/>
              </a:ext>
            </a:extLst>
          </p:cNvPr>
          <p:cNvSpPr/>
          <p:nvPr/>
        </p:nvSpPr>
        <p:spPr>
          <a:xfrm>
            <a:off x="1687001" y="3493494"/>
            <a:ext cx="1983535" cy="12671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OneAgent </a:t>
            </a: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StatsD</a:t>
            </a:r>
            <a:r>
              <a:rPr lang="en-US" dirty="0">
                <a:solidFill>
                  <a:schemeClr val="bg1"/>
                </a:solidFill>
              </a:rPr>
              <a:t> Listener enabled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912C0-F1DC-F24B-B420-ED2D621D00D8}"/>
              </a:ext>
            </a:extLst>
          </p:cNvPr>
          <p:cNvCxnSpPr>
            <a:cxnSpLocks/>
          </p:cNvCxnSpPr>
          <p:nvPr/>
        </p:nvCxnSpPr>
        <p:spPr>
          <a:xfrm flipV="1">
            <a:off x="3670536" y="4406834"/>
            <a:ext cx="4452158" cy="13740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5CA1984-5784-C345-8463-86ED67C5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1" y="3506050"/>
            <a:ext cx="374259" cy="37425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785A943-E0F2-7D4D-9B20-88A26E8A4B43}"/>
              </a:ext>
            </a:extLst>
          </p:cNvPr>
          <p:cNvSpPr txBox="1"/>
          <p:nvPr/>
        </p:nvSpPr>
        <p:spPr>
          <a:xfrm>
            <a:off x="649489" y="370214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Application Logs</a:t>
            </a:r>
            <a:endParaRPr lang="en-US" sz="28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9BB081-BF70-624B-A8D4-60BC1E0618EE}"/>
              </a:ext>
            </a:extLst>
          </p:cNvPr>
          <p:cNvSpPr/>
          <p:nvPr/>
        </p:nvSpPr>
        <p:spPr>
          <a:xfrm>
            <a:off x="8122694" y="1517831"/>
            <a:ext cx="1696397" cy="32985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Dynatrace SaaS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52B471A-943B-DD40-9823-B9DB17CA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01" y="1858490"/>
            <a:ext cx="598782" cy="59878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B5DD838-34DB-1C4F-9656-29537BD8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997" y="2724370"/>
            <a:ext cx="1279790" cy="11559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16D0AD-0300-8C48-877D-6B175E943251}"/>
              </a:ext>
            </a:extLst>
          </p:cNvPr>
          <p:cNvSpPr/>
          <p:nvPr/>
        </p:nvSpPr>
        <p:spPr>
          <a:xfrm>
            <a:off x="1644745" y="2123324"/>
            <a:ext cx="2025721" cy="502434"/>
          </a:xfrm>
          <a:prstGeom prst="rect">
            <a:avLst/>
          </a:prstGeom>
          <a:solidFill>
            <a:srgbClr val="182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err="1">
                <a:solidFill>
                  <a:schemeClr val="bg1"/>
                </a:solidFill>
              </a:rPr>
              <a:t>sendstats.sh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206F0-3A6F-AC44-84F1-5776879A9007}"/>
              </a:ext>
            </a:extLst>
          </p:cNvPr>
          <p:cNvCxnSpPr>
            <a:cxnSpLocks/>
          </p:cNvCxnSpPr>
          <p:nvPr/>
        </p:nvCxnSpPr>
        <p:spPr>
          <a:xfrm>
            <a:off x="2162311" y="2724370"/>
            <a:ext cx="0" cy="746246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7D179E-0CEA-2B49-B735-6FF0AB690E07}"/>
              </a:ext>
            </a:extLst>
          </p:cNvPr>
          <p:cNvSpPr txBox="1"/>
          <p:nvPr/>
        </p:nvSpPr>
        <p:spPr>
          <a:xfrm>
            <a:off x="2370615" y="2625758"/>
            <a:ext cx="1696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Send </a:t>
            </a:r>
            <a:r>
              <a:rPr lang="en-US" sz="1600" dirty="0" err="1">
                <a:solidFill>
                  <a:schemeClr val="tx1"/>
                </a:solidFill>
              </a:rPr>
              <a:t>StatsD</a:t>
            </a:r>
            <a:r>
              <a:rPr lang="en-US" sz="1600" dirty="0">
                <a:solidFill>
                  <a:schemeClr val="tx1"/>
                </a:solidFill>
              </a:rPr>
              <a:t> statistics to port 18125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EA123-EAA2-5E4C-AB5D-0F886E2EBAD6}"/>
              </a:ext>
            </a:extLst>
          </p:cNvPr>
          <p:cNvSpPr txBox="1"/>
          <p:nvPr/>
        </p:nvSpPr>
        <p:spPr>
          <a:xfrm>
            <a:off x="4612042" y="3687823"/>
            <a:ext cx="2969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Extension Module sends metrics to DT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183CD-0BCA-944A-B78D-68685604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35" y="4420574"/>
            <a:ext cx="4506930" cy="19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0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3F8F137-48EC-C44C-B13A-262542A6AAAF}"/>
              </a:ext>
            </a:extLst>
          </p:cNvPr>
          <p:cNvSpPr/>
          <p:nvPr/>
        </p:nvSpPr>
        <p:spPr>
          <a:xfrm>
            <a:off x="1792693" y="1495111"/>
            <a:ext cx="2517732" cy="39016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2B64C5-2158-1945-AD85-BC94E81A3A5A}"/>
              </a:ext>
            </a:extLst>
          </p:cNvPr>
          <p:cNvSpPr/>
          <p:nvPr/>
        </p:nvSpPr>
        <p:spPr>
          <a:xfrm>
            <a:off x="2080884" y="3142162"/>
            <a:ext cx="1983535" cy="435486"/>
          </a:xfrm>
          <a:prstGeom prst="rect">
            <a:avLst/>
          </a:prstGeom>
          <a:solidFill>
            <a:srgbClr val="182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logapp.log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76A806-7FC4-F445-A01B-408AE9F7E7B0}"/>
              </a:ext>
            </a:extLst>
          </p:cNvPr>
          <p:cNvCxnSpPr>
            <a:cxnSpLocks/>
          </p:cNvCxnSpPr>
          <p:nvPr/>
        </p:nvCxnSpPr>
        <p:spPr>
          <a:xfrm>
            <a:off x="3076610" y="2742018"/>
            <a:ext cx="0" cy="404421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B18623B-1626-E742-9A36-CE672456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2" y="3622238"/>
            <a:ext cx="469900" cy="6477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8397367-578F-5740-BDF3-4A9E35CC7430}"/>
              </a:ext>
            </a:extLst>
          </p:cNvPr>
          <p:cNvSpPr txBox="1"/>
          <p:nvPr/>
        </p:nvSpPr>
        <p:spPr>
          <a:xfrm>
            <a:off x="6249815" y="-1601359"/>
            <a:ext cx="383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 Ingest API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41D6B9-F6E0-EE44-B9B9-D85E2FE28F2D}"/>
              </a:ext>
            </a:extLst>
          </p:cNvPr>
          <p:cNvSpPr/>
          <p:nvPr/>
        </p:nvSpPr>
        <p:spPr>
          <a:xfrm>
            <a:off x="2103156" y="1967646"/>
            <a:ext cx="2025721" cy="868687"/>
          </a:xfrm>
          <a:prstGeom prst="rect">
            <a:avLst/>
          </a:prstGeom>
          <a:solidFill>
            <a:srgbClr val="182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Log 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85A943-E0F2-7D4D-9B20-88A26E8A4B43}"/>
              </a:ext>
            </a:extLst>
          </p:cNvPr>
          <p:cNvSpPr txBox="1"/>
          <p:nvPr/>
        </p:nvSpPr>
        <p:spPr>
          <a:xfrm>
            <a:off x="649489" y="370214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Application Logs</a:t>
            </a:r>
            <a:endParaRPr lang="en-US" sz="28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9BB081-BF70-624B-A8D4-60BC1E0618EE}"/>
              </a:ext>
            </a:extLst>
          </p:cNvPr>
          <p:cNvSpPr/>
          <p:nvPr/>
        </p:nvSpPr>
        <p:spPr>
          <a:xfrm>
            <a:off x="6431186" y="2321305"/>
            <a:ext cx="1696397" cy="29110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Dynatrace SaaS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52B471A-943B-DD40-9823-B9DB17CA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93" y="2715751"/>
            <a:ext cx="598782" cy="59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59FA5D-578B-FA41-A8A0-47B6F96CE249}"/>
              </a:ext>
            </a:extLst>
          </p:cNvPr>
          <p:cNvSpPr/>
          <p:nvPr/>
        </p:nvSpPr>
        <p:spPr>
          <a:xfrm>
            <a:off x="-1280808" y="-2789539"/>
            <a:ext cx="1930297" cy="1362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Dynatrace ActiveGate Extension with </a:t>
            </a:r>
            <a:r>
              <a:rPr lang="en-US" dirty="0" err="1">
                <a:solidFill>
                  <a:schemeClr val="bg1"/>
                </a:solidFill>
              </a:rPr>
              <a:t>Fluentd</a:t>
            </a:r>
            <a:r>
              <a:rPr lang="en-US" dirty="0">
                <a:solidFill>
                  <a:schemeClr val="bg1"/>
                </a:solidFill>
              </a:rPr>
              <a:t> Collector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912C0-F1DC-F24B-B420-ED2D621D00D8}"/>
              </a:ext>
            </a:extLst>
          </p:cNvPr>
          <p:cNvCxnSpPr>
            <a:cxnSpLocks/>
          </p:cNvCxnSpPr>
          <p:nvPr/>
        </p:nvCxnSpPr>
        <p:spPr>
          <a:xfrm>
            <a:off x="5725723" y="-1232027"/>
            <a:ext cx="2939798" cy="0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4A5CE-9182-F74A-A6FA-6DAD2401ED7C}"/>
              </a:ext>
            </a:extLst>
          </p:cNvPr>
          <p:cNvSpPr txBox="1"/>
          <p:nvPr/>
        </p:nvSpPr>
        <p:spPr>
          <a:xfrm>
            <a:off x="4185323" y="-975481"/>
            <a:ext cx="110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-OR-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6A2BC-ED68-6347-9FF4-48AC25C430EE}"/>
              </a:ext>
            </a:extLst>
          </p:cNvPr>
          <p:cNvSpPr txBox="1"/>
          <p:nvPr/>
        </p:nvSpPr>
        <p:spPr>
          <a:xfrm>
            <a:off x="10534772" y="-2974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=j76ozzIbuO8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604216-3B64-EE42-936C-0DA1CD12BDA2}"/>
              </a:ext>
            </a:extLst>
          </p:cNvPr>
          <p:cNvCxnSpPr>
            <a:cxnSpLocks/>
          </p:cNvCxnSpPr>
          <p:nvPr/>
        </p:nvCxnSpPr>
        <p:spPr>
          <a:xfrm flipV="1">
            <a:off x="4139859" y="4543234"/>
            <a:ext cx="2083023" cy="1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A5C4F4-BBD2-C749-BFE9-1613BD79D79B}"/>
              </a:ext>
            </a:extLst>
          </p:cNvPr>
          <p:cNvSpPr txBox="1"/>
          <p:nvPr/>
        </p:nvSpPr>
        <p:spPr>
          <a:xfrm>
            <a:off x="4343036" y="3994651"/>
            <a:ext cx="2969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sends logs to DT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2F701-F209-E94C-9659-CBEFE3F41B98}"/>
              </a:ext>
            </a:extLst>
          </p:cNvPr>
          <p:cNvSpPr/>
          <p:nvPr/>
        </p:nvSpPr>
        <p:spPr>
          <a:xfrm>
            <a:off x="2144111" y="4035133"/>
            <a:ext cx="1983535" cy="9478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OneAgent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F3E8B05-A613-1C43-9CB5-83E6B65F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1" y="4047689"/>
            <a:ext cx="374259" cy="37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CC69D6-B879-FD4F-BBF7-D7995462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663" y="3512645"/>
            <a:ext cx="4146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5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3F8F137-48EC-C44C-B13A-262542A6AAAF}"/>
              </a:ext>
            </a:extLst>
          </p:cNvPr>
          <p:cNvSpPr/>
          <p:nvPr/>
        </p:nvSpPr>
        <p:spPr>
          <a:xfrm>
            <a:off x="1792693" y="2321305"/>
            <a:ext cx="2517732" cy="29110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397367-578F-5740-BDF3-4A9E35CC7430}"/>
              </a:ext>
            </a:extLst>
          </p:cNvPr>
          <p:cNvSpPr txBox="1"/>
          <p:nvPr/>
        </p:nvSpPr>
        <p:spPr>
          <a:xfrm>
            <a:off x="6249815" y="-1601359"/>
            <a:ext cx="383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 Ingest API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85A943-E0F2-7D4D-9B20-88A26E8A4B43}"/>
              </a:ext>
            </a:extLst>
          </p:cNvPr>
          <p:cNvSpPr txBox="1"/>
          <p:nvPr/>
        </p:nvSpPr>
        <p:spPr>
          <a:xfrm>
            <a:off x="649489" y="370214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Application Logs</a:t>
            </a:r>
            <a:endParaRPr lang="en-US" sz="28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9BB081-BF70-624B-A8D4-60BC1E0618EE}"/>
              </a:ext>
            </a:extLst>
          </p:cNvPr>
          <p:cNvSpPr/>
          <p:nvPr/>
        </p:nvSpPr>
        <p:spPr>
          <a:xfrm>
            <a:off x="6431186" y="2321305"/>
            <a:ext cx="1696397" cy="29110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Dynatrace SaaS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52B471A-943B-DD40-9823-B9DB17CA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93" y="2715751"/>
            <a:ext cx="598782" cy="59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59FA5D-578B-FA41-A8A0-47B6F96CE249}"/>
              </a:ext>
            </a:extLst>
          </p:cNvPr>
          <p:cNvSpPr/>
          <p:nvPr/>
        </p:nvSpPr>
        <p:spPr>
          <a:xfrm>
            <a:off x="-1280808" y="-2789539"/>
            <a:ext cx="1930297" cy="1362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Dynatrace ActiveGate Extension with </a:t>
            </a:r>
            <a:r>
              <a:rPr lang="en-US" dirty="0" err="1">
                <a:solidFill>
                  <a:schemeClr val="bg1"/>
                </a:solidFill>
              </a:rPr>
              <a:t>Fluentd</a:t>
            </a:r>
            <a:r>
              <a:rPr lang="en-US" dirty="0">
                <a:solidFill>
                  <a:schemeClr val="bg1"/>
                </a:solidFill>
              </a:rPr>
              <a:t> Collector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912C0-F1DC-F24B-B420-ED2D621D00D8}"/>
              </a:ext>
            </a:extLst>
          </p:cNvPr>
          <p:cNvCxnSpPr>
            <a:cxnSpLocks/>
          </p:cNvCxnSpPr>
          <p:nvPr/>
        </p:nvCxnSpPr>
        <p:spPr>
          <a:xfrm>
            <a:off x="5725723" y="-1232027"/>
            <a:ext cx="2939798" cy="0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4A5CE-9182-F74A-A6FA-6DAD2401ED7C}"/>
              </a:ext>
            </a:extLst>
          </p:cNvPr>
          <p:cNvSpPr txBox="1"/>
          <p:nvPr/>
        </p:nvSpPr>
        <p:spPr>
          <a:xfrm>
            <a:off x="4185323" y="-975481"/>
            <a:ext cx="110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-OR-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6A2BC-ED68-6347-9FF4-48AC25C430EE}"/>
              </a:ext>
            </a:extLst>
          </p:cNvPr>
          <p:cNvSpPr txBox="1"/>
          <p:nvPr/>
        </p:nvSpPr>
        <p:spPr>
          <a:xfrm>
            <a:off x="10534772" y="-2974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=j76ozzIbuO8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604216-3B64-EE42-936C-0DA1CD12BDA2}"/>
              </a:ext>
            </a:extLst>
          </p:cNvPr>
          <p:cNvCxnSpPr>
            <a:cxnSpLocks/>
          </p:cNvCxnSpPr>
          <p:nvPr/>
        </p:nvCxnSpPr>
        <p:spPr>
          <a:xfrm flipV="1">
            <a:off x="4139859" y="4543234"/>
            <a:ext cx="2083023" cy="1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A5C4F4-BBD2-C749-BFE9-1613BD79D79B}"/>
              </a:ext>
            </a:extLst>
          </p:cNvPr>
          <p:cNvSpPr txBox="1"/>
          <p:nvPr/>
        </p:nvSpPr>
        <p:spPr>
          <a:xfrm>
            <a:off x="4343036" y="3776834"/>
            <a:ext cx="2088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Calls the V2 Logs API to post log data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F3093-118D-834E-A890-2A8D2228B2EB}"/>
              </a:ext>
            </a:extLst>
          </p:cNvPr>
          <p:cNvSpPr/>
          <p:nvPr/>
        </p:nvSpPr>
        <p:spPr>
          <a:xfrm>
            <a:off x="2009986" y="4292017"/>
            <a:ext cx="2025721" cy="502434"/>
          </a:xfrm>
          <a:prstGeom prst="rect">
            <a:avLst/>
          </a:prstGeom>
          <a:solidFill>
            <a:srgbClr val="182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err="1">
                <a:solidFill>
                  <a:schemeClr val="bg1"/>
                </a:solidFill>
              </a:rPr>
              <a:t>sendlogs.sh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6DA0A-5019-3D45-84CF-757FC691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96" y="3305532"/>
            <a:ext cx="4390204" cy="21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2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3671C80-4FB7-D04C-8868-8AC54D8BDB10}"/>
              </a:ext>
            </a:extLst>
          </p:cNvPr>
          <p:cNvSpPr/>
          <p:nvPr/>
        </p:nvSpPr>
        <p:spPr>
          <a:xfrm>
            <a:off x="7874887" y="2186010"/>
            <a:ext cx="1280280" cy="1856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Metric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912C0-F1DC-F24B-B420-ED2D621D00D8}"/>
              </a:ext>
            </a:extLst>
          </p:cNvPr>
          <p:cNvCxnSpPr>
            <a:cxnSpLocks/>
          </p:cNvCxnSpPr>
          <p:nvPr/>
        </p:nvCxnSpPr>
        <p:spPr>
          <a:xfrm>
            <a:off x="7144939" y="2589073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7C487-F867-6C47-A606-AFF2F9DFD848}"/>
              </a:ext>
            </a:extLst>
          </p:cNvPr>
          <p:cNvSpPr/>
          <p:nvPr/>
        </p:nvSpPr>
        <p:spPr>
          <a:xfrm>
            <a:off x="2958851" y="3210932"/>
            <a:ext cx="1696397" cy="831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OneAgent send Log to DT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BF3D9-521D-7145-9C3B-ABAE76E24B46}"/>
              </a:ext>
            </a:extLst>
          </p:cNvPr>
          <p:cNvSpPr/>
          <p:nvPr/>
        </p:nvSpPr>
        <p:spPr>
          <a:xfrm>
            <a:off x="5448542" y="3207371"/>
            <a:ext cx="1696397" cy="8348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Log Metric Rule makes metric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DCB13-01B8-7E42-B1F1-71EFBDB9C4AA}"/>
              </a:ext>
            </a:extLst>
          </p:cNvPr>
          <p:cNvSpPr/>
          <p:nvPr/>
        </p:nvSpPr>
        <p:spPr>
          <a:xfrm>
            <a:off x="5448542" y="2171647"/>
            <a:ext cx="1696397" cy="8348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Metric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8C84E4-51B0-FA4B-8C09-88B17CA2A94F}"/>
              </a:ext>
            </a:extLst>
          </p:cNvPr>
          <p:cNvCxnSpPr>
            <a:cxnSpLocks/>
          </p:cNvCxnSpPr>
          <p:nvPr/>
        </p:nvCxnSpPr>
        <p:spPr>
          <a:xfrm>
            <a:off x="7144939" y="3617615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E42B1F-0067-684B-AAF6-36A3DBD71AEC}"/>
              </a:ext>
            </a:extLst>
          </p:cNvPr>
          <p:cNvCxnSpPr>
            <a:cxnSpLocks/>
          </p:cNvCxnSpPr>
          <p:nvPr/>
        </p:nvCxnSpPr>
        <p:spPr>
          <a:xfrm>
            <a:off x="4722006" y="3633834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E47118-B941-A24E-9B89-538D88BC15CF}"/>
              </a:ext>
            </a:extLst>
          </p:cNvPr>
          <p:cNvSpPr/>
          <p:nvPr/>
        </p:nvSpPr>
        <p:spPr>
          <a:xfrm>
            <a:off x="678790" y="3201969"/>
            <a:ext cx="1280280" cy="8312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Log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33868-56A4-C840-BD7F-033BDE64CF5B}"/>
              </a:ext>
            </a:extLst>
          </p:cNvPr>
          <p:cNvCxnSpPr>
            <a:cxnSpLocks/>
          </p:cNvCxnSpPr>
          <p:nvPr/>
        </p:nvCxnSpPr>
        <p:spPr>
          <a:xfrm>
            <a:off x="2165557" y="3641016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BCFE1-475C-0B46-AE00-0A78BF66B878}"/>
              </a:ext>
            </a:extLst>
          </p:cNvPr>
          <p:cNvSpPr/>
          <p:nvPr/>
        </p:nvSpPr>
        <p:spPr>
          <a:xfrm>
            <a:off x="2970398" y="1785255"/>
            <a:ext cx="1696397" cy="1219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StatsD</a:t>
            </a:r>
            <a:r>
              <a:rPr lang="en-US" dirty="0">
                <a:solidFill>
                  <a:schemeClr val="tx1"/>
                </a:solidFill>
              </a:rPr>
              <a:t> metrics sent in via Dynatrace ActiveGate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82A57A-4F8C-A144-8129-DAA4570691BF}"/>
              </a:ext>
            </a:extLst>
          </p:cNvPr>
          <p:cNvCxnSpPr>
            <a:cxnSpLocks/>
          </p:cNvCxnSpPr>
          <p:nvPr/>
        </p:nvCxnSpPr>
        <p:spPr>
          <a:xfrm>
            <a:off x="4704080" y="2596255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1834F-C2A0-304E-A345-AE039EA9DFD6}"/>
              </a:ext>
            </a:extLst>
          </p:cNvPr>
          <p:cNvSpPr/>
          <p:nvPr/>
        </p:nvSpPr>
        <p:spPr>
          <a:xfrm>
            <a:off x="9885114" y="1166091"/>
            <a:ext cx="1696397" cy="15173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Analysis &amp; Dashboards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32ABAC-FBB6-0A4D-970C-668DA9E23529}"/>
              </a:ext>
            </a:extLst>
          </p:cNvPr>
          <p:cNvSpPr/>
          <p:nvPr/>
        </p:nvSpPr>
        <p:spPr>
          <a:xfrm>
            <a:off x="9885113" y="3053196"/>
            <a:ext cx="1696397" cy="15173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Metric Event for Alerting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94DE8-5F4D-7344-8ADF-211EEAB42528}"/>
              </a:ext>
            </a:extLst>
          </p:cNvPr>
          <p:cNvCxnSpPr>
            <a:cxnSpLocks/>
          </p:cNvCxnSpPr>
          <p:nvPr/>
        </p:nvCxnSpPr>
        <p:spPr>
          <a:xfrm>
            <a:off x="9191016" y="2480216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4D394-7CD1-E341-B7AD-C3AE97AECF0D}"/>
              </a:ext>
            </a:extLst>
          </p:cNvPr>
          <p:cNvCxnSpPr>
            <a:cxnSpLocks/>
          </p:cNvCxnSpPr>
          <p:nvPr/>
        </p:nvCxnSpPr>
        <p:spPr>
          <a:xfrm>
            <a:off x="9191016" y="3508758"/>
            <a:ext cx="729947" cy="7182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919AF-508B-BE45-B12A-EDA4EE5BACB0}"/>
              </a:ext>
            </a:extLst>
          </p:cNvPr>
          <p:cNvSpPr/>
          <p:nvPr/>
        </p:nvSpPr>
        <p:spPr>
          <a:xfrm>
            <a:off x="9920963" y="5136300"/>
            <a:ext cx="1696397" cy="8348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Davis AI Engine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250DC8-26CE-6042-A068-E8F787D7CAE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769161" y="4563320"/>
            <a:ext cx="1" cy="572980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15922-71FF-564C-866E-CC21906CE0F6}"/>
              </a:ext>
            </a:extLst>
          </p:cNvPr>
          <p:cNvSpPr/>
          <p:nvPr/>
        </p:nvSpPr>
        <p:spPr>
          <a:xfrm>
            <a:off x="6734628" y="5166570"/>
            <a:ext cx="2563949" cy="8348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Dynatrace Problem Notification and Cloud Automation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55443D-9F25-E945-9B62-405537DAF74A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9298577" y="5553726"/>
            <a:ext cx="622388" cy="30271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753DBA-7C0B-0A4F-9604-1A753A811AD1}"/>
              </a:ext>
            </a:extLst>
          </p:cNvPr>
          <p:cNvSpPr/>
          <p:nvPr/>
        </p:nvSpPr>
        <p:spPr>
          <a:xfrm>
            <a:off x="3339373" y="5136300"/>
            <a:ext cx="2563950" cy="13514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Incident and Change Management workflows with partner tools (e.g. PagerDuty, </a:t>
            </a:r>
            <a:r>
              <a:rPr lang="en-US" dirty="0" err="1">
                <a:solidFill>
                  <a:schemeClr val="tx1"/>
                </a:solidFill>
              </a:rPr>
              <a:t>xmatter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7EE603-80BF-4041-B561-DCB543EC7C93}"/>
              </a:ext>
            </a:extLst>
          </p:cNvPr>
          <p:cNvCxnSpPr>
            <a:cxnSpLocks/>
          </p:cNvCxnSpPr>
          <p:nvPr/>
        </p:nvCxnSpPr>
        <p:spPr>
          <a:xfrm flipH="1">
            <a:off x="5985546" y="5583996"/>
            <a:ext cx="622388" cy="30271"/>
          </a:xfrm>
          <a:prstGeom prst="straightConnector1">
            <a:avLst/>
          </a:prstGeom>
          <a:ln w="762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3B399C-E807-2140-93EC-775BE8213DDC}"/>
              </a:ext>
            </a:extLst>
          </p:cNvPr>
          <p:cNvSpPr txBox="1"/>
          <p:nvPr/>
        </p:nvSpPr>
        <p:spPr>
          <a:xfrm>
            <a:off x="649489" y="370214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End to End 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193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216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16</cp:revision>
  <dcterms:created xsi:type="dcterms:W3CDTF">2021-12-17T21:07:36Z</dcterms:created>
  <dcterms:modified xsi:type="dcterms:W3CDTF">2021-12-23T22:20:08Z</dcterms:modified>
</cp:coreProperties>
</file>