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3480554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5329"/>
  </p:normalViewPr>
  <p:slideViewPr>
    <p:cSldViewPr snapToGrid="0" snapToObjects="1">
      <p:cViewPr varScale="1">
        <p:scale>
          <a:sx n="124" d="100"/>
          <a:sy n="124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182F-E3CC-044A-BCEF-4D1E75C7D67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33276-E287-114E-BC2E-7929F73A0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81FC-9562-3D43-870A-AFF0C2BA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F489C-F9F9-8F40-ADB9-6E2B2EF0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A177-25DD-584E-998B-852C8221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C03C-9AFE-1641-9727-F01EC26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F077-1C53-EE40-8AEC-E767634E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1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09FF-37BA-C742-B052-61C568C5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4313-06B2-2947-BAE2-1C3AFB319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3420-F273-6345-B9C1-80E22F29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79F1-745E-4D4C-BD6A-B28EC6F6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1BF3-549A-E34C-B33F-95E9B8F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7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8C92B-D7DC-D74F-8C25-9A54E028D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34535-EA5F-5246-B86D-FA1597E32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7BBD-0600-7E4F-92E9-E38F1C0C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A3E2-9456-C744-A2E2-9C5E7E47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9E78-5B14-2545-9596-38438B4A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EBD7-E879-7345-9385-B5EEE66A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A750-89AA-9047-8FD5-DC66DBBC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60F53-664F-4E42-9C63-AB76C4AA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4A78-1B30-0B4A-96C9-53FBFBF0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A98F-8206-854F-ADFB-B688317F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CBDC-9537-B44D-AED1-283FA994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C479A-1B22-7942-8334-CADC97F6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3DFB-9B9F-E348-A955-E270B75C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408E-15DA-F845-8DEC-D2FB9AE3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D91E-F582-9B4C-BE51-8034AD13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527B-7C20-7C43-B1E2-1F5F2DA6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CC9A-A2B9-2A47-8FAA-F13ED5A94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08D63-1BCB-8A48-8071-BB35C96C0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8E2D1-EBC9-B448-9ABC-0802EBD4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8E929-6500-6640-AABC-B2C02900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8A06-A822-F14A-9E90-AF790C32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5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C66E-E300-544C-A00D-91532B5A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B32CA-C25F-3E4A-96F0-C7EF4650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155ED-4DE9-8F4F-87AA-DD1FDCA26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324AD-74E4-6B45-B46E-8CB0128B1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6606-45EA-704A-ACA7-96AE9BFFB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9D533-7FE0-BD49-AA7C-7BD62CC1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AFE3-FA4F-4D40-A369-27F6204D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5730-B985-9A4A-8BDB-D507FDB3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36A9-9545-B64D-9401-908A5ECE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9BFC6-3EC0-FF42-9D93-8919EBD5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D7DE2-2B40-C84A-BE87-BBD2E1A1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2CBED-677E-0744-998D-96D586BD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00FD4-EA6C-A547-ADA9-BF2B7FC8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62C39-2864-8B46-AC22-55E3C262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976FB-68C6-114A-8193-EFB0B199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6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B343-CE72-5340-A932-9115BF48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ADD6-26E9-9B4F-BA57-D1965D84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8F89-D6EC-FA45-8E44-45D29B18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40A98-0C60-9049-A800-572C35EF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F2E3-1AC9-A94C-9AF3-03D039E2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20D13-80AD-CC42-896B-53701D9B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90BB-D9BE-054A-94D5-A1FC0993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11E77-9FF7-3F4B-965A-F67E13DD1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36B4F-3928-7649-B737-37A78FC32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7A697-5A63-1045-B3D5-71F81D3A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86E-F7E1-F745-AF6F-DA03FB5773D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4C49C-132A-9A40-9E93-1BDBE46E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BD6AD-A2FD-A546-B09D-E4D9A2B4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FB6D7-3DD6-9147-9F32-82685AA7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7EF4-C4C7-A24F-B571-2EF35530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D8DA-E439-B34D-85E3-90A010118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86E-F7E1-F745-AF6F-DA03FB5773D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3495-9770-6848-A7E1-387244802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17C7E-36D4-6B4D-94A2-D3C31E23B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750B1-8B19-D140-BA65-86D99613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EEBCE2E-73B9-5141-9DEB-EC174CA4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100" y="6045872"/>
            <a:ext cx="1295400" cy="787400"/>
          </a:xfrm>
          <a:prstGeom prst="rect">
            <a:avLst/>
          </a:prstGeom>
        </p:spPr>
      </p:pic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549D4CF9-69F0-4EDC-8232-A826A9C03BE3}"/>
              </a:ext>
            </a:extLst>
          </p:cNvPr>
          <p:cNvSpPr txBox="1">
            <a:spLocks/>
          </p:cNvSpPr>
          <p:nvPr/>
        </p:nvSpPr>
        <p:spPr>
          <a:xfrm>
            <a:off x="320209" y="2444483"/>
            <a:ext cx="1603407" cy="70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Kubernetes Preparation &amp; Deploy Application Code</a:t>
            </a:r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AA0D6600-2F72-2842-9615-AA2DCB1087E6}"/>
              </a:ext>
            </a:extLst>
          </p:cNvPr>
          <p:cNvSpPr txBox="1">
            <a:spLocks/>
          </p:cNvSpPr>
          <p:nvPr/>
        </p:nvSpPr>
        <p:spPr>
          <a:xfrm>
            <a:off x="10250160" y="2351867"/>
            <a:ext cx="1389883" cy="681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Add pipeline execution metrics as Dynatrace custom metrics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6B52143D-22B3-6B49-97F9-1F0B77D34C89}"/>
              </a:ext>
            </a:extLst>
          </p:cNvPr>
          <p:cNvSpPr txBox="1">
            <a:spLocks/>
          </p:cNvSpPr>
          <p:nvPr/>
        </p:nvSpPr>
        <p:spPr>
          <a:xfrm>
            <a:off x="5868910" y="2400441"/>
            <a:ext cx="1254673" cy="8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Send Dynatrace Deployment Event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AE129CB0-1C57-6445-AD68-5F20B4E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GitHub Actions – Continuous Delivery workflow </a:t>
            </a:r>
            <a:endParaRPr lang="de-AT" sz="3200" dirty="0">
              <a:solidFill>
                <a:schemeClr val="tx1"/>
              </a:solidFill>
            </a:endParaRP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87CF337E-2478-CB48-A762-C45F9AA2B0A8}"/>
              </a:ext>
            </a:extLst>
          </p:cNvPr>
          <p:cNvSpPr txBox="1">
            <a:spLocks/>
          </p:cNvSpPr>
          <p:nvPr/>
        </p:nvSpPr>
        <p:spPr>
          <a:xfrm>
            <a:off x="7477601" y="2435805"/>
            <a:ext cx="1254673" cy="8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Run Automated SLO Evaluation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1E67C07-D9EC-4445-9129-DE1D7609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226" y="3792962"/>
            <a:ext cx="1411068" cy="392703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DD469B0-3587-E04B-ACE7-37287DD25E52}"/>
              </a:ext>
            </a:extLst>
          </p:cNvPr>
          <p:cNvSpPr/>
          <p:nvPr/>
        </p:nvSpPr>
        <p:spPr>
          <a:xfrm>
            <a:off x="4428256" y="3850606"/>
            <a:ext cx="5174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Application,</a:t>
            </a:r>
            <a:r>
              <a:rPr kumimoji="0" lang="en-US" sz="1400" i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 I</a:t>
            </a:r>
            <a:r>
              <a:rPr kumimoji="0" lang="en-US" sz="14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nfrastructure</a:t>
            </a:r>
            <a:r>
              <a:rPr lang="en-US" sz="1400" i="1" noProof="0">
                <a:solidFill>
                  <a:srgbClr val="000000"/>
                </a:solidFill>
                <a:ea typeface="Calibri Light" charset="0"/>
                <a:cs typeface="Calibri Light" charset="0"/>
              </a:rPr>
              <a:t>,</a:t>
            </a:r>
            <a:r>
              <a:rPr lang="en-US" sz="1400" i="1">
                <a:solidFill>
                  <a:srgbClr val="000000"/>
                </a:solidFill>
                <a:ea typeface="Calibri Light" charset="0"/>
                <a:cs typeface="Calibri Light" charset="0"/>
              </a:rPr>
              <a:t> Release </a:t>
            </a:r>
            <a:r>
              <a:rPr kumimoji="0" lang="en-US" sz="14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Monitoring &amp; Cloud</a:t>
            </a:r>
            <a:r>
              <a:rPr kumimoji="0" lang="en-US" sz="1400" i="1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 Light" charset="0"/>
                <a:cs typeface="Calibri Light" charset="0"/>
              </a:rPr>
              <a:t> Automation</a:t>
            </a:r>
            <a:endParaRPr kumimoji="0" lang="en-US" sz="140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92A8FB-394D-1246-9684-DBDB478EB582}"/>
              </a:ext>
            </a:extLst>
          </p:cNvPr>
          <p:cNvSpPr/>
          <p:nvPr/>
        </p:nvSpPr>
        <p:spPr>
          <a:xfrm>
            <a:off x="347745" y="3763842"/>
            <a:ext cx="1369424" cy="2821966"/>
          </a:xfrm>
          <a:prstGeom prst="rect">
            <a:avLst/>
          </a:prstGeom>
          <a:noFill/>
          <a:ln w="476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feld 2">
            <a:extLst>
              <a:ext uri="{FF2B5EF4-FFF2-40B4-BE49-F238E27FC236}">
                <a16:creationId xmlns:a16="http://schemas.microsoft.com/office/drawing/2014/main" id="{078BD176-694A-2C46-92CB-FF62D6190287}"/>
              </a:ext>
            </a:extLst>
          </p:cNvPr>
          <p:cNvSpPr txBox="1"/>
          <p:nvPr/>
        </p:nvSpPr>
        <p:spPr>
          <a:xfrm>
            <a:off x="392129" y="3839763"/>
            <a:ext cx="1369424" cy="460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/>
              <a:t>Application</a:t>
            </a:r>
          </a:p>
        </p:txBody>
      </p:sp>
      <p:sp>
        <p:nvSpPr>
          <p:cNvPr id="45" name="Rounded Rectangle">
            <a:extLst>
              <a:ext uri="{FF2B5EF4-FFF2-40B4-BE49-F238E27FC236}">
                <a16:creationId xmlns:a16="http://schemas.microsoft.com/office/drawing/2014/main" id="{EF03CF6C-F32A-5A4F-8874-0ECC23722CF0}"/>
              </a:ext>
            </a:extLst>
          </p:cNvPr>
          <p:cNvSpPr/>
          <p:nvPr/>
        </p:nvSpPr>
        <p:spPr>
          <a:xfrm>
            <a:off x="229423" y="1348084"/>
            <a:ext cx="11840290" cy="573897"/>
          </a:xfrm>
          <a:prstGeom prst="roundRect">
            <a:avLst>
              <a:gd name="adj" fmla="val 1666"/>
            </a:avLst>
          </a:prstGeom>
          <a:solidFill>
            <a:srgbClr val="36B27E"/>
          </a:solidFill>
          <a:ln w="63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algn="ctr"/>
            <a:endParaRPr sz="2000" b="1">
              <a:solidFill>
                <a:srgbClr val="FFFFFF"/>
              </a:solidFill>
              <a:latin typeface="Charlie Display" pitchFamily="82" charset="77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4BD6DB5-9F39-CF48-BF23-2E7F11EB6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01" y="5877047"/>
            <a:ext cx="469900" cy="482600"/>
          </a:xfrm>
          <a:prstGeom prst="rect">
            <a:avLst/>
          </a:prstGeom>
        </p:spPr>
      </p:pic>
      <p:sp>
        <p:nvSpPr>
          <p:cNvPr id="73" name="Shape 1772">
            <a:extLst>
              <a:ext uri="{FF2B5EF4-FFF2-40B4-BE49-F238E27FC236}">
                <a16:creationId xmlns:a16="http://schemas.microsoft.com/office/drawing/2014/main" id="{6FAA1384-0173-9D42-9B71-D6C1BBB21E04}"/>
              </a:ext>
            </a:extLst>
          </p:cNvPr>
          <p:cNvSpPr/>
          <p:nvPr/>
        </p:nvSpPr>
        <p:spPr>
          <a:xfrm>
            <a:off x="909171" y="1954204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harlie Display" pitchFamily="82" charset="77"/>
              </a:rPr>
              <a:t>A</a:t>
            </a:r>
            <a:endParaRPr sz="2000" b="1" dirty="0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74" name="Shape 1772">
            <a:extLst>
              <a:ext uri="{FF2B5EF4-FFF2-40B4-BE49-F238E27FC236}">
                <a16:creationId xmlns:a16="http://schemas.microsoft.com/office/drawing/2014/main" id="{DB926479-58CE-7742-8C4E-992F03BE8B01}"/>
              </a:ext>
            </a:extLst>
          </p:cNvPr>
          <p:cNvSpPr/>
          <p:nvPr/>
        </p:nvSpPr>
        <p:spPr>
          <a:xfrm>
            <a:off x="4631254" y="1959942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harlie Display" pitchFamily="82" charset="77"/>
              </a:rPr>
              <a:t>C</a:t>
            </a:r>
            <a:endParaRPr sz="2000" b="1" dirty="0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75" name="Shape 1773">
            <a:extLst>
              <a:ext uri="{FF2B5EF4-FFF2-40B4-BE49-F238E27FC236}">
                <a16:creationId xmlns:a16="http://schemas.microsoft.com/office/drawing/2014/main" id="{AC3BB469-50C8-D540-8D43-0F90A8ADB47A}"/>
              </a:ext>
            </a:extLst>
          </p:cNvPr>
          <p:cNvSpPr/>
          <p:nvPr/>
        </p:nvSpPr>
        <p:spPr>
          <a:xfrm>
            <a:off x="6277518" y="1952654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harlie Display" pitchFamily="82" charset="77"/>
              </a:rPr>
              <a:t>D</a:t>
            </a:r>
            <a:endParaRPr sz="2000" b="1" dirty="0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76" name="Shape 1774">
            <a:extLst>
              <a:ext uri="{FF2B5EF4-FFF2-40B4-BE49-F238E27FC236}">
                <a16:creationId xmlns:a16="http://schemas.microsoft.com/office/drawing/2014/main" id="{F01524F7-A863-7243-BDE3-48F65FA9BEAF}"/>
              </a:ext>
            </a:extLst>
          </p:cNvPr>
          <p:cNvSpPr/>
          <p:nvPr/>
        </p:nvSpPr>
        <p:spPr>
          <a:xfrm>
            <a:off x="10736675" y="1913216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harlie Display" pitchFamily="82" charset="77"/>
              </a:rPr>
              <a:t>F</a:t>
            </a:r>
            <a:endParaRPr sz="2000" b="1" dirty="0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77" name="Shape 1775">
            <a:extLst>
              <a:ext uri="{FF2B5EF4-FFF2-40B4-BE49-F238E27FC236}">
                <a16:creationId xmlns:a16="http://schemas.microsoft.com/office/drawing/2014/main" id="{0A8E5EF0-6E67-BF43-8B0D-7449514DAB47}"/>
              </a:ext>
            </a:extLst>
          </p:cNvPr>
          <p:cNvSpPr/>
          <p:nvPr/>
        </p:nvSpPr>
        <p:spPr>
          <a:xfrm>
            <a:off x="7954923" y="1966227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harlie Display" pitchFamily="82" charset="77"/>
              </a:rPr>
              <a:t>E</a:t>
            </a:r>
            <a:endParaRPr sz="2000" b="1" dirty="0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1AD780-717A-479C-A087-0913C4A67A03}"/>
              </a:ext>
            </a:extLst>
          </p:cNvPr>
          <p:cNvSpPr/>
          <p:nvPr/>
        </p:nvSpPr>
        <p:spPr>
          <a:xfrm>
            <a:off x="277404" y="1739895"/>
            <a:ext cx="11715995" cy="1288024"/>
          </a:xfrm>
          <a:prstGeom prst="rect">
            <a:avLst/>
          </a:prstGeom>
          <a:ln w="25400" cap="rnd">
            <a:solidFill>
              <a:srgbClr val="36B27E"/>
            </a:solidFill>
            <a:prstDash val="solid"/>
          </a:ln>
        </p:spPr>
        <p:txBody>
          <a:bodyPr lIns="50800" tIns="50800" rIns="50800" bIns="50800" anchor="ctr"/>
          <a:lstStyle/>
          <a:p>
            <a:pPr algn="ctr"/>
            <a:endParaRPr lang="en-US" sz="1600">
              <a:solidFill>
                <a:srgbClr val="000000"/>
              </a:solidFill>
              <a:latin typeface="Charlie Display Regular" pitchFamily="82" charset="77"/>
            </a:endParaRPr>
          </a:p>
        </p:txBody>
      </p:sp>
      <p:cxnSp>
        <p:nvCxnSpPr>
          <p:cNvPr id="103" name="Gerade Verbindung mit Pfeil 32">
            <a:extLst>
              <a:ext uri="{FF2B5EF4-FFF2-40B4-BE49-F238E27FC236}">
                <a16:creationId xmlns:a16="http://schemas.microsoft.com/office/drawing/2014/main" id="{D5116A74-A7F2-5C48-8E0B-62525E3182B5}"/>
              </a:ext>
            </a:extLst>
          </p:cNvPr>
          <p:cNvCxnSpPr>
            <a:cxnSpLocks/>
          </p:cNvCxnSpPr>
          <p:nvPr/>
        </p:nvCxnSpPr>
        <p:spPr>
          <a:xfrm flipH="1">
            <a:off x="1768165" y="6124896"/>
            <a:ext cx="539435" cy="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headEnd type="triangle"/>
            <a:tailEnd type="triangle"/>
          </a:ln>
        </p:spPr>
      </p:cxnSp>
      <p:cxnSp>
        <p:nvCxnSpPr>
          <p:cNvPr id="105" name="Gerade Verbindung mit Pfeil 32">
            <a:extLst>
              <a:ext uri="{FF2B5EF4-FFF2-40B4-BE49-F238E27FC236}">
                <a16:creationId xmlns:a16="http://schemas.microsoft.com/office/drawing/2014/main" id="{21C58535-943B-2347-86ED-2551FD172F7A}"/>
              </a:ext>
            </a:extLst>
          </p:cNvPr>
          <p:cNvCxnSpPr>
            <a:cxnSpLocks/>
          </p:cNvCxnSpPr>
          <p:nvPr/>
        </p:nvCxnSpPr>
        <p:spPr>
          <a:xfrm>
            <a:off x="1095104" y="3154959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55D8EF9-17BD-D54A-8FC7-76CBB1C2360F}"/>
              </a:ext>
            </a:extLst>
          </p:cNvPr>
          <p:cNvSpPr/>
          <p:nvPr/>
        </p:nvSpPr>
        <p:spPr>
          <a:xfrm>
            <a:off x="849878" y="5872180"/>
            <a:ext cx="824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ea typeface="Calibri Light" charset="0"/>
                <a:cs typeface="Calibri Light" charset="0"/>
              </a:rPr>
              <a:t>Dynatrace</a:t>
            </a:r>
          </a:p>
          <a:p>
            <a:r>
              <a:rPr lang="en-US" sz="1200" i="1">
                <a:solidFill>
                  <a:srgbClr val="000000"/>
                </a:solidFill>
                <a:ea typeface="Calibri Light" charset="0"/>
                <a:cs typeface="Calibri Light" charset="0"/>
              </a:rPr>
              <a:t>Operator</a:t>
            </a:r>
            <a:endParaRPr lang="en-US" sz="1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796F82-9483-6B4A-8F0C-BB2DF4DB9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448" y="4368593"/>
            <a:ext cx="2134212" cy="20818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9AFC0C-D250-7148-8559-AF64A0670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600" y="4519935"/>
            <a:ext cx="978206" cy="716186"/>
          </a:xfrm>
          <a:prstGeom prst="rect">
            <a:avLst/>
          </a:prstGeom>
        </p:spPr>
      </p:pic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6D4DD5E6-1C14-F747-9473-800D1852DE01}"/>
              </a:ext>
            </a:extLst>
          </p:cNvPr>
          <p:cNvSpPr txBox="1">
            <a:spLocks/>
          </p:cNvSpPr>
          <p:nvPr/>
        </p:nvSpPr>
        <p:spPr>
          <a:xfrm>
            <a:off x="4211373" y="2403460"/>
            <a:ext cx="1254673" cy="8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Run Dynatrace Monitoring as 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CC135C-3E0C-3E4D-9306-BAB8BC43DD4B}"/>
              </a:ext>
            </a:extLst>
          </p:cNvPr>
          <p:cNvSpPr/>
          <p:nvPr/>
        </p:nvSpPr>
        <p:spPr>
          <a:xfrm>
            <a:off x="2358596" y="3751386"/>
            <a:ext cx="9634804" cy="2821967"/>
          </a:xfrm>
          <a:prstGeom prst="rect">
            <a:avLst/>
          </a:prstGeom>
          <a:noFill/>
          <a:ln w="476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EACF31-2770-794F-813C-CE6A1EA79B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896" y="4244233"/>
            <a:ext cx="3497878" cy="2270552"/>
          </a:xfrm>
          <a:prstGeom prst="rect">
            <a:avLst/>
          </a:prstGeom>
        </p:spPr>
      </p:pic>
      <p:cxnSp>
        <p:nvCxnSpPr>
          <p:cNvPr id="53" name="Gerade Verbindung mit Pfeil 32">
            <a:extLst>
              <a:ext uri="{FF2B5EF4-FFF2-40B4-BE49-F238E27FC236}">
                <a16:creationId xmlns:a16="http://schemas.microsoft.com/office/drawing/2014/main" id="{2C8DAF62-F90C-114B-89EC-23E6B4054353}"/>
              </a:ext>
            </a:extLst>
          </p:cNvPr>
          <p:cNvCxnSpPr>
            <a:cxnSpLocks/>
          </p:cNvCxnSpPr>
          <p:nvPr/>
        </p:nvCxnSpPr>
        <p:spPr>
          <a:xfrm>
            <a:off x="4872268" y="3154959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cxnSp>
        <p:nvCxnSpPr>
          <p:cNvPr id="54" name="Gerade Verbindung mit Pfeil 32">
            <a:extLst>
              <a:ext uri="{FF2B5EF4-FFF2-40B4-BE49-F238E27FC236}">
                <a16:creationId xmlns:a16="http://schemas.microsoft.com/office/drawing/2014/main" id="{7246B942-9A24-1846-95B8-5CDD634AB08C}"/>
              </a:ext>
            </a:extLst>
          </p:cNvPr>
          <p:cNvCxnSpPr>
            <a:cxnSpLocks/>
          </p:cNvCxnSpPr>
          <p:nvPr/>
        </p:nvCxnSpPr>
        <p:spPr>
          <a:xfrm>
            <a:off x="6456399" y="3136479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cxnSp>
        <p:nvCxnSpPr>
          <p:cNvPr id="55" name="Gerade Verbindung mit Pfeil 32">
            <a:extLst>
              <a:ext uri="{FF2B5EF4-FFF2-40B4-BE49-F238E27FC236}">
                <a16:creationId xmlns:a16="http://schemas.microsoft.com/office/drawing/2014/main" id="{EE89F6B5-7654-3E4E-A6F1-3B0BA6AD9E36}"/>
              </a:ext>
            </a:extLst>
          </p:cNvPr>
          <p:cNvCxnSpPr>
            <a:cxnSpLocks/>
          </p:cNvCxnSpPr>
          <p:nvPr/>
        </p:nvCxnSpPr>
        <p:spPr>
          <a:xfrm>
            <a:off x="10966198" y="3115060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cxnSp>
        <p:nvCxnSpPr>
          <p:cNvPr id="56" name="Gerade Verbindung mit Pfeil 32">
            <a:extLst>
              <a:ext uri="{FF2B5EF4-FFF2-40B4-BE49-F238E27FC236}">
                <a16:creationId xmlns:a16="http://schemas.microsoft.com/office/drawing/2014/main" id="{FD8F70BC-2874-C44A-BC46-6C83C4CFE397}"/>
              </a:ext>
            </a:extLst>
          </p:cNvPr>
          <p:cNvCxnSpPr>
            <a:cxnSpLocks/>
          </p:cNvCxnSpPr>
          <p:nvPr/>
        </p:nvCxnSpPr>
        <p:spPr>
          <a:xfrm>
            <a:off x="8170538" y="3144014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A0A9594-F956-8440-B869-6A1B8BB0E883}"/>
              </a:ext>
            </a:extLst>
          </p:cNvPr>
          <p:cNvSpPr/>
          <p:nvPr/>
        </p:nvSpPr>
        <p:spPr>
          <a:xfrm>
            <a:off x="632739" y="5262192"/>
            <a:ext cx="885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ea typeface="Calibri Light" charset="0"/>
                <a:cs typeface="Calibri Light" charset="0"/>
              </a:rPr>
              <a:t>AKS Cluster</a:t>
            </a:r>
            <a:endParaRPr lang="en-US" sz="1200"/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D55C4D6F-B9D8-FA4B-85A7-44B10E6E89FD}"/>
              </a:ext>
            </a:extLst>
          </p:cNvPr>
          <p:cNvSpPr txBox="1">
            <a:spLocks/>
          </p:cNvSpPr>
          <p:nvPr/>
        </p:nvSpPr>
        <p:spPr>
          <a:xfrm>
            <a:off x="8959102" y="2563491"/>
            <a:ext cx="1254673" cy="475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/>
              <a:t>Stop pipeline yes/no ??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3F388FE-4802-F94D-B18D-6EBB13F1F2B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8890" y="1926532"/>
            <a:ext cx="607050" cy="6295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2FABF38-1F97-834C-BF93-86EE0D2DAA7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3229" y="2336504"/>
            <a:ext cx="138371" cy="136326"/>
          </a:xfrm>
          <a:prstGeom prst="rect">
            <a:avLst/>
          </a:prstGeom>
          <a:ln>
            <a:noFill/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55489D4-ED47-1F43-A19D-1B636C31BB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3229" y="2040310"/>
            <a:ext cx="130873" cy="128938"/>
          </a:xfrm>
          <a:prstGeom prst="rect">
            <a:avLst/>
          </a:prstGeom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FF7C99-6E6E-F041-83AB-96275B701A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5213" y="4227233"/>
            <a:ext cx="3243646" cy="2270552"/>
          </a:xfrm>
          <a:prstGeom prst="rect">
            <a:avLst/>
          </a:prstGeom>
        </p:spPr>
      </p:pic>
      <p:sp>
        <p:nvSpPr>
          <p:cNvPr id="41" name="Shape 1772">
            <a:extLst>
              <a:ext uri="{FF2B5EF4-FFF2-40B4-BE49-F238E27FC236}">
                <a16:creationId xmlns:a16="http://schemas.microsoft.com/office/drawing/2014/main" id="{6F7C611E-D7FA-584B-BC71-696FA1AAEA12}"/>
              </a:ext>
            </a:extLst>
          </p:cNvPr>
          <p:cNvSpPr/>
          <p:nvPr/>
        </p:nvSpPr>
        <p:spPr>
          <a:xfrm>
            <a:off x="2842268" y="1959942"/>
            <a:ext cx="433777" cy="440499"/>
          </a:xfrm>
          <a:prstGeom prst="ellipse">
            <a:avLst/>
          </a:prstGeom>
          <a:solidFill>
            <a:srgbClr val="36B27D"/>
          </a:solidFill>
          <a:ln w="635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400" spc="0">
                <a:solidFill>
                  <a:srgbClr val="FFFFFF"/>
                </a:solidFill>
                <a:latin typeface="Circular Pro Black"/>
                <a:ea typeface="Circular Pro Black"/>
                <a:cs typeface="Circular Pro Black"/>
                <a:sym typeface="Circular Pro Black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Charlie Display" pitchFamily="82" charset="77"/>
              </a:rPr>
              <a:t>B</a:t>
            </a:r>
            <a:endParaRPr sz="2000" b="1" dirty="0">
              <a:solidFill>
                <a:schemeClr val="bg1"/>
              </a:solidFill>
              <a:latin typeface="Charlie Display" pitchFamily="82" charset="77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112A399-0AD7-BB4F-A6F2-9B5254E15733}"/>
              </a:ext>
            </a:extLst>
          </p:cNvPr>
          <p:cNvSpPr txBox="1">
            <a:spLocks/>
          </p:cNvSpPr>
          <p:nvPr/>
        </p:nvSpPr>
        <p:spPr>
          <a:xfrm>
            <a:off x="2326485" y="2400842"/>
            <a:ext cx="1377526" cy="8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Onboard service to Dynatrace Cloud Automation</a:t>
            </a:r>
          </a:p>
        </p:txBody>
      </p:sp>
      <p:cxnSp>
        <p:nvCxnSpPr>
          <p:cNvPr id="43" name="Gerade Verbindung mit Pfeil 32">
            <a:extLst>
              <a:ext uri="{FF2B5EF4-FFF2-40B4-BE49-F238E27FC236}">
                <a16:creationId xmlns:a16="http://schemas.microsoft.com/office/drawing/2014/main" id="{5C0C5668-D5A7-1D41-B45E-E8016E27A51E}"/>
              </a:ext>
            </a:extLst>
          </p:cNvPr>
          <p:cNvCxnSpPr>
            <a:cxnSpLocks/>
          </p:cNvCxnSpPr>
          <p:nvPr/>
        </p:nvCxnSpPr>
        <p:spPr>
          <a:xfrm>
            <a:off x="3083282" y="3154959"/>
            <a:ext cx="0" cy="39853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  <p:cxnSp>
        <p:nvCxnSpPr>
          <p:cNvPr id="44" name="Gerade Verbindung mit Pfeil 32">
            <a:extLst>
              <a:ext uri="{FF2B5EF4-FFF2-40B4-BE49-F238E27FC236}">
                <a16:creationId xmlns:a16="http://schemas.microsoft.com/office/drawing/2014/main" id="{5EAFA63D-AE43-ED4A-8513-4B9E3749122C}"/>
              </a:ext>
            </a:extLst>
          </p:cNvPr>
          <p:cNvCxnSpPr>
            <a:cxnSpLocks/>
          </p:cNvCxnSpPr>
          <p:nvPr/>
        </p:nvCxnSpPr>
        <p:spPr>
          <a:xfrm>
            <a:off x="8655213" y="2241309"/>
            <a:ext cx="422868" cy="0"/>
          </a:xfrm>
          <a:prstGeom prst="straightConnector1">
            <a:avLst/>
          </a:prstGeom>
          <a:ln w="38100" cap="rnd">
            <a:solidFill>
              <a:srgbClr val="0065FF"/>
            </a:solidFill>
            <a:custDash>
              <a:ds d="100000" sp="200000"/>
            </a:custDash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74332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6" grpId="0"/>
      <p:bldP spid="98" grpId="0"/>
      <p:bldP spid="52" grpId="0"/>
      <p:bldP spid="73" grpId="0" animBg="1"/>
      <p:bldP spid="74" grpId="0" animBg="1"/>
      <p:bldP spid="75" grpId="0" animBg="1"/>
      <p:bldP spid="76" grpId="0" animBg="1"/>
      <p:bldP spid="77" grpId="0" animBg="1"/>
      <p:bldP spid="38" grpId="0"/>
      <p:bldP spid="59" grpId="0"/>
      <p:bldP spid="41" grpId="0" animBg="1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66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Charlie Display</vt:lpstr>
      <vt:lpstr>Charlie Display Regular</vt:lpstr>
      <vt:lpstr>Office Theme</vt:lpstr>
      <vt:lpstr>GitHub Actions – Continuous Delivery workflow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 – Continuous Delivery workflow </dc:title>
  <dc:creator>Jahn, Rob</dc:creator>
  <cp:lastModifiedBy>Jahn, Rob</cp:lastModifiedBy>
  <cp:revision>7</cp:revision>
  <dcterms:created xsi:type="dcterms:W3CDTF">2021-06-17T21:22:28Z</dcterms:created>
  <dcterms:modified xsi:type="dcterms:W3CDTF">2021-06-21T13:34:04Z</dcterms:modified>
</cp:coreProperties>
</file>