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8" r:id="rId3"/>
    <p:sldId id="259" r:id="rId4"/>
    <p:sldId id="280" r:id="rId5"/>
    <p:sldId id="281" r:id="rId6"/>
    <p:sldId id="283" r:id="rId7"/>
    <p:sldId id="286" r:id="rId8"/>
    <p:sldId id="284" r:id="rId9"/>
    <p:sldId id="285" r:id="rId10"/>
    <p:sldId id="282" r:id="rId11"/>
    <p:sldId id="278" r:id="rId12"/>
    <p:sldId id="279" r:id="rId13"/>
    <p:sldId id="319" r:id="rId14"/>
    <p:sldId id="320" r:id="rId15"/>
    <p:sldId id="332" r:id="rId16"/>
    <p:sldId id="333" r:id="rId17"/>
    <p:sldId id="334" r:id="rId18"/>
    <p:sldId id="336" r:id="rId19"/>
    <p:sldId id="337" r:id="rId20"/>
    <p:sldId id="335" r:id="rId21"/>
    <p:sldId id="339" r:id="rId22"/>
    <p:sldId id="338" r:id="rId23"/>
    <p:sldId id="341" r:id="rId24"/>
    <p:sldId id="342" r:id="rId25"/>
    <p:sldId id="343" r:id="rId26"/>
    <p:sldId id="325" r:id="rId27"/>
    <p:sldId id="340" r:id="rId2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E0C"/>
    <a:srgbClr val="ED7D14"/>
    <a:srgbClr val="AC5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1212" autoAdjust="0"/>
  </p:normalViewPr>
  <p:slideViewPr>
    <p:cSldViewPr snapToGrid="0">
      <p:cViewPr varScale="1">
        <p:scale>
          <a:sx n="119" d="100"/>
          <a:sy n="119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E2F7-71B4-4029-9EEB-F22D9D99416A}" type="datetimeFigureOut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32518-4D6C-433C-B265-C7B2B41F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1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엄밀히 말하면 다음과 같은 구조 때문에 다른 용어이다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0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89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2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55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90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1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21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설명하기 전에 한 가지 예시를 들어보겠습니다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 전화 통화 기록 목록이 있고 매일 발생한 통화량을 계산한다고 가정 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날짜”를 키로 설정하고 각 레코드에 대해 값으로 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지정한 다음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키의 값을 합산하여 결과 값을 계산할 수 있을 것 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8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병렬과 분산 컴퓨팅은 비슷한 이야기인가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저번 시간 하둡 리마인드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하둡은 분산에 전반적으로 걸쳐있는 것</a:t>
            </a:r>
            <a:endParaRPr lang="en-US" altLang="ko-KR" dirty="0" smtClean="0"/>
          </a:p>
          <a:p>
            <a:r>
              <a:rPr lang="ko-KR" altLang="en-US" dirty="0" smtClean="0"/>
              <a:t>그래서분산 뭐 어떻게하라고</a:t>
            </a:r>
            <a:r>
              <a:rPr lang="en-US" altLang="ko-KR" dirty="0" smtClean="0"/>
              <a:t>?</a:t>
            </a:r>
            <a:r>
              <a:rPr lang="ko-KR" altLang="en-US" dirty="0" smtClean="0"/>
              <a:t> 모르겠죠 그래서 설명</a:t>
            </a:r>
            <a:endParaRPr lang="en-US" altLang="ko-KR" dirty="0" smtClean="0"/>
          </a:p>
          <a:p>
            <a:r>
              <a:rPr lang="ko-KR" altLang="en-US" dirty="0" smtClean="0"/>
              <a:t>분산에 앞서 가장 혼용하고 헷갈릴수있는 용어 두개</a:t>
            </a:r>
            <a:endParaRPr lang="en-US" altLang="ko-KR" dirty="0" smtClean="0"/>
          </a:p>
          <a:p>
            <a:r>
              <a:rPr lang="ko-KR" altLang="en-US" dirty="0" smtClean="0"/>
              <a:t>같냐</a:t>
            </a:r>
            <a:r>
              <a:rPr lang="en-US" altLang="ko-KR" dirty="0" smtClean="0"/>
              <a:t>?</a:t>
            </a:r>
            <a:r>
              <a:rPr lang="ko-KR" altLang="en-US" dirty="0" smtClean="0"/>
              <a:t> 안같냐</a:t>
            </a:r>
            <a:endParaRPr lang="en-US" altLang="ko-KR" dirty="0" smtClean="0"/>
          </a:p>
          <a:p>
            <a:r>
              <a:rPr lang="ko-KR" altLang="en-US" dirty="0" smtClean="0"/>
              <a:t>이걸 알아보겠따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70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설명하기 전에 한 가지 예시를 들어보겠습니다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 전화 통화 기록 목록이 있고 매일 발생한 통화량을 계산한다고 가정 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날짜”를 키로 설정하고 각 레코드에 대해 값으로 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지정한 다음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키의 값을 합산하여 결과 값을 계산할 수 있을 것 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1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7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76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1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21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39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 Library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8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병렬 컴퓨팅에 대해서 설명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동시에 어떤 하나의 작업을 나누어서 진행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우리 직렬 병렬은 알죠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병렬은 단어에서 오는 느낌처럼 저거다 끝 병렬 끝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 좀더 자세히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4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분산 병렬과 함께혼용하는 용어가 있다</a:t>
            </a:r>
            <a:endParaRPr lang="en-US" altLang="ko-KR" dirty="0" smtClean="0"/>
          </a:p>
          <a:p>
            <a:r>
              <a:rPr lang="ko-KR" altLang="en-US" dirty="0" smtClean="0"/>
              <a:t> 병렬도 동시에 어떤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하는건데 동시성과는 뭐가 다른가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동시성 병렬 얘기</a:t>
            </a:r>
            <a:endParaRPr lang="en-US" altLang="ko-KR" dirty="0" smtClean="0"/>
          </a:p>
          <a:p>
            <a:r>
              <a:rPr lang="ko-KR" altLang="en-US" dirty="0" smtClean="0"/>
              <a:t>동시성과 병렬을 먼저 얘기한 이유를 분산에서 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9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병렬도 동시에 어떤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하는건데 동시성과는 뭐가 다른가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동시성 병렬 얘기</a:t>
            </a:r>
            <a:endParaRPr lang="en-US" altLang="ko-KR" dirty="0" smtClean="0"/>
          </a:p>
          <a:p>
            <a:r>
              <a:rPr lang="ko-KR" altLang="en-US" dirty="0" smtClean="0"/>
              <a:t>동시성과 병렬을 먼저 얘기한 이유를 분산에서 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병렬도 동시에 어떤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하는건데 동시성과는 뭐가 다른가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동시성 병렬 얘기</a:t>
            </a:r>
            <a:endParaRPr lang="en-US" altLang="ko-KR" dirty="0" smtClean="0"/>
          </a:p>
          <a:p>
            <a:r>
              <a:rPr lang="ko-KR" altLang="en-US" dirty="0" smtClean="0"/>
              <a:t>동시성과 병렬을 먼저 얘기한 이유를 분산에서 얘기</a:t>
            </a:r>
            <a:endParaRPr lang="en-US" altLang="ko-KR" dirty="0" smtClean="0"/>
          </a:p>
          <a:p>
            <a:r>
              <a:rPr lang="ko-KR" altLang="en-US" dirty="0" smtClean="0"/>
              <a:t>시간은 기다려주지 않아 야속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2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병렬도 동시에 어떤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하는건데 동시성과는 뭐가 다른가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동시성 병렬 얘기</a:t>
            </a:r>
            <a:endParaRPr lang="en-US" altLang="ko-KR" dirty="0" smtClean="0"/>
          </a:p>
          <a:p>
            <a:r>
              <a:rPr lang="ko-KR" altLang="en-US" dirty="0" smtClean="0"/>
              <a:t>동시성과 병렬을 먼저 얘기한 이유를 분산에서 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3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병렬도 동시에 어떤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하는건데 동시성과는 뭐가 다른가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동시성 병렬 얘기</a:t>
            </a:r>
            <a:endParaRPr lang="en-US" altLang="ko-KR" dirty="0" smtClean="0"/>
          </a:p>
          <a:p>
            <a:r>
              <a:rPr lang="ko-KR" altLang="en-US" dirty="0" smtClean="0"/>
              <a:t>동시성과 병렬을 먼저 얘기한 이유를 분산에서 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병렬과 분산 컴퓨팅은 비슷한 이야기인가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분산 컴퓨팅도 개념은 같다</a:t>
            </a:r>
            <a:r>
              <a:rPr lang="en-US" altLang="ko-KR" dirty="0" smtClean="0"/>
              <a:t>!</a:t>
            </a:r>
            <a:r>
              <a:rPr lang="ko-KR" altLang="en-US" dirty="0" smtClean="0"/>
              <a:t> 하지만 개념보다 깊게 시스템적으로 봤을 때 다르다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2364C-1F25-4BB6-B75B-0910CCB09E2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6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 userDrawn="1">
            <p:extLst/>
          </p:nvPr>
        </p:nvGraphicFramePr>
        <p:xfrm>
          <a:off x="-31750" y="0"/>
          <a:ext cx="99377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Image" r:id="rId3" imgW="15123810" imgH="11352381" progId="">
                  <p:embed/>
                </p:oleObj>
              </mc:Choice>
              <mc:Fallback>
                <p:oleObj name="Image" r:id="rId3" imgW="15123810" imgH="11352381" progId="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0" y="0"/>
                        <a:ext cx="99377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693738" y="2425700"/>
            <a:ext cx="7992000" cy="107950"/>
          </a:xfrm>
          <a:prstGeom prst="rect">
            <a:avLst/>
          </a:prstGeom>
          <a:solidFill>
            <a:srgbClr val="FF3300"/>
          </a:solidFill>
          <a:ln w="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50000"/>
              </a:spcAft>
              <a:defRPr/>
            </a:pPr>
            <a:endParaRPr lang="ko-KR" altLang="en-US" sz="2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" y="4797152"/>
            <a:ext cx="5097015" cy="205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 userDrawn="1"/>
        </p:nvGrpSpPr>
        <p:grpSpPr>
          <a:xfrm>
            <a:off x="8697313" y="6248887"/>
            <a:ext cx="1008000" cy="408933"/>
            <a:chOff x="4196916" y="3972164"/>
            <a:chExt cx="2020685" cy="809267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제목 4"/>
          <p:cNvSpPr>
            <a:spLocks noGrp="1"/>
          </p:cNvSpPr>
          <p:nvPr>
            <p:ph type="title"/>
          </p:nvPr>
        </p:nvSpPr>
        <p:spPr>
          <a:xfrm>
            <a:off x="694015" y="1896351"/>
            <a:ext cx="7991723" cy="5064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ko-KR" altLang="en-US" sz="2800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21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87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5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62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99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7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25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7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093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4835202" cy="506412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4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80963"/>
            <a:ext cx="86677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grpSp>
        <p:nvGrpSpPr>
          <p:cNvPr id="27" name="그룹 10"/>
          <p:cNvGrpSpPr>
            <a:grpSpLocks/>
          </p:cNvGrpSpPr>
          <p:nvPr userDrawn="1"/>
        </p:nvGrpSpPr>
        <p:grpSpPr bwMode="auto">
          <a:xfrm>
            <a:off x="4763" y="76200"/>
            <a:ext cx="9828212" cy="611188"/>
            <a:chOff x="4704" y="75647"/>
            <a:chExt cx="9828950" cy="612000"/>
          </a:xfrm>
        </p:grpSpPr>
        <p:sp>
          <p:nvSpPr>
            <p:cNvPr id="28" name="직사각형 27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그림 12" descr="행복날개.bmp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Rectangle 133"/>
          <p:cNvSpPr>
            <a:spLocks noChangeArrowheads="1"/>
          </p:cNvSpPr>
          <p:nvPr userDrawn="1"/>
        </p:nvSpPr>
        <p:spPr bwMode="auto">
          <a:xfrm>
            <a:off x="4541840" y="6676973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1" spc="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defTabSz="995627" latinLnBrk="0">
                <a:defRPr/>
              </a:pPr>
              <a:t>‹#›</a:t>
            </a:fld>
            <a:endParaRPr lang="en-US" altLang="ko-KR" sz="900" b="1" spc="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9155712" y="6508579"/>
            <a:ext cx="610249" cy="244399"/>
            <a:chOff x="4196916" y="3972164"/>
            <a:chExt cx="2020685" cy="809267"/>
          </a:xfrm>
        </p:grpSpPr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78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4015" y="1896351"/>
            <a:ext cx="7991723" cy="506412"/>
          </a:xfrm>
        </p:spPr>
        <p:txBody>
          <a:bodyPr/>
          <a:lstStyle/>
          <a:p>
            <a:r>
              <a:rPr lang="en-US" altLang="ko-KR" dirty="0" smtClean="0"/>
              <a:t>Parallel &amp; Distributed Computing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015" y="2662813"/>
            <a:ext cx="45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플랫폼 </a:t>
            </a:r>
            <a:r>
              <a:rPr lang="en-US" altLang="ko-KR" sz="1600" b="1" dirty="0" smtClean="0">
                <a:latin typeface="+mn-ea"/>
              </a:rPr>
              <a:t>&amp; Tech 1그룹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9553" y="600635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김영재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625" y="2614097"/>
            <a:ext cx="492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 smtClean="0"/>
              <a:t>병렬 컴퓨팅</a:t>
            </a:r>
            <a:endParaRPr kumimoji="1" lang="ko-KR" altLang="en-US" sz="4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02625" y="3872703"/>
            <a:ext cx="492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 smtClean="0"/>
              <a:t>분산 컴퓨팅</a:t>
            </a:r>
            <a:endParaRPr kumimoji="1" lang="ko-KR" altLang="en-US" sz="48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4678679" y="3374777"/>
            <a:ext cx="119482" cy="452465"/>
            <a:chOff x="4655124" y="2801389"/>
            <a:chExt cx="169026" cy="640080"/>
          </a:xfrm>
        </p:grpSpPr>
        <p:cxnSp>
          <p:nvCxnSpPr>
            <p:cNvPr id="8" name="직선 연결선[R] 7"/>
            <p:cNvCxnSpPr/>
            <p:nvPr/>
          </p:nvCxnSpPr>
          <p:spPr>
            <a:xfrm>
              <a:off x="4655124" y="2801389"/>
              <a:ext cx="0" cy="6400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/>
            <p:cNvCxnSpPr/>
            <p:nvPr/>
          </p:nvCxnSpPr>
          <p:spPr>
            <a:xfrm>
              <a:off x="4824150" y="2801389"/>
              <a:ext cx="0" cy="6400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220020" y="1616291"/>
            <a:ext cx="16745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900" dirty="0" smtClean="0">
                <a:solidFill>
                  <a:schemeClr val="accent2"/>
                </a:solidFill>
              </a:rPr>
              <a:t>?</a:t>
            </a:r>
            <a:endParaRPr kumimoji="1" lang="ko-KR" altLang="en-US" sz="23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02625" y="2614097"/>
            <a:ext cx="4921135" cy="2089602"/>
            <a:chOff x="2302625" y="2614097"/>
            <a:chExt cx="4921135" cy="2089602"/>
          </a:xfrm>
        </p:grpSpPr>
        <p:sp>
          <p:nvSpPr>
            <p:cNvPr id="6" name="TextBox 5"/>
            <p:cNvSpPr txBox="1"/>
            <p:nvPr/>
          </p:nvSpPr>
          <p:spPr>
            <a:xfrm>
              <a:off x="2302625" y="2614097"/>
              <a:ext cx="49211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4800" b="1" dirty="0" smtClean="0"/>
                <a:t>병렬 컴퓨팅</a:t>
              </a:r>
              <a:endParaRPr kumimoji="1" lang="ko-KR" altLang="en-US" sz="4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02625" y="3872702"/>
              <a:ext cx="49211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4800" b="1" dirty="0" smtClean="0"/>
                <a:t>분산 컴퓨팅</a:t>
              </a:r>
              <a:endParaRPr kumimoji="1" lang="ko-KR" altLang="en-US" sz="4800" b="1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678679" y="3374776"/>
              <a:ext cx="119482" cy="452465"/>
              <a:chOff x="4655124" y="2801389"/>
              <a:chExt cx="169026" cy="640080"/>
            </a:xfrm>
          </p:grpSpPr>
          <p:cxnSp>
            <p:nvCxnSpPr>
              <p:cNvPr id="8" name="직선 연결선[R] 7"/>
              <p:cNvCxnSpPr/>
              <p:nvPr/>
            </p:nvCxnSpPr>
            <p:spPr>
              <a:xfrm>
                <a:off x="4655124" y="2801389"/>
                <a:ext cx="0" cy="64008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[R] 17"/>
              <p:cNvCxnSpPr/>
              <p:nvPr/>
            </p:nvCxnSpPr>
            <p:spPr>
              <a:xfrm>
                <a:off x="4824150" y="2801389"/>
                <a:ext cx="0" cy="64008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[R] 9"/>
            <p:cNvCxnSpPr/>
            <p:nvPr/>
          </p:nvCxnSpPr>
          <p:spPr>
            <a:xfrm>
              <a:off x="4576847" y="3495511"/>
              <a:ext cx="322812" cy="21099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08" y="1431963"/>
            <a:ext cx="3488268" cy="479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625" y="2614633"/>
            <a:ext cx="492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 smtClean="0"/>
              <a:t>병렬 컴퓨팅</a:t>
            </a:r>
            <a:endParaRPr kumimoji="1" lang="ko-KR" altLang="en-US" sz="4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02625" y="3927028"/>
            <a:ext cx="492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 smtClean="0"/>
              <a:t>분산 컴퓨팅</a:t>
            </a:r>
            <a:endParaRPr kumimoji="1" lang="ko-KR" altLang="en-US" sz="48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4678679" y="3429102"/>
            <a:ext cx="119482" cy="452465"/>
            <a:chOff x="4655124" y="2801389"/>
            <a:chExt cx="169026" cy="640080"/>
          </a:xfrm>
        </p:grpSpPr>
        <p:cxnSp>
          <p:nvCxnSpPr>
            <p:cNvPr id="8" name="직선 연결선[R] 7"/>
            <p:cNvCxnSpPr/>
            <p:nvPr/>
          </p:nvCxnSpPr>
          <p:spPr>
            <a:xfrm>
              <a:off x="4655124" y="2801389"/>
              <a:ext cx="0" cy="64008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/>
            <p:cNvCxnSpPr/>
            <p:nvPr/>
          </p:nvCxnSpPr>
          <p:spPr>
            <a:xfrm>
              <a:off x="4824150" y="2801389"/>
              <a:ext cx="0" cy="64008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/>
          <p:cNvSpPr/>
          <p:nvPr/>
        </p:nvSpPr>
        <p:spPr>
          <a:xfrm>
            <a:off x="4616398" y="344780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26002" y="3820753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  <a:ea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2050" name="Picture 2" descr="afk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885825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1" y="2772451"/>
            <a:ext cx="2565400" cy="136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doop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137025"/>
            <a:ext cx="28448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454" y="1682771"/>
            <a:ext cx="7186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언어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파이썬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스칼라</a:t>
            </a:r>
            <a:r>
              <a:rPr lang="en-US" altLang="ko-KR" sz="1400" dirty="0" smtClean="0"/>
              <a:t>, 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SQL, </a:t>
            </a:r>
            <a:r>
              <a:rPr lang="ko-KR" altLang="en-US" sz="1400" dirty="0" smtClean="0"/>
              <a:t>스트리밍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머신러닝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일관성 있는 조합형 </a:t>
            </a:r>
            <a:r>
              <a:rPr lang="en-US" altLang="ko-KR" sz="1400" dirty="0" smtClean="0"/>
              <a:t>API : </a:t>
            </a:r>
            <a:r>
              <a:rPr lang="ko-KR" altLang="en-US" sz="1400" dirty="0" smtClean="0"/>
              <a:t>기존 여러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조합 </a:t>
            </a:r>
            <a:r>
              <a:rPr lang="en-US" altLang="ko-KR" sz="1400" dirty="0" smtClean="0"/>
              <a:t>-&gt; Spark </a:t>
            </a:r>
            <a:r>
              <a:rPr lang="ko-KR" altLang="en-US" sz="1400" dirty="0" smtClean="0"/>
              <a:t>단일 라이브러리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컴퓨팅 </a:t>
            </a:r>
            <a:r>
              <a:rPr lang="ko-KR" altLang="en-US" sz="1400" dirty="0" err="1" smtClean="0"/>
              <a:t>엔진으로서의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Spark : </a:t>
            </a:r>
            <a:r>
              <a:rPr lang="ko-KR" altLang="en-US" sz="1400" dirty="0" smtClean="0"/>
              <a:t>오직 데이터 연산 역할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저장소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S3, HDFS, Cassandra. Kafka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ko-KR" altLang="en-US" dirty="0">
                <a:latin typeface="+mn-ea"/>
              </a:rPr>
              <a:t>통합 컴퓨팅 엔진이며 클러스터 환경에서 데이터를 병렬로 처리하는 라이브러리 집합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959454" y="2847298"/>
            <a:ext cx="1917263" cy="606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구조적 스트리밍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103999" y="2857689"/>
            <a:ext cx="1917263" cy="606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고급 분석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248543" y="2847298"/>
            <a:ext cx="1917263" cy="606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라이브러리 및 에코시스템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959455" y="3670777"/>
            <a:ext cx="6180992" cy="734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구조적 </a:t>
            </a:r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DATASET 				</a:t>
            </a:r>
            <a:r>
              <a:rPr lang="en-US" altLang="ko-KR" dirty="0"/>
              <a:t>  </a:t>
            </a:r>
            <a:r>
              <a:rPr lang="en-US" altLang="ko-KR" dirty="0" smtClean="0"/>
              <a:t>DATAFRAME 					SQL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959454" y="4621946"/>
            <a:ext cx="6180992" cy="734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저수준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RDD 						 </a:t>
            </a:r>
            <a:r>
              <a:rPr lang="ko-KR" altLang="en-US" dirty="0" err="1" smtClean="0"/>
              <a:t>분산형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984814" y="5573115"/>
            <a:ext cx="6180992" cy="734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클러스터 매니저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4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Application Architecture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6700" y="3009900"/>
            <a:ext cx="1579418" cy="36068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ko-KR" dirty="0" smtClean="0"/>
              <a:t>Architecture</a:t>
            </a:r>
            <a:endParaRPr kumimoji="1"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408238" y="3949942"/>
            <a:ext cx="2699238" cy="1882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95331" y="4029808"/>
            <a:ext cx="21169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Driver Process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95331" y="4474127"/>
            <a:ext cx="21169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Spark Session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5331" y="5165972"/>
            <a:ext cx="21169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User Code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408237" y="6129578"/>
            <a:ext cx="6844429" cy="415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Cluster 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05729" y="3952694"/>
            <a:ext cx="1998906" cy="908049"/>
            <a:chOff x="5501690" y="4693685"/>
            <a:chExt cx="1998906" cy="908049"/>
          </a:xfrm>
        </p:grpSpPr>
        <p:sp>
          <p:nvSpPr>
            <p:cNvPr id="20" name="직사각형 19"/>
            <p:cNvSpPr/>
            <p:nvPr/>
          </p:nvSpPr>
          <p:spPr>
            <a:xfrm>
              <a:off x="5501690" y="4693685"/>
              <a:ext cx="1998906" cy="8718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600700" y="4772813"/>
              <a:ext cx="851316" cy="500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Executor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3662" y="5232402"/>
              <a:ext cx="1454963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Worker Node</a:t>
              </a:r>
              <a:endParaRPr lang="ko-KR" altLang="en-US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50269" y="4768390"/>
              <a:ext cx="851316" cy="500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Executor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05729" y="4961761"/>
            <a:ext cx="1998906" cy="908049"/>
            <a:chOff x="5501690" y="4693685"/>
            <a:chExt cx="1998906" cy="908049"/>
          </a:xfrm>
        </p:grpSpPr>
        <p:sp>
          <p:nvSpPr>
            <p:cNvPr id="25" name="직사각형 24"/>
            <p:cNvSpPr/>
            <p:nvPr/>
          </p:nvSpPr>
          <p:spPr>
            <a:xfrm>
              <a:off x="5501690" y="4693685"/>
              <a:ext cx="1998906" cy="8718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00700" y="4772813"/>
              <a:ext cx="851316" cy="500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Executor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73662" y="5232402"/>
              <a:ext cx="1454963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Worker Node</a:t>
              </a:r>
              <a:endParaRPr lang="ko-KR" altLang="en-US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50269" y="4768390"/>
              <a:ext cx="851316" cy="500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Executor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53761" y="4961761"/>
            <a:ext cx="1998906" cy="908049"/>
            <a:chOff x="5501690" y="4693685"/>
            <a:chExt cx="1998906" cy="908049"/>
          </a:xfrm>
        </p:grpSpPr>
        <p:sp>
          <p:nvSpPr>
            <p:cNvPr id="30" name="직사각형 29"/>
            <p:cNvSpPr/>
            <p:nvPr/>
          </p:nvSpPr>
          <p:spPr>
            <a:xfrm>
              <a:off x="5501690" y="4693685"/>
              <a:ext cx="1998906" cy="8718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600700" y="4772813"/>
              <a:ext cx="851316" cy="500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Executor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73662" y="5232402"/>
              <a:ext cx="1454963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Worker Node</a:t>
              </a:r>
              <a:endParaRPr lang="ko-KR" altLang="en-US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50269" y="4768390"/>
              <a:ext cx="851316" cy="500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Executor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253761" y="3952694"/>
            <a:ext cx="1998906" cy="908049"/>
            <a:chOff x="5501690" y="4693685"/>
            <a:chExt cx="1998906" cy="908049"/>
          </a:xfrm>
        </p:grpSpPr>
        <p:sp>
          <p:nvSpPr>
            <p:cNvPr id="35" name="직사각형 34"/>
            <p:cNvSpPr/>
            <p:nvPr/>
          </p:nvSpPr>
          <p:spPr>
            <a:xfrm>
              <a:off x="5501690" y="4693685"/>
              <a:ext cx="1998906" cy="8718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00700" y="4772813"/>
              <a:ext cx="851316" cy="500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Executor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73662" y="5232402"/>
              <a:ext cx="1454963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Worker Node</a:t>
              </a:r>
              <a:endParaRPr lang="ko-KR" altLang="en-US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50269" y="4768390"/>
              <a:ext cx="851316" cy="5002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Executor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V="1">
            <a:off x="3149600" y="5535304"/>
            <a:ext cx="0" cy="594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149600" y="4843459"/>
            <a:ext cx="0" cy="322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184650" y="4824540"/>
            <a:ext cx="0" cy="341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184650" y="5535304"/>
            <a:ext cx="0" cy="594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5379448" y="5535304"/>
            <a:ext cx="5352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480050" y="5535304"/>
            <a:ext cx="0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7457483" y="5535304"/>
            <a:ext cx="5352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558085" y="5535304"/>
            <a:ext cx="0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6930899" y="5533348"/>
            <a:ext cx="5352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031501" y="5533348"/>
            <a:ext cx="0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8980696" y="4527403"/>
            <a:ext cx="0" cy="1609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075946" y="4527403"/>
            <a:ext cx="0" cy="1609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1" idx="1"/>
          </p:cNvCxnSpPr>
          <p:nvPr/>
        </p:nvCxnSpPr>
        <p:spPr>
          <a:xfrm flipV="1">
            <a:off x="4812294" y="4281929"/>
            <a:ext cx="492445" cy="2454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812294" y="4239406"/>
            <a:ext cx="1442014" cy="3812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812294" y="4703243"/>
            <a:ext cx="2536719" cy="5211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28" idx="1"/>
          </p:cNvCxnSpPr>
          <p:nvPr/>
        </p:nvCxnSpPr>
        <p:spPr>
          <a:xfrm>
            <a:off x="4796789" y="4796014"/>
            <a:ext cx="1457519" cy="4905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59454" y="1390163"/>
            <a:ext cx="586891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스파크 드라이버</a:t>
            </a: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스파크 애플리케이션 </a:t>
            </a:r>
            <a:r>
              <a:rPr lang="ko-KR" altLang="en-US" sz="1200" dirty="0" err="1" smtClean="0"/>
              <a:t>실행제어</a:t>
            </a:r>
            <a:r>
              <a:rPr lang="en-US" altLang="ko-KR" sz="1200" dirty="0" smtClean="0"/>
              <a:t>,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스파크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클러스터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익스큐터의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상태</a:t>
            </a:r>
            <a:r>
              <a:rPr lang="ko-KR" altLang="en-US" sz="1200" dirty="0" smtClean="0"/>
              <a:t>와 태스크</a:t>
            </a:r>
            <a:r>
              <a:rPr lang="en-US" altLang="ko-KR" sz="1200" dirty="0" smtClean="0"/>
              <a:t>)의 </a:t>
            </a:r>
            <a:r>
              <a:rPr lang="en-US" altLang="ko-KR" sz="1200" dirty="0" err="1" smtClean="0"/>
              <a:t>모든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상태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정보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유지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물리적 컴퓨팅 자원 확보와 </a:t>
            </a:r>
            <a:r>
              <a:rPr lang="ko-KR" altLang="en-US" sz="1200" dirty="0" err="1" smtClean="0"/>
              <a:t>익스큐터</a:t>
            </a:r>
            <a:r>
              <a:rPr lang="ko-KR" altLang="en-US" sz="1200" dirty="0" smtClean="0"/>
              <a:t> 실행을 위해 클러스터 매니저와 통신</a:t>
            </a: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3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스파크 </a:t>
            </a:r>
            <a:r>
              <a:rPr lang="ko-KR" altLang="en-US" sz="1400" b="1" dirty="0" err="1" smtClean="0"/>
              <a:t>익스큐터</a:t>
            </a: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스파크 드라이버가 할당한 태스크를 수행하는 프로세스</a:t>
            </a: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실행 상태와 결과를 드라이버에 보고 </a:t>
            </a: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3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클러스터 매니저</a:t>
            </a: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스파크 애플리케이션을 실행할 클러스터 머신 유지</a:t>
            </a: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드라이버와 워커로 구성</a:t>
            </a: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프로세스가 아닌 물리적인 </a:t>
            </a:r>
            <a:r>
              <a:rPr lang="ko-KR" altLang="en-US" sz="1200" dirty="0" err="1" smtClean="0"/>
              <a:t>머신에</a:t>
            </a:r>
            <a:r>
              <a:rPr lang="ko-KR" altLang="en-US" sz="1200" dirty="0" smtClean="0"/>
              <a:t> 연결</a:t>
            </a: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Yarn(Hadoop), </a:t>
            </a:r>
            <a:r>
              <a:rPr lang="en-US" altLang="ko-KR" sz="1200" dirty="0" err="1" smtClean="0"/>
              <a:t>Mesos</a:t>
            </a:r>
            <a:r>
              <a:rPr lang="en-US" altLang="ko-KR" sz="1200" dirty="0" smtClean="0"/>
              <a:t>, Kubernetes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3362366" y="5514828"/>
            <a:ext cx="14549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Worker Node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266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Application Architecture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3458" y="2596630"/>
            <a:ext cx="2699238" cy="1882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90551" y="2676496"/>
            <a:ext cx="21169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Driver Process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90551" y="3120815"/>
            <a:ext cx="21169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Spark Session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90551" y="3812660"/>
            <a:ext cx="21169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User Code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703457" y="4776266"/>
            <a:ext cx="6844429" cy="415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Cluster Manager(Driver)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00949" y="2599382"/>
            <a:ext cx="1998906" cy="871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99959" y="2678510"/>
            <a:ext cx="851316" cy="50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Executor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72921" y="3138099"/>
            <a:ext cx="14549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Worker Node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5549528" y="2674087"/>
            <a:ext cx="851316" cy="50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Executor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0949" y="3608449"/>
            <a:ext cx="1998906" cy="871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99959" y="3687577"/>
            <a:ext cx="851316" cy="50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Executor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2921" y="4147166"/>
            <a:ext cx="14549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Worker Node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5549528" y="3683154"/>
            <a:ext cx="851316" cy="50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Executor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8981" y="3608449"/>
            <a:ext cx="1998906" cy="871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47991" y="3687577"/>
            <a:ext cx="851316" cy="50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Executor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0953" y="4147166"/>
            <a:ext cx="14549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Worker Node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7597560" y="3683154"/>
            <a:ext cx="851316" cy="50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Executor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48981" y="2599382"/>
            <a:ext cx="1998906" cy="871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47991" y="2678510"/>
            <a:ext cx="851316" cy="50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Executor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20953" y="3138099"/>
            <a:ext cx="14549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Worker Node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7597560" y="2674087"/>
            <a:ext cx="851316" cy="50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Executor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4820" y="4181992"/>
            <a:ext cx="0" cy="594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444820" y="3490147"/>
            <a:ext cx="0" cy="322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479870" y="3471228"/>
            <a:ext cx="0" cy="341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479870" y="4181992"/>
            <a:ext cx="0" cy="594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4674668" y="4181992"/>
            <a:ext cx="5352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775270" y="4181992"/>
            <a:ext cx="0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6752703" y="4181992"/>
            <a:ext cx="5352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53305" y="4181992"/>
            <a:ext cx="0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6226119" y="4180036"/>
            <a:ext cx="5352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326721" y="4180036"/>
            <a:ext cx="0" cy="594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8275916" y="3174091"/>
            <a:ext cx="0" cy="1609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71166" y="3174091"/>
            <a:ext cx="0" cy="1609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1" idx="1"/>
          </p:cNvCxnSpPr>
          <p:nvPr/>
        </p:nvCxnSpPr>
        <p:spPr>
          <a:xfrm flipV="1">
            <a:off x="4107514" y="2928617"/>
            <a:ext cx="492445" cy="2454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107514" y="2886094"/>
            <a:ext cx="1442014" cy="3812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107514" y="3349931"/>
            <a:ext cx="2536719" cy="5211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28" idx="1"/>
          </p:cNvCxnSpPr>
          <p:nvPr/>
        </p:nvCxnSpPr>
        <p:spPr>
          <a:xfrm>
            <a:off x="4092009" y="3442702"/>
            <a:ext cx="1457519" cy="4905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7586" y="4161516"/>
            <a:ext cx="145496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Worker Node</a:t>
            </a:r>
            <a:endParaRPr lang="ko-KR" altLang="en-US" b="1" dirty="0"/>
          </a:p>
        </p:txBody>
      </p:sp>
      <p:grpSp>
        <p:nvGrpSpPr>
          <p:cNvPr id="69" name="그룹 68"/>
          <p:cNvGrpSpPr/>
          <p:nvPr/>
        </p:nvGrpSpPr>
        <p:grpSpPr>
          <a:xfrm>
            <a:off x="146615" y="5272517"/>
            <a:ext cx="1843935" cy="1460145"/>
            <a:chOff x="146615" y="5272517"/>
            <a:chExt cx="1843935" cy="1460145"/>
          </a:xfrm>
        </p:grpSpPr>
        <p:sp>
          <p:nvSpPr>
            <p:cNvPr id="62" name="직사각형 61"/>
            <p:cNvSpPr/>
            <p:nvPr/>
          </p:nvSpPr>
          <p:spPr>
            <a:xfrm>
              <a:off x="146615" y="5272517"/>
              <a:ext cx="1843935" cy="14601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66699" y="5650992"/>
              <a:ext cx="1723851" cy="1035950"/>
              <a:chOff x="266699" y="5650992"/>
              <a:chExt cx="1723851" cy="103595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477839" y="5650992"/>
                <a:ext cx="1076804" cy="7589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park-submit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6699" y="6409943"/>
                <a:ext cx="1723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Jar, Python, R App </a:t>
                </a:r>
                <a:r>
                  <a:rPr lang="en-US" altLang="ko-KR" sz="1200" b="1" dirty="0" err="1" smtClean="0"/>
                  <a:t>제출</a:t>
                </a:r>
                <a:endParaRPr lang="ko-KR" altLang="en-US" sz="1200" b="1" dirty="0"/>
              </a:p>
            </p:txBody>
          </p:sp>
        </p:grpSp>
      </p:grpSp>
      <p:cxnSp>
        <p:nvCxnSpPr>
          <p:cNvPr id="6" name="꺾인 연결선 5"/>
          <p:cNvCxnSpPr>
            <a:stCxn id="62" idx="3"/>
            <a:endCxn id="17" idx="2"/>
          </p:cNvCxnSpPr>
          <p:nvPr/>
        </p:nvCxnSpPr>
        <p:spPr>
          <a:xfrm flipV="1">
            <a:off x="1990550" y="5191584"/>
            <a:ext cx="3135122" cy="8110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17944" y="6030467"/>
            <a:ext cx="274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스파크 드라이버 프로세스 자원 요청 </a:t>
            </a:r>
            <a:endParaRPr lang="ko-KR" altLang="en-US" sz="1200" b="1" dirty="0"/>
          </a:p>
        </p:txBody>
      </p:sp>
      <p:cxnSp>
        <p:nvCxnSpPr>
          <p:cNvPr id="64" name="꺾인 연결선 63"/>
          <p:cNvCxnSpPr>
            <a:stCxn id="17" idx="1"/>
            <a:endCxn id="12" idx="1"/>
          </p:cNvCxnSpPr>
          <p:nvPr/>
        </p:nvCxnSpPr>
        <p:spPr>
          <a:xfrm rot="10800000" flipH="1">
            <a:off x="1703456" y="3537775"/>
            <a:ext cx="1" cy="1446150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5163" y="3916333"/>
            <a:ext cx="133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스파크 드라이버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프로세스 실행 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990213" y="6351930"/>
            <a:ext cx="133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 프로세스 종료 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627084" y="3481712"/>
            <a:ext cx="274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스파크 </a:t>
            </a:r>
            <a:r>
              <a:rPr lang="ko-KR" altLang="en-US" sz="1200" b="1" dirty="0" err="1" smtClean="0"/>
              <a:t>익스큐터</a:t>
            </a:r>
            <a:r>
              <a:rPr lang="ko-KR" altLang="en-US" sz="1200" b="1" dirty="0" smtClean="0"/>
              <a:t> 프로세스 실행 요청 </a:t>
            </a:r>
            <a:endParaRPr lang="ko-KR" alt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338814" y="4488783"/>
            <a:ext cx="176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성공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실패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상태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전송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98028" y="4531639"/>
            <a:ext cx="176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익스큐터</a:t>
            </a:r>
            <a:r>
              <a:rPr lang="ko-KR" altLang="en-US" sz="1200" b="1" dirty="0" smtClean="0"/>
              <a:t> 시작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Task </a:t>
            </a:r>
            <a:r>
              <a:rPr lang="en-US" altLang="ko-KR" sz="1200" b="1" dirty="0" err="1" smtClean="0"/>
              <a:t>할당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510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21" grpId="0" animBg="1"/>
      <p:bldP spid="21" grpId="1" animBg="1"/>
      <p:bldP spid="23" grpId="0" animBg="1"/>
      <p:bldP spid="23" grpId="1" animBg="1"/>
      <p:bldP spid="26" grpId="0" animBg="1"/>
      <p:bldP spid="26" grpId="1" animBg="1"/>
      <p:bldP spid="28" grpId="0" animBg="1"/>
      <p:bldP spid="28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38" grpId="0" animBg="1"/>
      <p:bldP spid="38" grpId="1" animBg="1"/>
      <p:bldP spid="63" grpId="0"/>
      <p:bldP spid="63" grpId="1"/>
      <p:bldP spid="67" grpId="1"/>
      <p:bldP spid="67" grpId="2"/>
      <p:bldP spid="68" grpId="0"/>
      <p:bldP spid="68" grpId="1"/>
      <p:bldP spid="70" grpId="0"/>
      <p:bldP spid="71" grpId="0"/>
      <p:bldP spid="71" grpId="1"/>
      <p:bldP spid="72" grpId="1"/>
      <p:bldP spid="7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Architecture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705513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/>
              <a:t>DataFrame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고수준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구조적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스프레드시트와 다르게 수천 대의 컴퓨터에 분산</a:t>
            </a:r>
            <a:r>
              <a:rPr lang="en-US" altLang="ko-KR" sz="1400" dirty="0" smtClean="0"/>
              <a:t>(큰 파일 </a:t>
            </a:r>
            <a:r>
              <a:rPr lang="ko-KR" altLang="en-US" sz="1400" dirty="0" smtClean="0"/>
              <a:t>분할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연산 </a:t>
            </a:r>
            <a:r>
              <a:rPr lang="en-US" altLang="ko-KR" sz="1400" dirty="0" smtClean="0"/>
              <a:t>시간 감소)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Python과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R의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DataFrame과</a:t>
            </a:r>
            <a:r>
              <a:rPr lang="en-US" altLang="ko-KR" sz="1400" dirty="0" smtClean="0"/>
              <a:t> 변환 가능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데이터 연산 최적화 제공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3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3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3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3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Partition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익스큐터가 병렬로 작업을 수행할 수 있도록 분할한 </a:t>
            </a:r>
            <a:r>
              <a:rPr lang="en-US" altLang="ko-KR" sz="1400" dirty="0" smtClean="0"/>
              <a:t>chunk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클러스터의 물리적 머신에 존재하는 로우의 집합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DataFrame</a:t>
            </a:r>
            <a:r>
              <a:rPr lang="ko-KR" altLang="en-US" sz="1400" dirty="0" smtClean="0"/>
              <a:t>의 파티션은 클러스터에서 물리적으로 분산되는 방식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파티션이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이라면 병렬성은 </a:t>
            </a:r>
            <a:r>
              <a:rPr lang="en-US" altLang="ko-KR" sz="1400" dirty="0" smtClean="0"/>
              <a:t>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수백 개의 파티션이 있지만 익스큐터가 한개라면 병렬성은 </a:t>
            </a:r>
            <a:r>
              <a:rPr lang="en-US" altLang="ko-KR" sz="1400" dirty="0" smtClean="0"/>
              <a:t>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</p:txBody>
      </p:sp>
      <p:pic>
        <p:nvPicPr>
          <p:cNvPr id="8" name="Picture 2" descr="park, dataframe, pyspark, python, 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13" y="2729623"/>
            <a:ext cx="3056709" cy="20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Architecture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5657959" cy="273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RDD(</a:t>
            </a:r>
            <a:r>
              <a:rPr lang="en-US" altLang="ko-KR" dirty="0"/>
              <a:t>Resilient Distributed </a:t>
            </a:r>
            <a:r>
              <a:rPr lang="en-US" altLang="ko-KR" dirty="0" smtClean="0"/>
              <a:t>Dataset)</a:t>
            </a:r>
            <a:endParaRPr lang="en-US" altLang="ko-KR" b="1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저수준 </a:t>
            </a:r>
            <a:r>
              <a:rPr lang="en-US" altLang="ko-KR" sz="1400" dirty="0" smtClean="0"/>
              <a:t>API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불변성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병렬로 처리할 수 있는 파티셔닝된 레코드 모음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내부 구조 파악 불가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최적화를 위해 많은 수작업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사용 권장 </a:t>
            </a:r>
            <a:r>
              <a:rPr lang="en-US" altLang="ko-KR" sz="1400" dirty="0" smtClean="0"/>
              <a:t>X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DataFrame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구조화된 로우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RDD : </a:t>
            </a:r>
            <a:r>
              <a:rPr lang="ko-KR" altLang="en-US" sz="1400" dirty="0" smtClean="0"/>
              <a:t>자바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스칼라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파이썬의 객체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언제 사용하는가</a:t>
            </a:r>
            <a:r>
              <a:rPr lang="en-US" altLang="ko-KR" sz="1400" dirty="0" smtClean="0"/>
              <a:t>?</a:t>
            </a: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고수준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에서 제공하지 않는 기능이 필요할 때</a:t>
            </a:r>
            <a:endParaRPr lang="en-US" altLang="ko-KR" sz="1400" dirty="0" smtClean="0"/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RDD</a:t>
            </a:r>
            <a:r>
              <a:rPr lang="ko-KR" altLang="en-US" sz="1400" dirty="0" smtClean="0"/>
              <a:t>로 개발된 기존 코드 유지</a:t>
            </a:r>
            <a:endParaRPr lang="en-US" altLang="ko-KR" sz="1400" dirty="0" smtClean="0"/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사용자가 정의한 공유 변수를 다뤄야 하는경우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13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Architecture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5977085" cy="481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Transformation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스파크의 불변성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 데이터 변경 불가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변경 방법을 스파크에 </a:t>
            </a:r>
            <a:r>
              <a:rPr lang="en-US" altLang="ko-KR" sz="1400" dirty="0" smtClean="0"/>
              <a:t>Notify, </a:t>
            </a:r>
            <a:r>
              <a:rPr lang="ko-KR" altLang="en-US" sz="1400" dirty="0" smtClean="0"/>
              <a:t>이 방법을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트랜스포메이션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이라 함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추상적인 계획이므로 액션을 호출할 때까지 수행 </a:t>
            </a:r>
            <a:r>
              <a:rPr lang="en-US" altLang="ko-KR" sz="1400" dirty="0" smtClean="0"/>
              <a:t>X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트랜스포메이션의 유형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3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202" y="2651552"/>
            <a:ext cx="3564023" cy="228238"/>
          </a:xfrm>
          <a:prstGeom prst="rect">
            <a:avLst/>
          </a:prstGeom>
        </p:spPr>
      </p:pic>
      <p:pic>
        <p:nvPicPr>
          <p:cNvPr id="2052" name="Picture 4" descr="arrow and wide transformation in spark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70" y="3498948"/>
            <a:ext cx="5038761" cy="321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8246" y="4846999"/>
            <a:ext cx="1750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/>
              <a:t>하나의 파티션 </a:t>
            </a:r>
            <a:r>
              <a:rPr kumimoji="1" lang="en-US" altLang="ko-KR" sz="1400" dirty="0" smtClean="0"/>
              <a:t>:</a:t>
            </a:r>
            <a:r>
              <a:rPr kumimoji="1" lang="ko-KR" altLang="en-US" sz="1400" dirty="0" smtClean="0"/>
              <a:t> </a:t>
            </a:r>
            <a:endParaRPr kumimoji="1" lang="en-US" altLang="ko-KR" sz="1400" dirty="0" smtClean="0"/>
          </a:p>
          <a:p>
            <a:r>
              <a:rPr kumimoji="1" lang="ko-KR" altLang="en-US" sz="1400" dirty="0" smtClean="0"/>
              <a:t>하나의 출력 파티션</a:t>
            </a:r>
            <a:endParaRPr kumimoji="1"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5164" y="4846999"/>
            <a:ext cx="1750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/>
              <a:t>하나의 파티션 </a:t>
            </a:r>
            <a:r>
              <a:rPr kumimoji="1" lang="en-US" altLang="ko-KR" sz="1400" dirty="0" smtClean="0"/>
              <a:t>:</a:t>
            </a:r>
            <a:r>
              <a:rPr kumimoji="1" lang="ko-KR" altLang="en-US" sz="1400" dirty="0" smtClean="0"/>
              <a:t> </a:t>
            </a:r>
            <a:endParaRPr kumimoji="1" lang="en-US" altLang="ko-KR" sz="1400" dirty="0" smtClean="0"/>
          </a:p>
          <a:p>
            <a:r>
              <a:rPr kumimoji="1" lang="ko-KR" altLang="en-US" sz="1400" dirty="0" smtClean="0"/>
              <a:t>여러 출력 파티션</a:t>
            </a:r>
            <a:endParaRPr kumimoji="1" lang="en-US" altLang="ko-KR" sz="1400" dirty="0" smtClean="0"/>
          </a:p>
          <a:p>
            <a:endParaRPr kumimoji="1" lang="en-US" altLang="ko-KR" sz="1400" dirty="0"/>
          </a:p>
          <a:p>
            <a:r>
              <a:rPr kumimoji="1" lang="ko-KR" altLang="en-US" sz="1400" dirty="0" smtClean="0"/>
              <a:t>셔플 발생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mbria" panose="02040503050406030204" pitchFamily="18" charset="0"/>
              </a:rPr>
              <a:t>목</a:t>
            </a:r>
            <a:r>
              <a:rPr lang="ko-KR" altLang="en-US" dirty="0">
                <a:latin typeface="Cambria" panose="02040503050406030204" pitchFamily="18" charset="0"/>
              </a:rPr>
              <a:t>차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734683" y="961905"/>
            <a:ext cx="5760640" cy="217046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lIns="0" tIns="46038" rIns="0" bIns="46038" rtlCol="0" anchor="t">
            <a:spAutoFit/>
          </a:bodyPr>
          <a:lstStyle/>
          <a:p>
            <a:pPr marL="514350" indent="-514350" algn="l">
              <a:lnSpc>
                <a:spcPts val="5000"/>
              </a:lnSpc>
              <a:spcBef>
                <a:spcPts val="1200"/>
              </a:spcBef>
              <a:buAutoNum type="romanUcPeriod"/>
            </a:pPr>
            <a:r>
              <a:rPr lang="en-US" altLang="ko-KR" sz="2400" b="1" dirty="0" smtClean="0">
                <a:latin typeface="+mn-ea"/>
              </a:rPr>
              <a:t>Parallel VS Distributed Computing</a:t>
            </a:r>
          </a:p>
          <a:p>
            <a:pPr marL="514350" indent="-514350" algn="l">
              <a:lnSpc>
                <a:spcPts val="5000"/>
              </a:lnSpc>
              <a:spcBef>
                <a:spcPts val="1200"/>
              </a:spcBef>
              <a:buAutoNum type="romanUcPeriod"/>
            </a:pPr>
            <a:r>
              <a:rPr lang="en-US" altLang="ko-KR" sz="2400" b="1" dirty="0" smtClean="0">
                <a:latin typeface="+mn-ea"/>
              </a:rPr>
              <a:t>Distributed </a:t>
            </a:r>
            <a:r>
              <a:rPr lang="en-US" altLang="ko-KR" sz="2400" b="1" dirty="0" smtClean="0">
                <a:latin typeface="+mn-ea"/>
              </a:rPr>
              <a:t>Computing</a:t>
            </a:r>
          </a:p>
          <a:p>
            <a:pPr marL="971550" lvl="1" indent="-514350">
              <a:lnSpc>
                <a:spcPts val="5000"/>
              </a:lnSpc>
              <a:buFont typeface="Arial" charset="0"/>
              <a:buChar char="•"/>
            </a:pPr>
            <a:r>
              <a:rPr lang="en-US" altLang="ko-KR" sz="2000" b="1" dirty="0" smtClean="0">
                <a:latin typeface="+mn-ea"/>
              </a:rPr>
              <a:t>Spark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04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Architecture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432682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Shuffle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스파크에서 </a:t>
            </a:r>
            <a:r>
              <a:rPr lang="ko-KR" altLang="en-US" sz="1400" dirty="0"/>
              <a:t>데이터를 다시 재분배하는 </a:t>
            </a:r>
            <a:r>
              <a:rPr lang="ko-KR" altLang="en-US" sz="1400" dirty="0" smtClean="0"/>
              <a:t>방법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셔플을 피하는 방법</a:t>
            </a:r>
            <a:endParaRPr lang="en-US" altLang="ko-KR" sz="1400" b="1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파티셔닝</a:t>
            </a:r>
            <a:endParaRPr lang="en-US" altLang="ko-KR" sz="1400" b="1" dirty="0"/>
          </a:p>
        </p:txBody>
      </p:sp>
      <p:pic>
        <p:nvPicPr>
          <p:cNvPr id="2054" name="Picture 6" descr="https://swalloow.github.io/assets/images/shuff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89" y="2459657"/>
            <a:ext cx="5141431" cy="262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51122" y="2124760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Groupby</a:t>
            </a:r>
            <a:r>
              <a:rPr kumimoji="1" lang="en-US" altLang="ko-KR" dirty="0" smtClean="0"/>
              <a:t> aggregation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5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Architecture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6069290" cy="478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partitioning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데이터 치우침 문제를 해결하고자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파티션을 나누는 방법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어떤 데이터를 어디에 저장할 것인지 제어하는 기능</a:t>
            </a:r>
            <a:endParaRPr lang="en-US" altLang="ko-KR" sz="1400" b="1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500" b="1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Data Read : </a:t>
            </a:r>
            <a:r>
              <a:rPr lang="ko-KR" altLang="en-US" sz="1400" dirty="0" smtClean="0"/>
              <a:t>전체 데이터셋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필요한 데이터</a:t>
            </a:r>
            <a:r>
              <a:rPr lang="en-US" altLang="ko-KR" sz="500" dirty="0" smtClean="0"/>
              <a:t/>
            </a:r>
            <a:br>
              <a:rPr lang="en-US" altLang="ko-KR" sz="500" dirty="0" smtClean="0"/>
            </a:br>
            <a:r>
              <a:rPr lang="en-US" altLang="ko-KR" sz="1400" dirty="0" smtClean="0"/>
              <a:t>     </a:t>
            </a:r>
            <a:r>
              <a:rPr lang="ko-KR" altLang="en-US" sz="1200" i="1" dirty="0" smtClean="0"/>
              <a:t>예를 들어</a:t>
            </a:r>
            <a:r>
              <a:rPr lang="en-US" altLang="ko-KR" sz="1200" i="1" dirty="0" smtClean="0"/>
              <a:t>,</a:t>
            </a:r>
            <a:r>
              <a:rPr lang="ko-KR" altLang="en-US" sz="1200" i="1" dirty="0" smtClean="0"/>
              <a:t> 전체 데이터를 스캔하지 않고 지난주 데이터만 보려면 </a:t>
            </a:r>
            <a:r>
              <a:rPr lang="en-US" altLang="ko-KR" sz="1200" i="1" dirty="0" smtClean="0"/>
              <a:t/>
            </a:r>
            <a:br>
              <a:rPr lang="en-US" altLang="ko-KR" sz="1200" i="1" dirty="0" smtClean="0"/>
            </a:br>
            <a:r>
              <a:rPr lang="en-US" altLang="ko-KR" sz="1200" i="1" dirty="0" smtClean="0"/>
              <a:t>     </a:t>
            </a:r>
            <a:r>
              <a:rPr lang="ko-KR" altLang="en-US" sz="1200" i="1" dirty="0" smtClean="0"/>
              <a:t>날짜를 기준으로 파티션하면 빠른 속도로</a:t>
            </a:r>
            <a:r>
              <a:rPr lang="ko-KR" altLang="en-US" sz="1200" i="1" dirty="0"/>
              <a:t> </a:t>
            </a:r>
            <a:r>
              <a:rPr lang="ko-KR" altLang="en-US" sz="1200" i="1" dirty="0" smtClean="0"/>
              <a:t>데이터 읽기 가능</a:t>
            </a:r>
            <a:endParaRPr lang="en-US" altLang="ko-KR" sz="1200" i="1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500" i="1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적은 파티션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소수 노드만 작업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 많은 파티션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불필요한 셔플 발생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</a:t>
            </a:r>
            <a:r>
              <a:rPr lang="ko-KR" altLang="en-US" sz="1400" dirty="0" smtClean="0"/>
              <a:t> 파티션 사이즈 권장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 최소 수십 </a:t>
            </a:r>
            <a:r>
              <a:rPr lang="en-US" altLang="ko-KR" sz="1400" dirty="0" smtClean="0"/>
              <a:t>MB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파일 갯수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크기 관리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캐싱</a:t>
            </a:r>
            <a:endParaRPr lang="en-US" altLang="ko-KR" sz="1600" b="1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작은 </a:t>
            </a:r>
            <a:r>
              <a:rPr lang="ko-KR" altLang="en-US" sz="1400" b="1" dirty="0"/>
              <a:t>크기의 파일 </a:t>
            </a:r>
            <a:r>
              <a:rPr lang="ko-KR" altLang="en-US" sz="1400" b="1" dirty="0" smtClean="0"/>
              <a:t>문제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  여러개의 작은 파일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메타데이터 </a:t>
            </a:r>
            <a:r>
              <a:rPr lang="ko-KR" altLang="en-US" sz="1400" dirty="0"/>
              <a:t>관리에 </a:t>
            </a:r>
            <a:r>
              <a:rPr lang="ko-KR" altLang="en-US" sz="1400" dirty="0" smtClean="0"/>
              <a:t>부하</a:t>
            </a:r>
            <a:r>
              <a:rPr lang="en-US" altLang="ko-KR" sz="500" dirty="0"/>
              <a:t/>
            </a:r>
            <a:br>
              <a:rPr lang="en-US" altLang="ko-KR" sz="500" dirty="0"/>
            </a:br>
            <a:r>
              <a:rPr lang="ko-KR" altLang="en-US" sz="1200" dirty="0" smtClean="0"/>
              <a:t>      </a:t>
            </a:r>
            <a:r>
              <a:rPr lang="en-US" altLang="ko-KR" sz="1200" i="1" dirty="0" smtClean="0"/>
              <a:t>ex. HDFS : Block</a:t>
            </a:r>
            <a:r>
              <a:rPr lang="ko-KR" altLang="en-US" sz="1200" i="1" dirty="0" smtClean="0"/>
              <a:t> 단위 </a:t>
            </a:r>
            <a:r>
              <a:rPr lang="en-US" altLang="ko-KR" sz="1200" i="1" dirty="0" smtClean="0"/>
              <a:t>&lt;-</a:t>
            </a:r>
            <a:r>
              <a:rPr lang="ko-KR" altLang="en-US" sz="1200" i="1" dirty="0" smtClean="0"/>
              <a:t> 작은 파일도 전체 </a:t>
            </a:r>
            <a:r>
              <a:rPr lang="en-US" altLang="ko-KR" sz="1200" i="1" dirty="0" smtClean="0"/>
              <a:t>Read</a:t>
            </a:r>
            <a:r>
              <a:rPr lang="ko-KR" altLang="en-US" sz="1200" i="1" dirty="0" smtClean="0"/>
              <a:t> </a:t>
            </a:r>
            <a:r>
              <a:rPr lang="en-US" altLang="ko-KR" sz="1200" i="1" dirty="0" smtClean="0"/>
              <a:t/>
            </a:r>
            <a:br>
              <a:rPr lang="en-US" altLang="ko-KR" sz="1200" i="1" dirty="0" smtClean="0"/>
            </a:br>
            <a:r>
              <a:rPr lang="en-US" altLang="ko-KR" sz="1200" i="1" dirty="0" smtClean="0"/>
              <a:t>      Block</a:t>
            </a:r>
            <a:r>
              <a:rPr lang="ko-KR" altLang="en-US" sz="1200" i="1" dirty="0" smtClean="0"/>
              <a:t>이 클 때 </a:t>
            </a:r>
            <a:r>
              <a:rPr lang="en-US" altLang="ko-KR" sz="1200" i="1" dirty="0" smtClean="0"/>
              <a:t>:</a:t>
            </a:r>
            <a:r>
              <a:rPr lang="ko-KR" altLang="en-US" sz="1200" i="1" dirty="0" smtClean="0"/>
              <a:t> 적은 </a:t>
            </a:r>
            <a:r>
              <a:rPr lang="en-US" altLang="ko-KR" sz="1200" i="1" dirty="0" smtClean="0"/>
              <a:t>Row</a:t>
            </a:r>
            <a:r>
              <a:rPr lang="ko-KR" altLang="en-US" sz="1200" i="1" dirty="0" smtClean="0"/>
              <a:t> </a:t>
            </a:r>
            <a:r>
              <a:rPr lang="en-US" altLang="ko-KR" sz="1200" i="1" dirty="0" smtClean="0"/>
              <a:t>Read</a:t>
            </a:r>
            <a:r>
              <a:rPr lang="ko-KR" altLang="en-US" sz="1200" i="1" dirty="0" smtClean="0"/>
              <a:t>도 전체 </a:t>
            </a:r>
            <a:r>
              <a:rPr lang="en-US" altLang="ko-KR" sz="1200" i="1" dirty="0" smtClean="0"/>
              <a:t>Read</a:t>
            </a:r>
            <a:r>
              <a:rPr lang="ko-KR" altLang="en-US" sz="1200" i="1" dirty="0" smtClean="0"/>
              <a:t>로 비효율</a:t>
            </a:r>
            <a:r>
              <a:rPr lang="en-US" altLang="ko-KR" sz="1200" i="1" dirty="0" smtClean="0"/>
              <a:t/>
            </a:r>
            <a:br>
              <a:rPr lang="en-US" altLang="ko-KR" sz="1200" i="1" dirty="0" smtClean="0"/>
            </a:br>
            <a:endParaRPr lang="en-US" altLang="ko-KR" sz="500" i="1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캐싱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    </a:t>
            </a:r>
            <a:r>
              <a:rPr lang="ko-KR" altLang="en-US" sz="1400" dirty="0" smtClean="0"/>
              <a:t>임시 저장소에 데이터를 보관해 빠르게 접근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     같은 데이터셋을 계속해서 재사용 한다면 캐싱 사용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87" y="3801270"/>
            <a:ext cx="5320080" cy="25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9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Architecture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6162264" cy="3138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Lazy Evaluation(지연 연산)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스파크가 연산 그래프를 처리하기 직전까지 기다리는 동작 방식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스파크는 즉시 데이터를 수정하지 않고 원시 데이터에 적용할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트랜스 포메이션의 실행 계획 생성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EX. </a:t>
            </a:r>
            <a:r>
              <a:rPr lang="ko-KR" altLang="en-US" sz="1400" dirty="0" smtClean="0"/>
              <a:t>조건부 푸쉬다운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아주 복잡한 잡이 결국 하나의 로우만 가져온다면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하나만 읽는 것이 효율적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이럴 때 필터를 데이터 소스로 위임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b="1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Action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일련의 트랜스포메이션으로부터 결과를 계산하도록 지시하는 명령</a:t>
            </a:r>
            <a:endParaRPr lang="en-US" altLang="ko-KR" sz="14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액션 유형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콘솔 출력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 데이터 모으기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 데이터 저장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0496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</a:t>
            </a:r>
            <a:r>
              <a:rPr kumimoji="1" lang="ko-KR" altLang="en-US" b="1" dirty="0" smtClean="0">
                <a:latin typeface="+mn-ea"/>
              </a:rPr>
              <a:t>실제 동작과 최적화 과정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실제 동작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25519" b="56866"/>
          <a:stretch/>
        </p:blipFill>
        <p:spPr>
          <a:xfrm>
            <a:off x="1856238" y="1759495"/>
            <a:ext cx="5730712" cy="16487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56237" y="3792071"/>
            <a:ext cx="573198" cy="71717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c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sv</a:t>
            </a:r>
          </a:p>
          <a:p>
            <a:pPr algn="ctr"/>
            <a:r>
              <a:rPr kumimoji="1" lang="ko-KR" altLang="en-US" sz="1400" dirty="0" smtClean="0">
                <a:solidFill>
                  <a:sysClr val="windowText" lastClr="000000"/>
                </a:solidFill>
              </a:rPr>
              <a:t>파일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85212" y="3792071"/>
            <a:ext cx="573198" cy="71717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4186" y="3792071"/>
            <a:ext cx="573198" cy="71717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160" y="3792071"/>
            <a:ext cx="573198" cy="71717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43160" y="5065060"/>
            <a:ext cx="573198" cy="71717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4186" y="5065060"/>
            <a:ext cx="573198" cy="71717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85212" y="5065060"/>
            <a:ext cx="573198" cy="71717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  <a:endCxn id="11" idx="1"/>
          </p:cNvCxnSpPr>
          <p:nvPr/>
        </p:nvCxnSpPr>
        <p:spPr>
          <a:xfrm>
            <a:off x="2429435" y="4150659"/>
            <a:ext cx="8557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>
            <a:off x="3858410" y="4150659"/>
            <a:ext cx="8557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>
            <a:off x="5287384" y="4150659"/>
            <a:ext cx="8557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2"/>
            <a:endCxn id="14" idx="0"/>
          </p:cNvCxnSpPr>
          <p:nvPr/>
        </p:nvCxnSpPr>
        <p:spPr>
          <a:xfrm>
            <a:off x="6429759" y="4509247"/>
            <a:ext cx="0" cy="555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1"/>
            <a:endCxn id="15" idx="3"/>
          </p:cNvCxnSpPr>
          <p:nvPr/>
        </p:nvCxnSpPr>
        <p:spPr>
          <a:xfrm flipH="1">
            <a:off x="5287384" y="5423648"/>
            <a:ext cx="8557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1"/>
            <a:endCxn id="16" idx="3"/>
          </p:cNvCxnSpPr>
          <p:nvPr/>
        </p:nvCxnSpPr>
        <p:spPr>
          <a:xfrm flipH="1">
            <a:off x="3858410" y="5423648"/>
            <a:ext cx="8557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03834" y="4201470"/>
            <a:ext cx="51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read</a:t>
            </a:r>
            <a:endParaRPr kumimoji="1"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90837" y="4176065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groupBy</a:t>
            </a:r>
            <a:endParaRPr kumimoji="1"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63440" y="420147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Sum</a:t>
            </a:r>
            <a:endParaRPr kumimoji="1"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464526" y="463326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컬럼명 변경</a:t>
            </a:r>
            <a:endParaRPr kumimoji="1"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473058" y="542364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Sort</a:t>
            </a:r>
            <a:endParaRPr kumimoji="1"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012825" y="544905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Limit</a:t>
            </a:r>
            <a:endParaRPr kumimoji="1"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2417443" y="5423648"/>
            <a:ext cx="8557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4923" y="54490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Collect</a:t>
            </a:r>
            <a:endParaRPr kumimoji="1"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03458" y="5269759"/>
            <a:ext cx="906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Array</a:t>
            </a:r>
            <a:r>
              <a:rPr kumimoji="1" lang="en-US" altLang="ko-KR" sz="1400" smtClean="0"/>
              <a:t>(</a:t>
            </a:r>
            <a:r>
              <a:rPr kumimoji="1" lang="mr-IN" altLang="ko-KR" sz="1400" dirty="0" smtClean="0"/>
              <a:t>…</a:t>
            </a:r>
            <a:r>
              <a:rPr kumimoji="1" lang="en-US" altLang="ko-KR" sz="1400" dirty="0" smtClean="0"/>
              <a:t>)</a:t>
            </a:r>
            <a:endParaRPr kumimoji="1"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19616" y="3504037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i="1" dirty="0" err="1" smtClean="0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kumimoji="1"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56407" y="3504037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i="1" dirty="0" err="1" smtClean="0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kumimoji="1"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67104" y="3504037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i="1" dirty="0" err="1" smtClean="0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kumimoji="1"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89157" y="57822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i="1" dirty="0" err="1" smtClean="0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kumimoji="1"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2237" y="57822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i="1" dirty="0" err="1" smtClean="0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kumimoji="1"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9523" y="57822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i="1" dirty="0" err="1" smtClean="0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kumimoji="1"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</a:t>
            </a:r>
            <a:r>
              <a:rPr kumimoji="1" lang="ko-KR" altLang="en-US" b="1" dirty="0" smtClean="0">
                <a:latin typeface="+mn-ea"/>
              </a:rPr>
              <a:t>실제 동작과 최적화 과정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실행 계획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237" y="1759495"/>
            <a:ext cx="7694163" cy="38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700" y="1019657"/>
            <a:ext cx="1440000" cy="14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4" descr="p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7" y="1415014"/>
            <a:ext cx="1094725" cy="62505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1703458" y="1019657"/>
            <a:ext cx="7846942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ko-KR" b="1" dirty="0" smtClean="0">
                <a:latin typeface="+mn-ea"/>
              </a:rPr>
              <a:t>Spark </a:t>
            </a:r>
            <a:r>
              <a:rPr kumimoji="1" lang="ko-KR" altLang="en-US" b="1" dirty="0" smtClean="0">
                <a:latin typeface="+mn-ea"/>
              </a:rPr>
              <a:t>실제 동작과 최적화 과정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9454" y="1390163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구조적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실행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최적화</a:t>
            </a:r>
            <a:r>
              <a:rPr lang="en-US" altLang="ko-KR" b="1" dirty="0"/>
              <a:t>)</a:t>
            </a:r>
            <a:r>
              <a:rPr lang="ko-KR" altLang="en-US" b="1" dirty="0" smtClean="0"/>
              <a:t> 과정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99917" y="1899168"/>
            <a:ext cx="26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구조적 </a:t>
            </a:r>
            <a:r>
              <a:rPr kumimoji="1" lang="en-US" altLang="ko-KR" sz="2400" b="1" dirty="0" smtClean="0"/>
              <a:t>API Process</a:t>
            </a:r>
            <a:endParaRPr kumimoji="1" lang="ko-KR" altLang="en-US" sz="2400" b="1" dirty="0"/>
          </a:p>
        </p:txBody>
      </p:sp>
      <p:sp>
        <p:nvSpPr>
          <p:cNvPr id="11" name="아래쪽 화살표 18"/>
          <p:cNvSpPr/>
          <p:nvPr/>
        </p:nvSpPr>
        <p:spPr>
          <a:xfrm>
            <a:off x="1898738" y="2510823"/>
            <a:ext cx="2397255" cy="571102"/>
          </a:xfrm>
          <a:prstGeom prst="downArrow">
            <a:avLst>
              <a:gd name="adj1" fmla="val 100000"/>
              <a:gd name="adj2" fmla="val 3445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/Dataset/SQL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코드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아래쪽 화살표 19"/>
          <p:cNvSpPr/>
          <p:nvPr/>
        </p:nvSpPr>
        <p:spPr>
          <a:xfrm>
            <a:off x="1898737" y="3125685"/>
            <a:ext cx="2397255" cy="582471"/>
          </a:xfrm>
          <a:prstGeom prst="downArrow">
            <a:avLst>
              <a:gd name="adj1" fmla="val 100000"/>
              <a:gd name="adj2" fmla="val 3445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논리적 실행 계획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아래쪽 화살표 20"/>
          <p:cNvSpPr/>
          <p:nvPr/>
        </p:nvSpPr>
        <p:spPr>
          <a:xfrm>
            <a:off x="1898738" y="3739409"/>
            <a:ext cx="2397255" cy="571102"/>
          </a:xfrm>
          <a:prstGeom prst="downArrow">
            <a:avLst>
              <a:gd name="adj1" fmla="val 100000"/>
              <a:gd name="adj2" fmla="val 3445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물리적 실행 계획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23"/>
          <p:cNvCxnSpPr/>
          <p:nvPr/>
        </p:nvCxnSpPr>
        <p:spPr>
          <a:xfrm>
            <a:off x="1572617" y="2336449"/>
            <a:ext cx="30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27"/>
          <p:cNvSpPr/>
          <p:nvPr/>
        </p:nvSpPr>
        <p:spPr>
          <a:xfrm>
            <a:off x="1885989" y="4341764"/>
            <a:ext cx="2397255" cy="571102"/>
          </a:xfrm>
          <a:prstGeom prst="downArrow">
            <a:avLst>
              <a:gd name="adj1" fmla="val 100000"/>
              <a:gd name="adj2" fmla="val 3445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물리적 실행 계획 실행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0992" y="3739409"/>
            <a:ext cx="323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연산 수행에 필요한 비용 계산 비교</a:t>
            </a:r>
            <a:r>
              <a:rPr kumimoji="1" lang="en-US" altLang="ko-KR" sz="1400" dirty="0" smtClean="0"/>
              <a:t>,</a:t>
            </a:r>
            <a:endParaRPr kumimoji="1" lang="en-US" altLang="ko-KR" sz="1400" dirty="0"/>
          </a:p>
          <a:p>
            <a:r>
              <a:rPr kumimoji="1" lang="en-US" altLang="ko-KR" sz="1400" dirty="0" smtClean="0"/>
              <a:t>RDD/</a:t>
            </a:r>
            <a:r>
              <a:rPr kumimoji="1" lang="ko-KR" altLang="en-US" sz="1400" dirty="0" smtClean="0"/>
              <a:t>트랜스포메이션으로 변환</a:t>
            </a:r>
            <a:r>
              <a:rPr kumimoji="1" lang="en-US" altLang="ko-KR" sz="1400" dirty="0" smtClean="0"/>
              <a:t>(</a:t>
            </a:r>
            <a:r>
              <a:rPr kumimoji="1" lang="ko-KR" altLang="en-US" sz="1400" dirty="0" smtClean="0"/>
              <a:t>컴파일</a:t>
            </a:r>
            <a:r>
              <a:rPr kumimoji="1" lang="en-US" altLang="ko-KR" sz="1400" dirty="0" smtClean="0"/>
              <a:t>)</a:t>
            </a:r>
            <a:endParaRPr kumimoji="1"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30992" y="4349009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RDD</a:t>
            </a:r>
            <a:r>
              <a:rPr kumimoji="1" lang="ko-KR" altLang="en-US" sz="1400" dirty="0" smtClean="0"/>
              <a:t>를 대상으로 코드 실행</a:t>
            </a:r>
            <a:endParaRPr kumimoji="1"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30992" y="3099623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추상적 트랜스포메이션만 표현</a:t>
            </a:r>
            <a:endParaRPr kumimoji="1" lang="en-US" altLang="ko-KR" sz="1400" dirty="0" smtClean="0"/>
          </a:p>
          <a:p>
            <a:r>
              <a:rPr kumimoji="1" lang="ko-KR" altLang="en-US" sz="1400" dirty="0" smtClean="0"/>
              <a:t>표현식 최적화</a:t>
            </a:r>
            <a:endParaRPr kumimoji="1" lang="ko-KR" altLang="en-US" sz="1400" dirty="0"/>
          </a:p>
        </p:txBody>
      </p:sp>
      <p:cxnSp>
        <p:nvCxnSpPr>
          <p:cNvPr id="5" name="직선 화살표 연결선 4"/>
          <p:cNvCxnSpPr>
            <a:endCxn id="20" idx="1"/>
          </p:cNvCxnSpPr>
          <p:nvPr/>
        </p:nvCxnSpPr>
        <p:spPr>
          <a:xfrm>
            <a:off x="4304934" y="3361233"/>
            <a:ext cx="2260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2" idx="1"/>
          </p:cNvCxnSpPr>
          <p:nvPr/>
        </p:nvCxnSpPr>
        <p:spPr>
          <a:xfrm>
            <a:off x="4295992" y="4001019"/>
            <a:ext cx="235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8" idx="1"/>
          </p:cNvCxnSpPr>
          <p:nvPr/>
        </p:nvCxnSpPr>
        <p:spPr>
          <a:xfrm>
            <a:off x="4295992" y="4502897"/>
            <a:ext cx="235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8296" y="805028"/>
            <a:ext cx="361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/>
              <a:t>Spark ML</a:t>
            </a:r>
            <a:endParaRPr kumimoji="1" lang="ko-KR" altLang="en-US" sz="3200" b="1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7838" y="80963"/>
            <a:ext cx="8667750" cy="5064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dirty="0" smtClean="0">
                <a:latin typeface="+mn-ea"/>
                <a:ea typeface="+mn-ea"/>
              </a:rPr>
              <a:t>Distributed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Computing-Spark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607456"/>
            <a:ext cx="8162812" cy="505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 smtClean="0"/>
              <a:t>Mllib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1600" dirty="0" smtClean="0"/>
              <a:t>스파크 머신러닝 패키지</a:t>
            </a:r>
            <a:endParaRPr lang="en-US" altLang="ko-KR" sz="160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R/Python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 크기나 처리 시간 면에서 한계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-&gt; Spark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MLlib</a:t>
            </a:r>
            <a:r>
              <a:rPr lang="ko-KR" altLang="en-US" dirty="0" smtClean="0"/>
              <a:t>와 </a:t>
            </a:r>
            <a:r>
              <a:rPr lang="ko-KR" altLang="en-US" b="1" dirty="0" smtClean="0"/>
              <a:t>상호보완적</a:t>
            </a:r>
            <a:endParaRPr lang="en-US" altLang="ko-KR" b="1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사용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1.</a:t>
            </a:r>
            <a:r>
              <a:rPr lang="ko-KR" altLang="en-US" sz="1600" dirty="0" smtClean="0"/>
              <a:t> 스파크로 데이터 전처리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       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  특정 생성 후 학습 데이터셋 생성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               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  파이썬 </a:t>
            </a:r>
            <a:r>
              <a:rPr lang="en-US" altLang="ko-KR" sz="1600" dirty="0" smtClean="0"/>
              <a:t>R </a:t>
            </a:r>
            <a:r>
              <a:rPr lang="ko-KR" altLang="en-US" sz="1600" dirty="0" smtClean="0"/>
              <a:t>등 단일 머신 기반의 학습 라이브러리 활용하여 학습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2.</a:t>
            </a:r>
            <a:r>
              <a:rPr lang="ko-KR" altLang="en-US" sz="1600" dirty="0" smtClean="0"/>
              <a:t> 입력 데이터나 모델 크기가 단일 머신에 올려놓기 어려운 경우 스파크 머신러닝 사용</a:t>
            </a:r>
            <a:endParaRPr lang="en-US" altLang="ko-KR" sz="160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주의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1600" dirty="0" smtClean="0"/>
              <a:t>스파크는 대기 시간이 짧은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실시간성의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예측을 제공하는 기능을 지원하지 않으므로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다른 시스템 이용 권장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273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5506" y="319143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smtClean="0"/>
              <a:t>감사합니다</a:t>
            </a:r>
            <a:endParaRPr kumimoji="1"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468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625" y="2614097"/>
            <a:ext cx="492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 smtClean="0"/>
              <a:t>병렬 컴퓨팅</a:t>
            </a:r>
            <a:endParaRPr kumimoji="1" lang="ko-KR" altLang="en-US" sz="4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02625" y="3863647"/>
            <a:ext cx="492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 smtClean="0"/>
              <a:t>분산 컴퓨팅</a:t>
            </a:r>
            <a:endParaRPr kumimoji="1" lang="ko-KR" altLang="en-US" sz="48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4678679" y="3365721"/>
            <a:ext cx="119482" cy="452465"/>
            <a:chOff x="4655124" y="2801389"/>
            <a:chExt cx="169026" cy="640080"/>
          </a:xfrm>
        </p:grpSpPr>
        <p:cxnSp>
          <p:nvCxnSpPr>
            <p:cNvPr id="8" name="직선 연결선[R] 7"/>
            <p:cNvCxnSpPr/>
            <p:nvPr/>
          </p:nvCxnSpPr>
          <p:spPr>
            <a:xfrm>
              <a:off x="4655124" y="2801389"/>
              <a:ext cx="0" cy="6400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/>
            <p:cNvCxnSpPr/>
            <p:nvPr/>
          </p:nvCxnSpPr>
          <p:spPr>
            <a:xfrm>
              <a:off x="4824150" y="2801389"/>
              <a:ext cx="0" cy="6400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76128" y="1743045"/>
            <a:ext cx="172015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900" dirty="0" smtClean="0">
                <a:solidFill>
                  <a:schemeClr val="accent2"/>
                </a:solidFill>
              </a:rPr>
              <a:t>?</a:t>
            </a:r>
            <a:endParaRPr kumimoji="1" lang="ko-KR" altLang="en-US" sz="23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625" y="2614097"/>
            <a:ext cx="492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 smtClean="0"/>
              <a:t>병렬 컴퓨팅</a:t>
            </a:r>
            <a:endParaRPr kumimoji="1" lang="ko-KR" altLang="en-US" sz="4800" b="1" dirty="0"/>
          </a:p>
        </p:txBody>
      </p:sp>
      <p:pic>
        <p:nvPicPr>
          <p:cNvPr id="9218" name="Picture 2" descr="½ì§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65" y="3583093"/>
            <a:ext cx="1330325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½ì§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0" t="24693" r="19236" b="23883"/>
          <a:stretch/>
        </p:blipFill>
        <p:spPr bwMode="auto">
          <a:xfrm>
            <a:off x="4395892" y="3854026"/>
            <a:ext cx="765386" cy="68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63065" y="3854026"/>
            <a:ext cx="1467908" cy="684107"/>
            <a:chOff x="5063065" y="3854026"/>
            <a:chExt cx="1467908" cy="684107"/>
          </a:xfrm>
        </p:grpSpPr>
        <p:pic>
          <p:nvPicPr>
            <p:cNvPr id="13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5063065" y="3854026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5765587" y="3854026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6432760" y="3848628"/>
            <a:ext cx="2135081" cy="684107"/>
            <a:chOff x="6432760" y="3848628"/>
            <a:chExt cx="2135081" cy="684107"/>
          </a:xfrm>
        </p:grpSpPr>
        <p:pic>
          <p:nvPicPr>
            <p:cNvPr id="15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6432760" y="3848628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7099933" y="3848628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7802455" y="3848628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4395892" y="4527337"/>
            <a:ext cx="4171949" cy="689505"/>
            <a:chOff x="4395892" y="4527337"/>
            <a:chExt cx="4171949" cy="689505"/>
          </a:xfrm>
        </p:grpSpPr>
        <p:pic>
          <p:nvPicPr>
            <p:cNvPr id="20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4395892" y="4532735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5063065" y="4532735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5765587" y="4532735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6432760" y="4527337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7099933" y="4527337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½ì§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0" t="24693" r="19236" b="23883"/>
            <a:stretch/>
          </p:blipFill>
          <p:spPr bwMode="auto">
            <a:xfrm>
              <a:off x="7802455" y="4527337"/>
              <a:ext cx="765386" cy="68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99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850" y="2614097"/>
            <a:ext cx="8573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 smtClean="0">
                <a:latin typeface="+mn-ea"/>
              </a:rPr>
              <a:t>Concurrency vs Parallelism</a:t>
            </a:r>
          </a:p>
          <a:p>
            <a:pPr algn="ctr"/>
            <a:r>
              <a:rPr kumimoji="1" lang="ko-KR" altLang="en-US" sz="4800" b="1" dirty="0" smtClean="0">
                <a:latin typeface="+mn-ea"/>
              </a:rPr>
              <a:t>동시성과 병렬처리</a:t>
            </a:r>
            <a:endParaRPr kumimoji="1" lang="en-US" altLang="ko-KR" sz="4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625" y="2614097"/>
            <a:ext cx="4921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 smtClean="0">
                <a:latin typeface="+mn-ea"/>
              </a:rPr>
              <a:t>Concurrency</a:t>
            </a:r>
          </a:p>
          <a:p>
            <a:pPr algn="ctr"/>
            <a:r>
              <a:rPr kumimoji="1" lang="ko-KR" altLang="en-US" sz="4800" b="1" dirty="0" smtClean="0">
                <a:latin typeface="+mn-ea"/>
              </a:rPr>
              <a:t>동시성</a:t>
            </a:r>
            <a:endParaRPr kumimoji="1" lang="en-US" altLang="ko-KR" sz="4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4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70" y="1285182"/>
            <a:ext cx="1044359" cy="98169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69" y="2526554"/>
            <a:ext cx="1044359" cy="98169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69" y="3742885"/>
            <a:ext cx="1044359" cy="98169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391748" y="2147382"/>
            <a:ext cx="86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Task A</a:t>
            </a:r>
            <a:endParaRPr kumimoji="1"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391748" y="3397318"/>
            <a:ext cx="86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Task B</a:t>
            </a:r>
            <a:endParaRPr kumimoji="1"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91748" y="4617563"/>
            <a:ext cx="86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Task C</a:t>
            </a:r>
            <a:endParaRPr kumimoji="1" lang="ko-KR" altLang="en-US" sz="1400" dirty="0"/>
          </a:p>
        </p:txBody>
      </p:sp>
      <p:pic>
        <p:nvPicPr>
          <p:cNvPr id="53" name="Picture 2" descr="pu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95" y="1285182"/>
            <a:ext cx="1053510" cy="10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pu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95" y="2526554"/>
            <a:ext cx="1053510" cy="10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pu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95" y="3742885"/>
            <a:ext cx="1053510" cy="10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/>
          <p:nvPr/>
        </p:nvCxnSpPr>
        <p:spPr>
          <a:xfrm>
            <a:off x="4118190" y="1869701"/>
            <a:ext cx="1385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114804" y="3131253"/>
            <a:ext cx="1385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121579" y="4358185"/>
            <a:ext cx="1385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93588" y="2235437"/>
            <a:ext cx="86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CPU</a:t>
            </a:r>
            <a:endParaRPr kumimoji="1"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793588" y="3485373"/>
            <a:ext cx="86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CPU</a:t>
            </a:r>
            <a:endParaRPr kumimoji="1"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793588" y="4705618"/>
            <a:ext cx="86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CPU</a:t>
            </a:r>
            <a:endParaRPr kumimoji="1"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672895" y="5430686"/>
            <a:ext cx="6143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smtClean="0"/>
              <a:t>먼저 끝나면 먼저 간다</a:t>
            </a:r>
            <a:endParaRPr kumimoji="1"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952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625" y="2614097"/>
            <a:ext cx="4921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 smtClean="0">
                <a:latin typeface="+mn-ea"/>
              </a:rPr>
              <a:t>Parallelism</a:t>
            </a:r>
            <a:endParaRPr kumimoji="1" lang="en-US" altLang="ko-KR" sz="4800" b="1" dirty="0">
              <a:latin typeface="+mn-ea"/>
            </a:endParaRPr>
          </a:p>
          <a:p>
            <a:pPr algn="ctr"/>
            <a:r>
              <a:rPr kumimoji="1" lang="ko-KR" altLang="en-US" sz="4800" b="1" dirty="0" smtClean="0">
                <a:latin typeface="+mn-ea"/>
              </a:rPr>
              <a:t>병렬처리</a:t>
            </a:r>
            <a:endParaRPr kumimoji="1" lang="en-US" altLang="ko-KR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7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1. Parallel VS Distributed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2651" y="1946337"/>
            <a:ext cx="1962179" cy="1844449"/>
            <a:chOff x="682651" y="1638530"/>
            <a:chExt cx="1962179" cy="184444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51" y="1638530"/>
              <a:ext cx="1962179" cy="184444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85240" y="2421379"/>
              <a:ext cx="638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Task A</a:t>
              </a:r>
              <a:endParaRPr kumimoji="1" lang="ko-KR" altLang="en-US" sz="14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4579" y="871963"/>
            <a:ext cx="3508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smtClean="0">
                <a:latin typeface="+mn-ea"/>
              </a:rPr>
              <a:t>Task </a:t>
            </a:r>
            <a:r>
              <a:rPr kumimoji="1" lang="ko-KR" altLang="en-US" sz="4800" b="1" dirty="0" smtClean="0">
                <a:latin typeface="+mn-ea"/>
              </a:rPr>
              <a:t>쪼개기</a:t>
            </a:r>
            <a:endParaRPr kumimoji="1" lang="ko-KR" altLang="en-US" sz="4800" b="1" dirty="0">
              <a:latin typeface="+mn-ea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 flipV="1">
            <a:off x="2741353" y="2125934"/>
            <a:ext cx="2386060" cy="53357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2746925" y="2839740"/>
            <a:ext cx="1785935" cy="214225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/>
          <p:cNvGrpSpPr/>
          <p:nvPr/>
        </p:nvGrpSpPr>
        <p:grpSpPr>
          <a:xfrm>
            <a:off x="5448583" y="1186777"/>
            <a:ext cx="3522202" cy="3015579"/>
            <a:chOff x="5448583" y="878970"/>
            <a:chExt cx="3522202" cy="3015579"/>
          </a:xfrm>
        </p:grpSpPr>
        <p:grpSp>
          <p:nvGrpSpPr>
            <p:cNvPr id="100" name="그룹 99"/>
            <p:cNvGrpSpPr/>
            <p:nvPr/>
          </p:nvGrpSpPr>
          <p:grpSpPr>
            <a:xfrm>
              <a:off x="5448583" y="878970"/>
              <a:ext cx="3522202" cy="3015579"/>
              <a:chOff x="3385216" y="707290"/>
              <a:chExt cx="3522202" cy="3015579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364358" y="1672795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A-6</a:t>
                </a:r>
                <a:endParaRPr kumimoji="1" lang="ko-KR" alt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97785" y="1414561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A-2</a:t>
                </a:r>
                <a:endParaRPr kumimoji="1"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07167" y="1647539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A-5</a:t>
                </a:r>
                <a:endParaRPr kumimoji="1" lang="ko-KR" altLang="en-US" sz="1400" dirty="0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996" y="1013897"/>
                <a:ext cx="1859591" cy="1844449"/>
              </a:xfrm>
              <a:prstGeom prst="rect">
                <a:avLst/>
              </a:prstGeom>
            </p:spPr>
          </p:pic>
          <p:cxnSp>
            <p:nvCxnSpPr>
              <p:cNvPr id="8" name="직선 연결선[R] 7"/>
              <p:cNvCxnSpPr/>
              <p:nvPr/>
            </p:nvCxnSpPr>
            <p:spPr>
              <a:xfrm>
                <a:off x="4897785" y="1718613"/>
                <a:ext cx="414051" cy="0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[R] 8"/>
              <p:cNvCxnSpPr/>
              <p:nvPr/>
            </p:nvCxnSpPr>
            <p:spPr>
              <a:xfrm flipV="1">
                <a:off x="4740843" y="1718614"/>
                <a:ext cx="147941" cy="393807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/>
              <p:cNvCxnSpPr/>
              <p:nvPr/>
            </p:nvCxnSpPr>
            <p:spPr>
              <a:xfrm flipH="1" flipV="1">
                <a:off x="5311836" y="1718613"/>
                <a:ext cx="147430" cy="393808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/>
              <p:cNvCxnSpPr/>
              <p:nvPr/>
            </p:nvCxnSpPr>
            <p:spPr>
              <a:xfrm flipH="1" flipV="1">
                <a:off x="4888784" y="1718613"/>
                <a:ext cx="214047" cy="670462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/>
              <p:cNvCxnSpPr/>
              <p:nvPr/>
            </p:nvCxnSpPr>
            <p:spPr>
              <a:xfrm flipH="1" flipV="1">
                <a:off x="4897786" y="1718613"/>
                <a:ext cx="561480" cy="401519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414641" y="1686547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smtClean="0"/>
                  <a:t>A-1</a:t>
                </a:r>
                <a:endParaRPr kumimoji="1" lang="ko-KR" alt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73448" y="2179060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A-3</a:t>
                </a:r>
                <a:endParaRPr kumimoji="1" lang="ko-KR" alt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62847" y="2120132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A-4</a:t>
                </a:r>
                <a:endParaRPr kumimoji="1" lang="ko-KR" altLang="en-US" sz="1400" dirty="0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3385216" y="1071203"/>
                <a:ext cx="688189" cy="810991"/>
                <a:chOff x="2689013" y="1264436"/>
                <a:chExt cx="688189" cy="810991"/>
              </a:xfrm>
            </p:grpSpPr>
            <p:pic>
              <p:nvPicPr>
                <p:cNvPr id="51" name="Picture 2" descr="puì ëí ì´ë¯¸ì§ ê²ìê²°ê³¼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9013" y="1264436"/>
                  <a:ext cx="643982" cy="643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/>
                <p:cNvSpPr txBox="1"/>
                <p:nvPr/>
              </p:nvSpPr>
              <p:spPr>
                <a:xfrm>
                  <a:off x="2738814" y="1767650"/>
                  <a:ext cx="6383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400" dirty="0" smtClean="0"/>
                    <a:t>CPU</a:t>
                  </a:r>
                  <a:endParaRPr kumimoji="1" lang="ko-KR" altLang="en-US" sz="1400" dirty="0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5351876" y="707290"/>
                <a:ext cx="688189" cy="810991"/>
                <a:chOff x="2689013" y="1264436"/>
                <a:chExt cx="688189" cy="810991"/>
              </a:xfrm>
            </p:grpSpPr>
            <p:pic>
              <p:nvPicPr>
                <p:cNvPr id="54" name="Picture 2" descr="puì ëí ì´ë¯¸ì§ ê²ìê²°ê³¼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9013" y="1264436"/>
                  <a:ext cx="643982" cy="643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2738814" y="1767650"/>
                  <a:ext cx="6383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400" dirty="0" smtClean="0"/>
                    <a:t>CPU</a:t>
                  </a:r>
                  <a:endParaRPr kumimoji="1" lang="ko-KR" altLang="en-US" sz="1400" dirty="0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6219229" y="1183333"/>
                <a:ext cx="688189" cy="810991"/>
                <a:chOff x="2689013" y="1264436"/>
                <a:chExt cx="688189" cy="810991"/>
              </a:xfrm>
            </p:grpSpPr>
            <p:pic>
              <p:nvPicPr>
                <p:cNvPr id="57" name="Picture 2" descr="puì ëí ì´ë¯¸ì§ ê²ìê²°ê³¼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9013" y="1264436"/>
                  <a:ext cx="643982" cy="643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2738814" y="1767650"/>
                  <a:ext cx="6383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400" dirty="0" smtClean="0"/>
                    <a:t>CPU</a:t>
                  </a:r>
                  <a:endParaRPr kumimoji="1" lang="ko-KR" altLang="en-US" sz="1400" dirty="0"/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5234229" y="2911878"/>
                <a:ext cx="688189" cy="810991"/>
                <a:chOff x="2689013" y="1264436"/>
                <a:chExt cx="688189" cy="810991"/>
              </a:xfrm>
            </p:grpSpPr>
            <p:pic>
              <p:nvPicPr>
                <p:cNvPr id="60" name="Picture 2" descr="puì ëí ì´ë¯¸ì§ ê²ìê²°ê³¼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9013" y="1264436"/>
                  <a:ext cx="643982" cy="643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2738814" y="1767650"/>
                  <a:ext cx="6383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400" dirty="0" smtClean="0"/>
                    <a:t>CPU</a:t>
                  </a:r>
                  <a:endParaRPr kumimoji="1" lang="ko-KR" altLang="en-US" sz="1400" dirty="0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5832818" y="2060556"/>
                <a:ext cx="683781" cy="854135"/>
                <a:chOff x="2127799" y="1057096"/>
                <a:chExt cx="683781" cy="854135"/>
              </a:xfrm>
            </p:grpSpPr>
            <p:pic>
              <p:nvPicPr>
                <p:cNvPr id="63" name="Picture 2" descr="puì ëí ì´ë¯¸ì§ ê²ìê²°ê³¼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7799" y="1057096"/>
                  <a:ext cx="643982" cy="643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2173192" y="1603454"/>
                  <a:ext cx="6383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400" dirty="0" smtClean="0"/>
                    <a:t>CPU</a:t>
                  </a:r>
                  <a:endParaRPr kumimoji="1" lang="ko-KR" altLang="en-US" sz="1400" dirty="0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3660992" y="2479994"/>
                <a:ext cx="688189" cy="810991"/>
                <a:chOff x="2689013" y="1264436"/>
                <a:chExt cx="688189" cy="810991"/>
              </a:xfrm>
            </p:grpSpPr>
            <p:pic>
              <p:nvPicPr>
                <p:cNvPr id="66" name="Picture 2" descr="puì ëí ì´ë¯¸ì§ ê²ìê²°ê³¼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9013" y="1264436"/>
                  <a:ext cx="643982" cy="643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2738814" y="1767650"/>
                  <a:ext cx="6383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400" dirty="0" smtClean="0"/>
                    <a:t>CPU</a:t>
                  </a:r>
                  <a:endParaRPr kumimoji="1" lang="ko-KR" altLang="en-US" sz="1400" dirty="0"/>
                </a:p>
              </p:txBody>
            </p:sp>
          </p:grpSp>
          <p:cxnSp>
            <p:nvCxnSpPr>
              <p:cNvPr id="68" name="직선 화살표 연결선 67"/>
              <p:cNvCxnSpPr>
                <a:stCxn id="127" idx="5"/>
              </p:cNvCxnSpPr>
              <p:nvPr/>
            </p:nvCxnSpPr>
            <p:spPr>
              <a:xfrm flipH="1" flipV="1">
                <a:off x="3910572" y="1518281"/>
                <a:ext cx="541477" cy="28222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>
                <a:stCxn id="124" idx="7"/>
              </p:cNvCxnSpPr>
              <p:nvPr/>
            </p:nvCxnSpPr>
            <p:spPr>
              <a:xfrm flipV="1">
                <a:off x="5126637" y="1168286"/>
                <a:ext cx="274534" cy="20749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>
                <a:stCxn id="126" idx="6"/>
              </p:cNvCxnSpPr>
              <p:nvPr/>
            </p:nvCxnSpPr>
            <p:spPr>
              <a:xfrm flipV="1">
                <a:off x="5762725" y="1540565"/>
                <a:ext cx="722597" cy="25610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>
                <a:stCxn id="128" idx="5"/>
              </p:cNvCxnSpPr>
              <p:nvPr/>
            </p:nvCxnSpPr>
            <p:spPr>
              <a:xfrm>
                <a:off x="5316630" y="1967637"/>
                <a:ext cx="797449" cy="40985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>
                <a:stCxn id="125" idx="5"/>
                <a:endCxn id="60" idx="0"/>
              </p:cNvCxnSpPr>
              <p:nvPr/>
            </p:nvCxnSpPr>
            <p:spPr>
              <a:xfrm>
                <a:off x="5443591" y="2494894"/>
                <a:ext cx="112629" cy="41698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>
                <a:stCxn id="123" idx="3"/>
              </p:cNvCxnSpPr>
              <p:nvPr/>
            </p:nvCxnSpPr>
            <p:spPr>
              <a:xfrm flipH="1">
                <a:off x="4092474" y="2496158"/>
                <a:ext cx="690525" cy="29351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타원 122"/>
            <p:cNvSpPr/>
            <p:nvPr/>
          </p:nvSpPr>
          <p:spPr>
            <a:xfrm>
              <a:off x="6839671" y="26288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150980" y="15407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467934" y="26275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7780373" y="19454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476392" y="19331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340973" y="21002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3941106" y="4558573"/>
            <a:ext cx="2221581" cy="1844449"/>
            <a:chOff x="5585337" y="3799985"/>
            <a:chExt cx="2221581" cy="1844449"/>
          </a:xfrm>
        </p:grpSpPr>
        <p:grpSp>
          <p:nvGrpSpPr>
            <p:cNvPr id="99" name="그룹 98"/>
            <p:cNvGrpSpPr/>
            <p:nvPr/>
          </p:nvGrpSpPr>
          <p:grpSpPr>
            <a:xfrm>
              <a:off x="5585337" y="3799985"/>
              <a:ext cx="2221581" cy="1844449"/>
              <a:chOff x="2667203" y="3567639"/>
              <a:chExt cx="2221581" cy="184444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272183" y="4246115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smtClean="0"/>
                  <a:t>A-1</a:t>
                </a:r>
                <a:endParaRPr kumimoji="1" lang="ko-KR" altLang="en-US" sz="1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29311" y="3975228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A-2</a:t>
                </a:r>
                <a:endParaRPr kumimoji="1" lang="ko-KR" alt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476850" y="4725739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A-3</a:t>
                </a:r>
                <a:endParaRPr kumimoji="1" lang="ko-KR" altLang="en-US" sz="14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15471" y="4802823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A-4</a:t>
                </a:r>
                <a:endParaRPr kumimoji="1" lang="ko-KR" altLang="en-US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23356" y="4200637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A-5</a:t>
                </a:r>
                <a:endParaRPr kumimoji="1" lang="ko-KR" alt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86439" y="4244887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A-6</a:t>
                </a:r>
                <a:endParaRPr kumimoji="1" lang="ko-KR" altLang="en-US" sz="14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628054" y="4490075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A-7</a:t>
                </a:r>
                <a:endParaRPr kumimoji="1" lang="ko-KR" altLang="en-US" sz="1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42550" y="4472612"/>
                <a:ext cx="638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A-8</a:t>
                </a:r>
                <a:endParaRPr kumimoji="1" lang="ko-KR" altLang="en-US" sz="1400" dirty="0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9193" y="3567639"/>
                <a:ext cx="1859591" cy="1844449"/>
              </a:xfrm>
              <a:prstGeom prst="rect">
                <a:avLst/>
              </a:prstGeom>
            </p:spPr>
          </p:pic>
          <p:cxnSp>
            <p:nvCxnSpPr>
              <p:cNvPr id="20" name="직선 연결선[R] 19"/>
              <p:cNvCxnSpPr/>
              <p:nvPr/>
            </p:nvCxnSpPr>
            <p:spPr>
              <a:xfrm>
                <a:off x="3715124" y="4273931"/>
                <a:ext cx="437276" cy="66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/>
              <p:nvPr/>
            </p:nvCxnSpPr>
            <p:spPr>
              <a:xfrm flipV="1">
                <a:off x="3584218" y="4271547"/>
                <a:ext cx="136773" cy="4093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/>
              <p:cNvCxnSpPr/>
              <p:nvPr/>
            </p:nvCxnSpPr>
            <p:spPr>
              <a:xfrm flipH="1" flipV="1">
                <a:off x="4164971" y="4283005"/>
                <a:ext cx="132811" cy="39510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 flipV="1">
                <a:off x="3582969" y="4674005"/>
                <a:ext cx="345264" cy="27173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[R] 26"/>
              <p:cNvCxnSpPr/>
              <p:nvPr/>
            </p:nvCxnSpPr>
            <p:spPr>
              <a:xfrm flipV="1">
                <a:off x="3944340" y="4683267"/>
                <a:ext cx="344461" cy="2470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/>
              <p:cNvCxnSpPr/>
              <p:nvPr/>
            </p:nvCxnSpPr>
            <p:spPr>
              <a:xfrm flipV="1">
                <a:off x="3591377" y="4285389"/>
                <a:ext cx="563722" cy="3804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[R] 47"/>
              <p:cNvCxnSpPr/>
              <p:nvPr/>
            </p:nvCxnSpPr>
            <p:spPr>
              <a:xfrm flipV="1">
                <a:off x="3932930" y="4280537"/>
                <a:ext cx="227790" cy="65488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>
                <a:stCxn id="159" idx="2"/>
              </p:cNvCxnSpPr>
              <p:nvPr/>
            </p:nvCxnSpPr>
            <p:spPr>
              <a:xfrm flipH="1" flipV="1">
                <a:off x="2667203" y="4334643"/>
                <a:ext cx="628877" cy="197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160" idx="3"/>
              </p:cNvCxnSpPr>
              <p:nvPr/>
            </p:nvCxnSpPr>
            <p:spPr>
              <a:xfrm flipH="1">
                <a:off x="3135176" y="5109615"/>
                <a:ext cx="444239" cy="210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>
                <a:stCxn id="158" idx="1"/>
              </p:cNvCxnSpPr>
              <p:nvPr/>
            </p:nvCxnSpPr>
            <p:spPr>
              <a:xfrm flipH="1" flipV="1">
                <a:off x="3628054" y="3596656"/>
                <a:ext cx="303029" cy="3495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타원 156"/>
            <p:cNvSpPr/>
            <p:nvPr/>
          </p:nvSpPr>
          <p:spPr>
            <a:xfrm>
              <a:off x="7480876" y="45359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6842522" y="417184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6214214" y="45639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6490854" y="5302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9" name="삼각형 178"/>
          <p:cNvSpPr/>
          <p:nvPr/>
        </p:nvSpPr>
        <p:spPr>
          <a:xfrm>
            <a:off x="5009029" y="4651207"/>
            <a:ext cx="439554" cy="598394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삼각형 179"/>
          <p:cNvSpPr/>
          <p:nvPr/>
        </p:nvSpPr>
        <p:spPr>
          <a:xfrm rot="17474742">
            <a:off x="4417380" y="5038672"/>
            <a:ext cx="436120" cy="619623"/>
          </a:xfrm>
          <a:prstGeom prst="triangle">
            <a:avLst>
              <a:gd name="adj" fmla="val 4908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삼각형 180"/>
          <p:cNvSpPr/>
          <p:nvPr/>
        </p:nvSpPr>
        <p:spPr>
          <a:xfrm rot="12934375">
            <a:off x="4658048" y="5779474"/>
            <a:ext cx="449644" cy="586556"/>
          </a:xfrm>
          <a:prstGeom prst="triangle">
            <a:avLst>
              <a:gd name="adj" fmla="val 5690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삼각형 181"/>
          <p:cNvSpPr/>
          <p:nvPr/>
        </p:nvSpPr>
        <p:spPr>
          <a:xfrm rot="8601021">
            <a:off x="5355110" y="5747878"/>
            <a:ext cx="449644" cy="586556"/>
          </a:xfrm>
          <a:prstGeom prst="triangle">
            <a:avLst>
              <a:gd name="adj" fmla="val 5690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삼각형 182"/>
          <p:cNvSpPr/>
          <p:nvPr/>
        </p:nvSpPr>
        <p:spPr>
          <a:xfrm rot="4334841">
            <a:off x="5560620" y="5067172"/>
            <a:ext cx="449644" cy="586556"/>
          </a:xfrm>
          <a:prstGeom prst="triangle">
            <a:avLst>
              <a:gd name="adj" fmla="val 5120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삼각형 183"/>
          <p:cNvSpPr/>
          <p:nvPr/>
        </p:nvSpPr>
        <p:spPr>
          <a:xfrm rot="19571655">
            <a:off x="4776656" y="5254823"/>
            <a:ext cx="614108" cy="230009"/>
          </a:xfrm>
          <a:prstGeom prst="triangle">
            <a:avLst>
              <a:gd name="adj" fmla="val 5120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삼각형 184"/>
          <p:cNvSpPr/>
          <p:nvPr/>
        </p:nvSpPr>
        <p:spPr>
          <a:xfrm rot="6438831">
            <a:off x="5138896" y="5513872"/>
            <a:ext cx="619805" cy="236879"/>
          </a:xfrm>
          <a:prstGeom prst="triangle">
            <a:avLst>
              <a:gd name="adj" fmla="val 5120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삼각형 185"/>
          <p:cNvSpPr/>
          <p:nvPr/>
        </p:nvSpPr>
        <p:spPr>
          <a:xfrm rot="2099928">
            <a:off x="5014070" y="5245086"/>
            <a:ext cx="420217" cy="611595"/>
          </a:xfrm>
          <a:prstGeom prst="triangle">
            <a:avLst>
              <a:gd name="adj" fmla="val 5120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7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13028</TotalTime>
  <Words>1107</Words>
  <Application>Microsoft Macintosh PowerPoint</Application>
  <PresentationFormat>A4 용지(210x297mm)</PresentationFormat>
  <Paragraphs>374</Paragraphs>
  <Slides>27</Slides>
  <Notes>26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Calibri</vt:lpstr>
      <vt:lpstr>Calibri Light</vt:lpstr>
      <vt:lpstr>Cambria</vt:lpstr>
      <vt:lpstr>Mangal</vt:lpstr>
      <vt:lpstr>Wingdings</vt:lpstr>
      <vt:lpstr>Arial</vt:lpstr>
      <vt:lpstr>Office 테마</vt:lpstr>
      <vt:lpstr>Image</vt:lpstr>
      <vt:lpstr>Parallel &amp; Distributed Computing</vt:lpstr>
      <vt:lpstr>목차</vt:lpstr>
      <vt:lpstr>1. Parallel VS Distributed</vt:lpstr>
      <vt:lpstr>1. Parallel VS Distributed</vt:lpstr>
      <vt:lpstr>1. Parallel VS Distributed</vt:lpstr>
      <vt:lpstr>1. Parallel VS Distributed</vt:lpstr>
      <vt:lpstr>1. Parallel VS Distributed</vt:lpstr>
      <vt:lpstr>1. Parallel VS Distributed</vt:lpstr>
      <vt:lpstr>1. Parallel VS Distributed</vt:lpstr>
      <vt:lpstr>1. Parallel VS Distributed</vt:lpstr>
      <vt:lpstr>1. Parallel VS Distributed</vt:lpstr>
      <vt:lpstr>1. Parallel VS Distributed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</vt:lpstr>
      <vt:lpstr>2. Distributed Computing-Spark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조한별(CHO HAN BYUL)/플랫폼_Tech1그룹/SK</dc:creator>
  <cp:lastModifiedBy>Microsoft Office 사용자</cp:lastModifiedBy>
  <cp:revision>213</cp:revision>
  <dcterms:created xsi:type="dcterms:W3CDTF">2019-06-17T08:14:52Z</dcterms:created>
  <dcterms:modified xsi:type="dcterms:W3CDTF">2019-07-16T00:11:27Z</dcterms:modified>
</cp:coreProperties>
</file>