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sldIdLst>
    <p:sldId id="270" r:id="rId5"/>
    <p:sldId id="256" r:id="rId6"/>
    <p:sldId id="317" r:id="rId7"/>
    <p:sldId id="314" r:id="rId8"/>
    <p:sldId id="315" r:id="rId9"/>
    <p:sldId id="318" r:id="rId10"/>
    <p:sldId id="320" r:id="rId11"/>
    <p:sldId id="321" r:id="rId12"/>
    <p:sldId id="297" r:id="rId13"/>
  </p:sldIdLst>
  <p:sldSz cx="12192000" cy="6858000"/>
  <p:notesSz cx="6858000" cy="9144000"/>
  <p:embeddedFontLst>
    <p:embeddedFont>
      <p:font typeface="Segoe UI" panose="020B0502040204020203" pitchFamily="34" charset="0"/>
      <p:regular r:id="rId14"/>
      <p:bold r:id="rId15"/>
      <p:italic r:id="rId16"/>
      <p:boldItalic r:id="rId17"/>
    </p:embeddedFont>
    <p:embeddedFont>
      <p:font typeface="Segoe UI Light" panose="020B0502040204020203" pitchFamily="34" charset="0"/>
      <p:regular r:id="rId1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Problem" id="{B3722385-FBB2-468F-965A-7B63E17B98FE}">
          <p14:sldIdLst>
            <p14:sldId id="256"/>
            <p14:sldId id="317"/>
            <p14:sldId id="314"/>
            <p14:sldId id="315"/>
            <p14:sldId id="318"/>
            <p14:sldId id="320"/>
            <p14:sldId id="321"/>
          </p14:sldIdLst>
        </p14:section>
        <p14:section name="Colors" id="{9CCC1D76-F96D-4946-9BAC-43758E17D942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7" autoAdjust="0"/>
    <p:restoredTop sz="94700" autoAdjust="0"/>
  </p:normalViewPr>
  <p:slideViewPr>
    <p:cSldViewPr snapToGrid="0">
      <p:cViewPr varScale="1">
        <p:scale>
          <a:sx n="95" d="100"/>
          <a:sy n="95" d="100"/>
        </p:scale>
        <p:origin x="84" y="420"/>
      </p:cViewPr>
      <p:guideLst>
        <p:guide orient="horz" pos="2137"/>
        <p:guide pos="3817"/>
        <p:guide pos="529"/>
        <p:guide pos="7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13/06/2016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2" y="986707"/>
            <a:ext cx="2304293" cy="230429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89200" y="3447111"/>
            <a:ext cx="7213600" cy="69544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 2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4219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dirty="0" smtClean="0">
                <a:cs typeface="Segoe UI" panose="020B0502040204020203" pitchFamily="34" charset="0"/>
              </a:rPr>
              <a:t>Response to Arbitrary Signal and</a:t>
            </a:r>
          </a:p>
          <a:p>
            <a:pPr algn="ctr">
              <a:lnSpc>
                <a:spcPct val="120000"/>
              </a:lnSpc>
            </a:pPr>
            <a:r>
              <a:rPr lang="fr-FR" sz="3600" dirty="0" smtClean="0">
                <a:cs typeface="Segoe UI" panose="020B0502040204020203" pitchFamily="34" charset="0"/>
              </a:rPr>
              <a:t>Frequency Response of a Linear TLI</a:t>
            </a:r>
            <a:endParaRPr lang="fr-FR" sz="3600" dirty="0">
              <a:cs typeface="Segoe UI" panose="020B0502040204020203" pitchFamily="34" charset="0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3839333" y="5720597"/>
            <a:ext cx="4931180" cy="9787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 smtClean="0">
                <a:cs typeface="Segoe UI" panose="020B0502040204020203" pitchFamily="34" charset="0"/>
              </a:rPr>
              <a:t>班級：資工三    學號：</a:t>
            </a:r>
            <a:r>
              <a:rPr lang="en-US" altLang="zh-TW" sz="2400" dirty="0" smtClean="0">
                <a:cs typeface="Segoe UI" panose="020B0502040204020203" pitchFamily="34" charset="0"/>
              </a:rPr>
              <a:t>S10259002</a:t>
            </a:r>
          </a:p>
          <a:p>
            <a:pPr>
              <a:lnSpc>
                <a:spcPct val="120000"/>
              </a:lnSpc>
            </a:pPr>
            <a:r>
              <a:rPr lang="zh-TW" altLang="en-US" sz="2400" dirty="0" smtClean="0">
                <a:cs typeface="Segoe UI" panose="020B0502040204020203" pitchFamily="34" charset="0"/>
              </a:rPr>
              <a:t>姓名：黃詩豪    指導</a:t>
            </a:r>
            <a:r>
              <a:rPr lang="zh-TW" altLang="en-US" sz="2400" dirty="0">
                <a:cs typeface="Segoe UI" panose="020B0502040204020203" pitchFamily="34" charset="0"/>
              </a:rPr>
              <a:t>教授：陳榮銘</a:t>
            </a:r>
            <a:endParaRPr lang="fr-FR" sz="2400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5100" y="1767007"/>
            <a:ext cx="8255000" cy="8402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5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Project. Outline</a:t>
            </a:r>
            <a:endParaRPr lang="fr-FR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574703" y="2846435"/>
            <a:ext cx="7975793" cy="609398"/>
            <a:chOff x="1557162" y="2617655"/>
            <a:chExt cx="7975793" cy="609398"/>
          </a:xfrm>
        </p:grpSpPr>
        <p:sp>
          <p:nvSpPr>
            <p:cNvPr id="6" name="TextBox 5"/>
            <p:cNvSpPr txBox="1"/>
            <p:nvPr/>
          </p:nvSpPr>
          <p:spPr>
            <a:xfrm>
              <a:off x="2319355" y="2617655"/>
              <a:ext cx="7213600" cy="6093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Functions in the System</a:t>
              </a:r>
              <a:endParaRPr lang="fr-FR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" name="Group 2100"/>
            <p:cNvGrpSpPr/>
            <p:nvPr/>
          </p:nvGrpSpPr>
          <p:grpSpPr>
            <a:xfrm>
              <a:off x="1557162" y="2768157"/>
              <a:ext cx="412924" cy="336677"/>
              <a:chOff x="5221361" y="3792545"/>
              <a:chExt cx="765181" cy="623888"/>
            </a:xfrm>
            <a:solidFill>
              <a:schemeClr val="accent1"/>
            </a:solidFill>
          </p:grpSpPr>
          <p:sp>
            <p:nvSpPr>
              <p:cNvPr id="7" name="Freeform 1001"/>
              <p:cNvSpPr>
                <a:spLocks noEditPoints="1"/>
              </p:cNvSpPr>
              <p:nvPr/>
            </p:nvSpPr>
            <p:spPr bwMode="auto">
              <a:xfrm>
                <a:off x="5221361" y="3792545"/>
                <a:ext cx="765181" cy="482600"/>
              </a:xfrm>
              <a:custGeom>
                <a:avLst/>
                <a:gdLst>
                  <a:gd name="T0" fmla="*/ 228 w 240"/>
                  <a:gd name="T1" fmla="*/ 152 h 152"/>
                  <a:gd name="T2" fmla="*/ 12 w 240"/>
                  <a:gd name="T3" fmla="*/ 152 h 152"/>
                  <a:gd name="T4" fmla="*/ 0 w 240"/>
                  <a:gd name="T5" fmla="*/ 140 h 152"/>
                  <a:gd name="T6" fmla="*/ 0 w 240"/>
                  <a:gd name="T7" fmla="*/ 12 h 152"/>
                  <a:gd name="T8" fmla="*/ 12 w 240"/>
                  <a:gd name="T9" fmla="*/ 0 h 152"/>
                  <a:gd name="T10" fmla="*/ 228 w 240"/>
                  <a:gd name="T11" fmla="*/ 0 h 152"/>
                  <a:gd name="T12" fmla="*/ 240 w 240"/>
                  <a:gd name="T13" fmla="*/ 12 h 152"/>
                  <a:gd name="T14" fmla="*/ 240 w 240"/>
                  <a:gd name="T15" fmla="*/ 140 h 152"/>
                  <a:gd name="T16" fmla="*/ 228 w 240"/>
                  <a:gd name="T17" fmla="*/ 152 h 152"/>
                  <a:gd name="T18" fmla="*/ 12 w 240"/>
                  <a:gd name="T19" fmla="*/ 8 h 152"/>
                  <a:gd name="T20" fmla="*/ 8 w 240"/>
                  <a:gd name="T21" fmla="*/ 12 h 152"/>
                  <a:gd name="T22" fmla="*/ 8 w 240"/>
                  <a:gd name="T23" fmla="*/ 140 h 152"/>
                  <a:gd name="T24" fmla="*/ 12 w 240"/>
                  <a:gd name="T25" fmla="*/ 144 h 152"/>
                  <a:gd name="T26" fmla="*/ 228 w 240"/>
                  <a:gd name="T27" fmla="*/ 144 h 152"/>
                  <a:gd name="T28" fmla="*/ 232 w 240"/>
                  <a:gd name="T29" fmla="*/ 140 h 152"/>
                  <a:gd name="T30" fmla="*/ 232 w 240"/>
                  <a:gd name="T31" fmla="*/ 12 h 152"/>
                  <a:gd name="T32" fmla="*/ 228 w 240"/>
                  <a:gd name="T33" fmla="*/ 8 h 152"/>
                  <a:gd name="T34" fmla="*/ 12 w 240"/>
                  <a:gd name="T35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0" h="152">
                    <a:moveTo>
                      <a:pt x="228" y="152"/>
                    </a:moveTo>
                    <a:cubicBezTo>
                      <a:pt x="12" y="152"/>
                      <a:pt x="12" y="152"/>
                      <a:pt x="12" y="152"/>
                    </a:cubicBezTo>
                    <a:cubicBezTo>
                      <a:pt x="5" y="152"/>
                      <a:pt x="0" y="147"/>
                      <a:pt x="0" y="14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228" y="0"/>
                      <a:pt x="228" y="0"/>
                      <a:pt x="228" y="0"/>
                    </a:cubicBezTo>
                    <a:cubicBezTo>
                      <a:pt x="235" y="0"/>
                      <a:pt x="240" y="5"/>
                      <a:pt x="240" y="12"/>
                    </a:cubicBezTo>
                    <a:cubicBezTo>
                      <a:pt x="240" y="140"/>
                      <a:pt x="240" y="140"/>
                      <a:pt x="240" y="140"/>
                    </a:cubicBezTo>
                    <a:cubicBezTo>
                      <a:pt x="240" y="147"/>
                      <a:pt x="235" y="152"/>
                      <a:pt x="228" y="152"/>
                    </a:cubicBezTo>
                    <a:close/>
                    <a:moveTo>
                      <a:pt x="12" y="8"/>
                    </a:moveTo>
                    <a:cubicBezTo>
                      <a:pt x="10" y="8"/>
                      <a:pt x="8" y="10"/>
                      <a:pt x="8" y="12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2"/>
                      <a:pt x="10" y="144"/>
                      <a:pt x="12" y="144"/>
                    </a:cubicBezTo>
                    <a:cubicBezTo>
                      <a:pt x="228" y="144"/>
                      <a:pt x="228" y="144"/>
                      <a:pt x="228" y="144"/>
                    </a:cubicBezTo>
                    <a:cubicBezTo>
                      <a:pt x="230" y="144"/>
                      <a:pt x="232" y="142"/>
                      <a:pt x="232" y="140"/>
                    </a:cubicBezTo>
                    <a:cubicBezTo>
                      <a:pt x="232" y="12"/>
                      <a:pt x="232" y="12"/>
                      <a:pt x="232" y="12"/>
                    </a:cubicBezTo>
                    <a:cubicBezTo>
                      <a:pt x="232" y="10"/>
                      <a:pt x="230" y="8"/>
                      <a:pt x="228" y="8"/>
                    </a:cubicBezTo>
                    <a:lnTo>
                      <a:pt x="12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8" name="Freeform 1002"/>
              <p:cNvSpPr>
                <a:spLocks/>
              </p:cNvSpPr>
              <p:nvPr/>
            </p:nvSpPr>
            <p:spPr bwMode="auto">
              <a:xfrm>
                <a:off x="5591251" y="4256096"/>
                <a:ext cx="25400" cy="150813"/>
              </a:xfrm>
              <a:custGeom>
                <a:avLst/>
                <a:gdLst>
                  <a:gd name="T0" fmla="*/ 4 w 8"/>
                  <a:gd name="T1" fmla="*/ 47 h 47"/>
                  <a:gd name="T2" fmla="*/ 0 w 8"/>
                  <a:gd name="T3" fmla="*/ 43 h 47"/>
                  <a:gd name="T4" fmla="*/ 0 w 8"/>
                  <a:gd name="T5" fmla="*/ 4 h 47"/>
                  <a:gd name="T6" fmla="*/ 4 w 8"/>
                  <a:gd name="T7" fmla="*/ 0 h 47"/>
                  <a:gd name="T8" fmla="*/ 8 w 8"/>
                  <a:gd name="T9" fmla="*/ 4 h 47"/>
                  <a:gd name="T10" fmla="*/ 8 w 8"/>
                  <a:gd name="T11" fmla="*/ 43 h 47"/>
                  <a:gd name="T12" fmla="*/ 4 w 8"/>
                  <a:gd name="T1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7">
                    <a:moveTo>
                      <a:pt x="4" y="47"/>
                    </a:moveTo>
                    <a:cubicBezTo>
                      <a:pt x="2" y="47"/>
                      <a:pt x="0" y="45"/>
                      <a:pt x="0" y="4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8" y="45"/>
                      <a:pt x="6" y="47"/>
                      <a:pt x="4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9" name="Freeform 1003"/>
              <p:cNvSpPr>
                <a:spLocks/>
              </p:cNvSpPr>
              <p:nvPr/>
            </p:nvSpPr>
            <p:spPr bwMode="auto">
              <a:xfrm>
                <a:off x="5438850" y="4391033"/>
                <a:ext cx="331790" cy="25400"/>
              </a:xfrm>
              <a:custGeom>
                <a:avLst/>
                <a:gdLst>
                  <a:gd name="T0" fmla="*/ 100 w 104"/>
                  <a:gd name="T1" fmla="*/ 8 h 8"/>
                  <a:gd name="T2" fmla="*/ 4 w 104"/>
                  <a:gd name="T3" fmla="*/ 8 h 8"/>
                  <a:gd name="T4" fmla="*/ 0 w 104"/>
                  <a:gd name="T5" fmla="*/ 4 h 8"/>
                  <a:gd name="T6" fmla="*/ 4 w 104"/>
                  <a:gd name="T7" fmla="*/ 0 h 8"/>
                  <a:gd name="T8" fmla="*/ 100 w 104"/>
                  <a:gd name="T9" fmla="*/ 0 h 8"/>
                  <a:gd name="T10" fmla="*/ 104 w 104"/>
                  <a:gd name="T11" fmla="*/ 4 h 8"/>
                  <a:gd name="T12" fmla="*/ 100 w 10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2" y="0"/>
                      <a:pt x="104" y="2"/>
                      <a:pt x="104" y="4"/>
                    </a:cubicBezTo>
                    <a:cubicBezTo>
                      <a:pt x="104" y="6"/>
                      <a:pt x="102" y="8"/>
                      <a:pt x="10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3" name="群組 2"/>
          <p:cNvGrpSpPr/>
          <p:nvPr/>
        </p:nvGrpSpPr>
        <p:grpSpPr>
          <a:xfrm>
            <a:off x="1574703" y="4751121"/>
            <a:ext cx="7967226" cy="561436"/>
            <a:chOff x="1565729" y="3251464"/>
            <a:chExt cx="7967226" cy="561436"/>
          </a:xfrm>
        </p:grpSpPr>
        <p:grpSp>
          <p:nvGrpSpPr>
            <p:cNvPr id="10" name="Group 852"/>
            <p:cNvGrpSpPr/>
            <p:nvPr/>
          </p:nvGrpSpPr>
          <p:grpSpPr>
            <a:xfrm>
              <a:off x="1565729" y="3452511"/>
              <a:ext cx="412923" cy="234732"/>
              <a:chOff x="-176142" y="-38090"/>
              <a:chExt cx="765178" cy="434975"/>
            </a:xfrm>
            <a:solidFill>
              <a:schemeClr val="accent1"/>
            </a:solidFill>
          </p:grpSpPr>
          <p:sp>
            <p:nvSpPr>
              <p:cNvPr id="11" name="Freeform 1342"/>
              <p:cNvSpPr>
                <a:spLocks/>
              </p:cNvSpPr>
              <p:nvPr/>
            </p:nvSpPr>
            <p:spPr bwMode="auto">
              <a:xfrm>
                <a:off x="314397" y="15885"/>
                <a:ext cx="223838" cy="187325"/>
              </a:xfrm>
              <a:custGeom>
                <a:avLst/>
                <a:gdLst>
                  <a:gd name="T0" fmla="*/ 5 w 70"/>
                  <a:gd name="T1" fmla="*/ 59 h 59"/>
                  <a:gd name="T2" fmla="*/ 2 w 70"/>
                  <a:gd name="T3" fmla="*/ 58 h 59"/>
                  <a:gd name="T4" fmla="*/ 2 w 70"/>
                  <a:gd name="T5" fmla="*/ 52 h 59"/>
                  <a:gd name="T6" fmla="*/ 63 w 70"/>
                  <a:gd name="T7" fmla="*/ 1 h 59"/>
                  <a:gd name="T8" fmla="*/ 68 w 70"/>
                  <a:gd name="T9" fmla="*/ 1 h 59"/>
                  <a:gd name="T10" fmla="*/ 68 w 70"/>
                  <a:gd name="T11" fmla="*/ 7 h 59"/>
                  <a:gd name="T12" fmla="*/ 7 w 70"/>
                  <a:gd name="T13" fmla="*/ 58 h 59"/>
                  <a:gd name="T14" fmla="*/ 5 w 70"/>
                  <a:gd name="T1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59">
                    <a:moveTo>
                      <a:pt x="5" y="59"/>
                    </a:moveTo>
                    <a:cubicBezTo>
                      <a:pt x="3" y="59"/>
                      <a:pt x="2" y="59"/>
                      <a:pt x="2" y="58"/>
                    </a:cubicBezTo>
                    <a:cubicBezTo>
                      <a:pt x="0" y="56"/>
                      <a:pt x="0" y="53"/>
                      <a:pt x="2" y="52"/>
                    </a:cubicBezTo>
                    <a:cubicBezTo>
                      <a:pt x="63" y="1"/>
                      <a:pt x="63" y="1"/>
                      <a:pt x="63" y="1"/>
                    </a:cubicBezTo>
                    <a:cubicBezTo>
                      <a:pt x="64" y="0"/>
                      <a:pt x="67" y="0"/>
                      <a:pt x="68" y="1"/>
                    </a:cubicBezTo>
                    <a:cubicBezTo>
                      <a:pt x="70" y="3"/>
                      <a:pt x="70" y="6"/>
                      <a:pt x="68" y="7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6" y="59"/>
                      <a:pt x="6" y="59"/>
                      <a:pt x="5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" name="Freeform 1343"/>
              <p:cNvSpPr>
                <a:spLocks/>
              </p:cNvSpPr>
              <p:nvPr/>
            </p:nvSpPr>
            <p:spPr bwMode="auto">
              <a:xfrm>
                <a:off x="98497" y="114310"/>
                <a:ext cx="184151" cy="98425"/>
              </a:xfrm>
              <a:custGeom>
                <a:avLst/>
                <a:gdLst>
                  <a:gd name="T0" fmla="*/ 54 w 58"/>
                  <a:gd name="T1" fmla="*/ 31 h 31"/>
                  <a:gd name="T2" fmla="*/ 52 w 58"/>
                  <a:gd name="T3" fmla="*/ 30 h 31"/>
                  <a:gd name="T4" fmla="*/ 3 w 58"/>
                  <a:gd name="T5" fmla="*/ 8 h 31"/>
                  <a:gd name="T6" fmla="*/ 1 w 58"/>
                  <a:gd name="T7" fmla="*/ 3 h 31"/>
                  <a:gd name="T8" fmla="*/ 7 w 58"/>
                  <a:gd name="T9" fmla="*/ 1 h 31"/>
                  <a:gd name="T10" fmla="*/ 55 w 58"/>
                  <a:gd name="T11" fmla="*/ 23 h 31"/>
                  <a:gd name="T12" fmla="*/ 57 w 58"/>
                  <a:gd name="T13" fmla="*/ 28 h 31"/>
                  <a:gd name="T14" fmla="*/ 54 w 58"/>
                  <a:gd name="T1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31">
                    <a:moveTo>
                      <a:pt x="54" y="31"/>
                    </a:moveTo>
                    <a:cubicBezTo>
                      <a:pt x="53" y="31"/>
                      <a:pt x="53" y="31"/>
                      <a:pt x="52" y="30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5" y="0"/>
                      <a:pt x="7" y="1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7" y="24"/>
                      <a:pt x="58" y="26"/>
                      <a:pt x="57" y="28"/>
                    </a:cubicBezTo>
                    <a:cubicBezTo>
                      <a:pt x="57" y="30"/>
                      <a:pt x="55" y="31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" name="Freeform 1344"/>
              <p:cNvSpPr>
                <a:spLocks/>
              </p:cNvSpPr>
              <p:nvPr/>
            </p:nvSpPr>
            <p:spPr bwMode="auto">
              <a:xfrm>
                <a:off x="-125342" y="123835"/>
                <a:ext cx="198438" cy="219075"/>
              </a:xfrm>
              <a:custGeom>
                <a:avLst/>
                <a:gdLst>
                  <a:gd name="T0" fmla="*/ 5 w 62"/>
                  <a:gd name="T1" fmla="*/ 69 h 69"/>
                  <a:gd name="T2" fmla="*/ 2 w 62"/>
                  <a:gd name="T3" fmla="*/ 68 h 69"/>
                  <a:gd name="T4" fmla="*/ 2 w 62"/>
                  <a:gd name="T5" fmla="*/ 62 h 69"/>
                  <a:gd name="T6" fmla="*/ 55 w 62"/>
                  <a:gd name="T7" fmla="*/ 2 h 69"/>
                  <a:gd name="T8" fmla="*/ 60 w 62"/>
                  <a:gd name="T9" fmla="*/ 1 h 69"/>
                  <a:gd name="T10" fmla="*/ 61 w 62"/>
                  <a:gd name="T11" fmla="*/ 7 h 69"/>
                  <a:gd name="T12" fmla="*/ 8 w 62"/>
                  <a:gd name="T13" fmla="*/ 67 h 69"/>
                  <a:gd name="T14" fmla="*/ 5 w 62"/>
                  <a:gd name="T15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69">
                    <a:moveTo>
                      <a:pt x="5" y="69"/>
                    </a:moveTo>
                    <a:cubicBezTo>
                      <a:pt x="4" y="69"/>
                      <a:pt x="3" y="68"/>
                      <a:pt x="2" y="68"/>
                    </a:cubicBezTo>
                    <a:cubicBezTo>
                      <a:pt x="0" y="66"/>
                      <a:pt x="0" y="64"/>
                      <a:pt x="2" y="6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6" y="0"/>
                      <a:pt x="59" y="0"/>
                      <a:pt x="60" y="1"/>
                    </a:cubicBezTo>
                    <a:cubicBezTo>
                      <a:pt x="62" y="3"/>
                      <a:pt x="62" y="5"/>
                      <a:pt x="61" y="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4" name="Freeform 1345"/>
              <p:cNvSpPr>
                <a:spLocks noEditPoints="1"/>
              </p:cNvSpPr>
              <p:nvPr/>
            </p:nvSpPr>
            <p:spPr bwMode="auto">
              <a:xfrm>
                <a:off x="-176142" y="307985"/>
                <a:ext cx="88900" cy="8890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8 h 28"/>
                  <a:gd name="T12" fmla="*/ 8 w 28"/>
                  <a:gd name="T13" fmla="*/ 14 h 28"/>
                  <a:gd name="T14" fmla="*/ 14 w 28"/>
                  <a:gd name="T15" fmla="*/ 20 h 28"/>
                  <a:gd name="T16" fmla="*/ 20 w 28"/>
                  <a:gd name="T17" fmla="*/ 14 h 28"/>
                  <a:gd name="T18" fmla="*/ 14 w 28"/>
                  <a:gd name="T19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8"/>
                    </a:moveTo>
                    <a:cubicBezTo>
                      <a:pt x="11" y="8"/>
                      <a:pt x="8" y="11"/>
                      <a:pt x="8" y="14"/>
                    </a:cubicBezTo>
                    <a:cubicBezTo>
                      <a:pt x="8" y="17"/>
                      <a:pt x="11" y="20"/>
                      <a:pt x="14" y="20"/>
                    </a:cubicBezTo>
                    <a:cubicBezTo>
                      <a:pt x="17" y="20"/>
                      <a:pt x="20" y="17"/>
                      <a:pt x="20" y="14"/>
                    </a:cubicBezTo>
                    <a:cubicBezTo>
                      <a:pt x="20" y="11"/>
                      <a:pt x="17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" name="Freeform 1346"/>
              <p:cNvSpPr>
                <a:spLocks noEditPoints="1"/>
              </p:cNvSpPr>
              <p:nvPr/>
            </p:nvSpPr>
            <p:spPr bwMode="auto">
              <a:xfrm>
                <a:off x="39759" y="66685"/>
                <a:ext cx="90488" cy="8890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8 h 28"/>
                  <a:gd name="T12" fmla="*/ 8 w 28"/>
                  <a:gd name="T13" fmla="*/ 14 h 28"/>
                  <a:gd name="T14" fmla="*/ 14 w 28"/>
                  <a:gd name="T15" fmla="*/ 20 h 28"/>
                  <a:gd name="T16" fmla="*/ 20 w 28"/>
                  <a:gd name="T17" fmla="*/ 14 h 28"/>
                  <a:gd name="T18" fmla="*/ 14 w 28"/>
                  <a:gd name="T19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8"/>
                    </a:moveTo>
                    <a:cubicBezTo>
                      <a:pt x="11" y="8"/>
                      <a:pt x="8" y="11"/>
                      <a:pt x="8" y="14"/>
                    </a:cubicBezTo>
                    <a:cubicBezTo>
                      <a:pt x="8" y="17"/>
                      <a:pt x="11" y="20"/>
                      <a:pt x="14" y="20"/>
                    </a:cubicBezTo>
                    <a:cubicBezTo>
                      <a:pt x="17" y="20"/>
                      <a:pt x="20" y="17"/>
                      <a:pt x="20" y="14"/>
                    </a:cubicBezTo>
                    <a:cubicBezTo>
                      <a:pt x="20" y="11"/>
                      <a:pt x="17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6" name="Freeform 1347"/>
              <p:cNvSpPr>
                <a:spLocks noEditPoints="1"/>
              </p:cNvSpPr>
              <p:nvPr/>
            </p:nvSpPr>
            <p:spPr bwMode="auto">
              <a:xfrm>
                <a:off x="257247" y="168285"/>
                <a:ext cx="88900" cy="8890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8 h 28"/>
                  <a:gd name="T12" fmla="*/ 8 w 28"/>
                  <a:gd name="T13" fmla="*/ 14 h 28"/>
                  <a:gd name="T14" fmla="*/ 14 w 28"/>
                  <a:gd name="T15" fmla="*/ 20 h 28"/>
                  <a:gd name="T16" fmla="*/ 20 w 28"/>
                  <a:gd name="T17" fmla="*/ 14 h 28"/>
                  <a:gd name="T18" fmla="*/ 14 w 28"/>
                  <a:gd name="T19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8"/>
                    </a:moveTo>
                    <a:cubicBezTo>
                      <a:pt x="11" y="8"/>
                      <a:pt x="8" y="11"/>
                      <a:pt x="8" y="14"/>
                    </a:cubicBezTo>
                    <a:cubicBezTo>
                      <a:pt x="8" y="17"/>
                      <a:pt x="11" y="20"/>
                      <a:pt x="14" y="20"/>
                    </a:cubicBezTo>
                    <a:cubicBezTo>
                      <a:pt x="17" y="20"/>
                      <a:pt x="20" y="17"/>
                      <a:pt x="20" y="14"/>
                    </a:cubicBezTo>
                    <a:cubicBezTo>
                      <a:pt x="20" y="11"/>
                      <a:pt x="17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7" name="Freeform 1348"/>
              <p:cNvSpPr>
                <a:spLocks noEditPoints="1"/>
              </p:cNvSpPr>
              <p:nvPr/>
            </p:nvSpPr>
            <p:spPr bwMode="auto">
              <a:xfrm>
                <a:off x="500136" y="-38090"/>
                <a:ext cx="88900" cy="88900"/>
              </a:xfrm>
              <a:custGeom>
                <a:avLst/>
                <a:gdLst>
                  <a:gd name="T0" fmla="*/ 14 w 28"/>
                  <a:gd name="T1" fmla="*/ 28 h 28"/>
                  <a:gd name="T2" fmla="*/ 0 w 28"/>
                  <a:gd name="T3" fmla="*/ 14 h 28"/>
                  <a:gd name="T4" fmla="*/ 14 w 28"/>
                  <a:gd name="T5" fmla="*/ 0 h 28"/>
                  <a:gd name="T6" fmla="*/ 28 w 28"/>
                  <a:gd name="T7" fmla="*/ 14 h 28"/>
                  <a:gd name="T8" fmla="*/ 14 w 28"/>
                  <a:gd name="T9" fmla="*/ 28 h 28"/>
                  <a:gd name="T10" fmla="*/ 14 w 28"/>
                  <a:gd name="T11" fmla="*/ 8 h 28"/>
                  <a:gd name="T12" fmla="*/ 8 w 28"/>
                  <a:gd name="T13" fmla="*/ 14 h 28"/>
                  <a:gd name="T14" fmla="*/ 14 w 28"/>
                  <a:gd name="T15" fmla="*/ 20 h 28"/>
                  <a:gd name="T16" fmla="*/ 20 w 28"/>
                  <a:gd name="T17" fmla="*/ 14 h 28"/>
                  <a:gd name="T18" fmla="*/ 14 w 28"/>
                  <a:gd name="T19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6" y="28"/>
                      <a:pt x="0" y="22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ubicBezTo>
                      <a:pt x="28" y="22"/>
                      <a:pt x="22" y="28"/>
                      <a:pt x="14" y="28"/>
                    </a:cubicBezTo>
                    <a:close/>
                    <a:moveTo>
                      <a:pt x="14" y="8"/>
                    </a:moveTo>
                    <a:cubicBezTo>
                      <a:pt x="11" y="8"/>
                      <a:pt x="8" y="11"/>
                      <a:pt x="8" y="14"/>
                    </a:cubicBezTo>
                    <a:cubicBezTo>
                      <a:pt x="8" y="17"/>
                      <a:pt x="11" y="20"/>
                      <a:pt x="14" y="20"/>
                    </a:cubicBezTo>
                    <a:cubicBezTo>
                      <a:pt x="17" y="20"/>
                      <a:pt x="20" y="17"/>
                      <a:pt x="20" y="14"/>
                    </a:cubicBezTo>
                    <a:cubicBezTo>
                      <a:pt x="20" y="11"/>
                      <a:pt x="17" y="8"/>
                      <a:pt x="1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8" name="TextBox 5"/>
            <p:cNvSpPr txBox="1"/>
            <p:nvPr/>
          </p:nvSpPr>
          <p:spPr>
            <a:xfrm>
              <a:off x="2319355" y="3251464"/>
              <a:ext cx="7213600" cy="561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Analysis Some LTI System</a:t>
              </a:r>
              <a:endParaRPr lang="fr-FR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1578130" y="3821052"/>
            <a:ext cx="7972366" cy="561436"/>
            <a:chOff x="1578130" y="4648760"/>
            <a:chExt cx="7972366" cy="561436"/>
          </a:xfrm>
        </p:grpSpPr>
        <p:grpSp>
          <p:nvGrpSpPr>
            <p:cNvPr id="19" name="Group 882"/>
            <p:cNvGrpSpPr/>
            <p:nvPr/>
          </p:nvGrpSpPr>
          <p:grpSpPr>
            <a:xfrm>
              <a:off x="1578130" y="4792991"/>
              <a:ext cx="418063" cy="417205"/>
              <a:chOff x="-176142" y="8161361"/>
              <a:chExt cx="774703" cy="773114"/>
            </a:xfrm>
            <a:solidFill>
              <a:schemeClr val="accent1"/>
            </a:solidFill>
          </p:grpSpPr>
          <p:sp>
            <p:nvSpPr>
              <p:cNvPr id="20" name="Freeform 1460"/>
              <p:cNvSpPr>
                <a:spLocks/>
              </p:cNvSpPr>
              <p:nvPr/>
            </p:nvSpPr>
            <p:spPr bwMode="auto">
              <a:xfrm>
                <a:off x="-23741" y="8553474"/>
                <a:ext cx="312739" cy="355601"/>
              </a:xfrm>
              <a:custGeom>
                <a:avLst/>
                <a:gdLst>
                  <a:gd name="T0" fmla="*/ 4 w 98"/>
                  <a:gd name="T1" fmla="*/ 112 h 112"/>
                  <a:gd name="T2" fmla="*/ 2 w 98"/>
                  <a:gd name="T3" fmla="*/ 111 h 112"/>
                  <a:gd name="T4" fmla="*/ 1 w 98"/>
                  <a:gd name="T5" fmla="*/ 105 h 112"/>
                  <a:gd name="T6" fmla="*/ 91 w 98"/>
                  <a:gd name="T7" fmla="*/ 2 h 112"/>
                  <a:gd name="T8" fmla="*/ 97 w 98"/>
                  <a:gd name="T9" fmla="*/ 2 h 112"/>
                  <a:gd name="T10" fmla="*/ 97 w 98"/>
                  <a:gd name="T11" fmla="*/ 7 h 112"/>
                  <a:gd name="T12" fmla="*/ 7 w 98"/>
                  <a:gd name="T13" fmla="*/ 110 h 112"/>
                  <a:gd name="T14" fmla="*/ 4 w 98"/>
                  <a:gd name="T1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" h="112">
                    <a:moveTo>
                      <a:pt x="4" y="112"/>
                    </a:moveTo>
                    <a:cubicBezTo>
                      <a:pt x="3" y="112"/>
                      <a:pt x="2" y="111"/>
                      <a:pt x="2" y="111"/>
                    </a:cubicBezTo>
                    <a:cubicBezTo>
                      <a:pt x="0" y="109"/>
                      <a:pt x="0" y="107"/>
                      <a:pt x="1" y="105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2" y="0"/>
                      <a:pt x="95" y="0"/>
                      <a:pt x="97" y="2"/>
                    </a:cubicBezTo>
                    <a:cubicBezTo>
                      <a:pt x="98" y="3"/>
                      <a:pt x="98" y="5"/>
                      <a:pt x="97" y="7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6" y="111"/>
                      <a:pt x="5" y="112"/>
                      <a:pt x="4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1" name="Freeform 1461"/>
              <p:cNvSpPr>
                <a:spLocks/>
              </p:cNvSpPr>
              <p:nvPr/>
            </p:nvSpPr>
            <p:spPr bwMode="auto">
              <a:xfrm>
                <a:off x="-150742" y="8467749"/>
                <a:ext cx="357189" cy="314326"/>
              </a:xfrm>
              <a:custGeom>
                <a:avLst/>
                <a:gdLst>
                  <a:gd name="T0" fmla="*/ 4 w 112"/>
                  <a:gd name="T1" fmla="*/ 99 h 99"/>
                  <a:gd name="T2" fmla="*/ 1 w 112"/>
                  <a:gd name="T3" fmla="*/ 97 h 99"/>
                  <a:gd name="T4" fmla="*/ 2 w 112"/>
                  <a:gd name="T5" fmla="*/ 92 h 99"/>
                  <a:gd name="T6" fmla="*/ 105 w 112"/>
                  <a:gd name="T7" fmla="*/ 2 h 99"/>
                  <a:gd name="T8" fmla="*/ 110 w 112"/>
                  <a:gd name="T9" fmla="*/ 2 h 99"/>
                  <a:gd name="T10" fmla="*/ 110 w 112"/>
                  <a:gd name="T11" fmla="*/ 8 h 99"/>
                  <a:gd name="T12" fmla="*/ 7 w 112"/>
                  <a:gd name="T13" fmla="*/ 98 h 99"/>
                  <a:gd name="T14" fmla="*/ 4 w 112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99">
                    <a:moveTo>
                      <a:pt x="4" y="99"/>
                    </a:moveTo>
                    <a:cubicBezTo>
                      <a:pt x="3" y="99"/>
                      <a:pt x="2" y="98"/>
                      <a:pt x="1" y="97"/>
                    </a:cubicBezTo>
                    <a:cubicBezTo>
                      <a:pt x="0" y="96"/>
                      <a:pt x="0" y="93"/>
                      <a:pt x="2" y="92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6" y="0"/>
                      <a:pt x="109" y="0"/>
                      <a:pt x="110" y="2"/>
                    </a:cubicBezTo>
                    <a:cubicBezTo>
                      <a:pt x="112" y="4"/>
                      <a:pt x="112" y="6"/>
                      <a:pt x="110" y="8"/>
                    </a:cubicBezTo>
                    <a:cubicBezTo>
                      <a:pt x="7" y="98"/>
                      <a:pt x="7" y="98"/>
                      <a:pt x="7" y="98"/>
                    </a:cubicBezTo>
                    <a:cubicBezTo>
                      <a:pt x="6" y="98"/>
                      <a:pt x="5" y="99"/>
                      <a:pt x="4" y="9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2" name="Freeform 1462"/>
              <p:cNvSpPr>
                <a:spLocks/>
              </p:cNvSpPr>
              <p:nvPr/>
            </p:nvSpPr>
            <p:spPr bwMode="auto">
              <a:xfrm>
                <a:off x="-176142" y="8753500"/>
                <a:ext cx="180976" cy="180975"/>
              </a:xfrm>
              <a:custGeom>
                <a:avLst/>
                <a:gdLst>
                  <a:gd name="T0" fmla="*/ 32 w 57"/>
                  <a:gd name="T1" fmla="*/ 57 h 57"/>
                  <a:gd name="T2" fmla="*/ 9 w 57"/>
                  <a:gd name="T3" fmla="*/ 48 h 57"/>
                  <a:gd name="T4" fmla="*/ 0 w 57"/>
                  <a:gd name="T5" fmla="*/ 25 h 57"/>
                  <a:gd name="T6" fmla="*/ 9 w 57"/>
                  <a:gd name="T7" fmla="*/ 2 h 57"/>
                  <a:gd name="T8" fmla="*/ 15 w 57"/>
                  <a:gd name="T9" fmla="*/ 2 h 57"/>
                  <a:gd name="T10" fmla="*/ 15 w 57"/>
                  <a:gd name="T11" fmla="*/ 8 h 57"/>
                  <a:gd name="T12" fmla="*/ 8 w 57"/>
                  <a:gd name="T13" fmla="*/ 25 h 57"/>
                  <a:gd name="T14" fmla="*/ 15 w 57"/>
                  <a:gd name="T15" fmla="*/ 42 h 57"/>
                  <a:gd name="T16" fmla="*/ 32 w 57"/>
                  <a:gd name="T17" fmla="*/ 49 h 57"/>
                  <a:gd name="T18" fmla="*/ 32 w 57"/>
                  <a:gd name="T19" fmla="*/ 49 h 57"/>
                  <a:gd name="T20" fmla="*/ 49 w 57"/>
                  <a:gd name="T21" fmla="*/ 42 h 57"/>
                  <a:gd name="T22" fmla="*/ 55 w 57"/>
                  <a:gd name="T23" fmla="*/ 42 h 57"/>
                  <a:gd name="T24" fmla="*/ 55 w 57"/>
                  <a:gd name="T25" fmla="*/ 48 h 57"/>
                  <a:gd name="T26" fmla="*/ 32 w 57"/>
                  <a:gd name="T27" fmla="*/ 57 h 57"/>
                  <a:gd name="T28" fmla="*/ 32 w 57"/>
                  <a:gd name="T2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" h="57">
                    <a:moveTo>
                      <a:pt x="32" y="57"/>
                    </a:moveTo>
                    <a:cubicBezTo>
                      <a:pt x="24" y="57"/>
                      <a:pt x="16" y="54"/>
                      <a:pt x="9" y="48"/>
                    </a:cubicBezTo>
                    <a:cubicBezTo>
                      <a:pt x="3" y="41"/>
                      <a:pt x="0" y="33"/>
                      <a:pt x="0" y="25"/>
                    </a:cubicBezTo>
                    <a:cubicBezTo>
                      <a:pt x="0" y="16"/>
                      <a:pt x="3" y="8"/>
                      <a:pt x="9" y="2"/>
                    </a:cubicBezTo>
                    <a:cubicBezTo>
                      <a:pt x="11" y="0"/>
                      <a:pt x="14" y="0"/>
                      <a:pt x="15" y="2"/>
                    </a:cubicBezTo>
                    <a:cubicBezTo>
                      <a:pt x="17" y="3"/>
                      <a:pt x="17" y="6"/>
                      <a:pt x="15" y="8"/>
                    </a:cubicBezTo>
                    <a:cubicBezTo>
                      <a:pt x="11" y="12"/>
                      <a:pt x="8" y="18"/>
                      <a:pt x="8" y="25"/>
                    </a:cubicBezTo>
                    <a:cubicBezTo>
                      <a:pt x="8" y="31"/>
                      <a:pt x="11" y="37"/>
                      <a:pt x="15" y="42"/>
                    </a:cubicBezTo>
                    <a:cubicBezTo>
                      <a:pt x="20" y="46"/>
                      <a:pt x="26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9" y="49"/>
                      <a:pt x="45" y="46"/>
                      <a:pt x="49" y="42"/>
                    </a:cubicBezTo>
                    <a:cubicBezTo>
                      <a:pt x="51" y="40"/>
                      <a:pt x="54" y="40"/>
                      <a:pt x="55" y="42"/>
                    </a:cubicBezTo>
                    <a:cubicBezTo>
                      <a:pt x="57" y="43"/>
                      <a:pt x="57" y="46"/>
                      <a:pt x="55" y="48"/>
                    </a:cubicBezTo>
                    <a:cubicBezTo>
                      <a:pt x="49" y="54"/>
                      <a:pt x="41" y="57"/>
                      <a:pt x="32" y="57"/>
                    </a:cubicBezTo>
                    <a:cubicBezTo>
                      <a:pt x="32" y="57"/>
                      <a:pt x="32" y="57"/>
                      <a:pt x="3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23" name="Freeform 1463"/>
              <p:cNvSpPr>
                <a:spLocks/>
              </p:cNvSpPr>
              <p:nvPr/>
            </p:nvSpPr>
            <p:spPr bwMode="auto">
              <a:xfrm>
                <a:off x="136597" y="8161361"/>
                <a:ext cx="461964" cy="442913"/>
              </a:xfrm>
              <a:custGeom>
                <a:avLst/>
                <a:gdLst>
                  <a:gd name="T0" fmla="*/ 74 w 145"/>
                  <a:gd name="T1" fmla="*/ 139 h 139"/>
                  <a:gd name="T2" fmla="*/ 42 w 145"/>
                  <a:gd name="T3" fmla="*/ 131 h 139"/>
                  <a:gd name="T4" fmla="*/ 40 w 145"/>
                  <a:gd name="T5" fmla="*/ 126 h 139"/>
                  <a:gd name="T6" fmla="*/ 46 w 145"/>
                  <a:gd name="T7" fmla="*/ 124 h 139"/>
                  <a:gd name="T8" fmla="*/ 116 w 145"/>
                  <a:gd name="T9" fmla="*/ 113 h 139"/>
                  <a:gd name="T10" fmla="*/ 134 w 145"/>
                  <a:gd name="T11" fmla="*/ 68 h 139"/>
                  <a:gd name="T12" fmla="*/ 109 w 145"/>
                  <a:gd name="T13" fmla="*/ 93 h 139"/>
                  <a:gd name="T14" fmla="*/ 105 w 145"/>
                  <a:gd name="T15" fmla="*/ 94 h 139"/>
                  <a:gd name="T16" fmla="*/ 80 w 145"/>
                  <a:gd name="T17" fmla="*/ 86 h 139"/>
                  <a:gd name="T18" fmla="*/ 59 w 145"/>
                  <a:gd name="T19" fmla="*/ 65 h 139"/>
                  <a:gd name="T20" fmla="*/ 51 w 145"/>
                  <a:gd name="T21" fmla="*/ 40 h 139"/>
                  <a:gd name="T22" fmla="*/ 52 w 145"/>
                  <a:gd name="T23" fmla="*/ 36 h 139"/>
                  <a:gd name="T24" fmla="*/ 75 w 145"/>
                  <a:gd name="T25" fmla="*/ 11 h 139"/>
                  <a:gd name="T26" fmla="*/ 32 w 145"/>
                  <a:gd name="T27" fmla="*/ 29 h 139"/>
                  <a:gd name="T28" fmla="*/ 21 w 145"/>
                  <a:gd name="T29" fmla="*/ 99 h 139"/>
                  <a:gd name="T30" fmla="*/ 19 w 145"/>
                  <a:gd name="T31" fmla="*/ 104 h 139"/>
                  <a:gd name="T32" fmla="*/ 14 w 145"/>
                  <a:gd name="T33" fmla="*/ 103 h 139"/>
                  <a:gd name="T34" fmla="*/ 26 w 145"/>
                  <a:gd name="T35" fmla="*/ 23 h 139"/>
                  <a:gd name="T36" fmla="*/ 85 w 145"/>
                  <a:gd name="T37" fmla="*/ 4 h 139"/>
                  <a:gd name="T38" fmla="*/ 88 w 145"/>
                  <a:gd name="T39" fmla="*/ 7 h 139"/>
                  <a:gd name="T40" fmla="*/ 87 w 145"/>
                  <a:gd name="T41" fmla="*/ 11 h 139"/>
                  <a:gd name="T42" fmla="*/ 59 w 145"/>
                  <a:gd name="T43" fmla="*/ 40 h 139"/>
                  <a:gd name="T44" fmla="*/ 67 w 145"/>
                  <a:gd name="T45" fmla="*/ 63 h 139"/>
                  <a:gd name="T46" fmla="*/ 82 w 145"/>
                  <a:gd name="T47" fmla="*/ 78 h 139"/>
                  <a:gd name="T48" fmla="*/ 105 w 145"/>
                  <a:gd name="T49" fmla="*/ 86 h 139"/>
                  <a:gd name="T50" fmla="*/ 134 w 145"/>
                  <a:gd name="T51" fmla="*/ 57 h 139"/>
                  <a:gd name="T52" fmla="*/ 138 w 145"/>
                  <a:gd name="T53" fmla="*/ 56 h 139"/>
                  <a:gd name="T54" fmla="*/ 141 w 145"/>
                  <a:gd name="T55" fmla="*/ 59 h 139"/>
                  <a:gd name="T56" fmla="*/ 122 w 145"/>
                  <a:gd name="T57" fmla="*/ 119 h 139"/>
                  <a:gd name="T58" fmla="*/ 74 w 145"/>
                  <a:gd name="T5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5" h="139">
                    <a:moveTo>
                      <a:pt x="74" y="139"/>
                    </a:moveTo>
                    <a:cubicBezTo>
                      <a:pt x="63" y="139"/>
                      <a:pt x="52" y="136"/>
                      <a:pt x="42" y="131"/>
                    </a:cubicBezTo>
                    <a:cubicBezTo>
                      <a:pt x="40" y="130"/>
                      <a:pt x="39" y="128"/>
                      <a:pt x="40" y="126"/>
                    </a:cubicBezTo>
                    <a:cubicBezTo>
                      <a:pt x="41" y="124"/>
                      <a:pt x="44" y="123"/>
                      <a:pt x="46" y="124"/>
                    </a:cubicBezTo>
                    <a:cubicBezTo>
                      <a:pt x="69" y="136"/>
                      <a:pt x="98" y="132"/>
                      <a:pt x="116" y="113"/>
                    </a:cubicBezTo>
                    <a:cubicBezTo>
                      <a:pt x="128" y="101"/>
                      <a:pt x="135" y="85"/>
                      <a:pt x="134" y="68"/>
                    </a:cubicBezTo>
                    <a:cubicBezTo>
                      <a:pt x="109" y="93"/>
                      <a:pt x="109" y="93"/>
                      <a:pt x="109" y="93"/>
                    </a:cubicBezTo>
                    <a:cubicBezTo>
                      <a:pt x="108" y="94"/>
                      <a:pt x="106" y="95"/>
                      <a:pt x="105" y="94"/>
                    </a:cubicBezTo>
                    <a:cubicBezTo>
                      <a:pt x="80" y="86"/>
                      <a:pt x="80" y="86"/>
                      <a:pt x="80" y="86"/>
                    </a:cubicBezTo>
                    <a:cubicBezTo>
                      <a:pt x="70" y="83"/>
                      <a:pt x="62" y="75"/>
                      <a:pt x="59" y="65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1" y="37"/>
                      <a:pt x="52" y="36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59" y="10"/>
                      <a:pt x="44" y="16"/>
                      <a:pt x="32" y="29"/>
                    </a:cubicBezTo>
                    <a:cubicBezTo>
                      <a:pt x="13" y="47"/>
                      <a:pt x="9" y="76"/>
                      <a:pt x="21" y="99"/>
                    </a:cubicBezTo>
                    <a:cubicBezTo>
                      <a:pt x="22" y="101"/>
                      <a:pt x="21" y="103"/>
                      <a:pt x="19" y="104"/>
                    </a:cubicBezTo>
                    <a:cubicBezTo>
                      <a:pt x="17" y="105"/>
                      <a:pt x="15" y="105"/>
                      <a:pt x="14" y="103"/>
                    </a:cubicBezTo>
                    <a:cubicBezTo>
                      <a:pt x="0" y="76"/>
                      <a:pt x="5" y="44"/>
                      <a:pt x="26" y="23"/>
                    </a:cubicBezTo>
                    <a:cubicBezTo>
                      <a:pt x="42" y="7"/>
                      <a:pt x="63" y="0"/>
                      <a:pt x="85" y="4"/>
                    </a:cubicBezTo>
                    <a:cubicBezTo>
                      <a:pt x="86" y="4"/>
                      <a:pt x="87" y="5"/>
                      <a:pt x="88" y="7"/>
                    </a:cubicBezTo>
                    <a:cubicBezTo>
                      <a:pt x="88" y="8"/>
                      <a:pt x="88" y="10"/>
                      <a:pt x="87" y="11"/>
                    </a:cubicBezTo>
                    <a:cubicBezTo>
                      <a:pt x="59" y="40"/>
                      <a:pt x="59" y="40"/>
                      <a:pt x="59" y="40"/>
                    </a:cubicBezTo>
                    <a:cubicBezTo>
                      <a:pt x="67" y="63"/>
                      <a:pt x="67" y="63"/>
                      <a:pt x="67" y="63"/>
                    </a:cubicBezTo>
                    <a:cubicBezTo>
                      <a:pt x="69" y="70"/>
                      <a:pt x="75" y="76"/>
                      <a:pt x="82" y="78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134" y="57"/>
                      <a:pt x="134" y="57"/>
                      <a:pt x="134" y="57"/>
                    </a:cubicBezTo>
                    <a:cubicBezTo>
                      <a:pt x="135" y="56"/>
                      <a:pt x="137" y="55"/>
                      <a:pt x="138" y="56"/>
                    </a:cubicBezTo>
                    <a:cubicBezTo>
                      <a:pt x="140" y="56"/>
                      <a:pt x="141" y="58"/>
                      <a:pt x="141" y="59"/>
                    </a:cubicBezTo>
                    <a:cubicBezTo>
                      <a:pt x="145" y="81"/>
                      <a:pt x="138" y="103"/>
                      <a:pt x="122" y="119"/>
                    </a:cubicBezTo>
                    <a:cubicBezTo>
                      <a:pt x="109" y="132"/>
                      <a:pt x="92" y="139"/>
                      <a:pt x="74" y="1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26" name="TextBox 5"/>
            <p:cNvSpPr txBox="1"/>
            <p:nvPr/>
          </p:nvSpPr>
          <p:spPr>
            <a:xfrm>
              <a:off x="2336896" y="4648760"/>
              <a:ext cx="7213600" cy="56143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fr-FR" sz="28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How to Work</a:t>
              </a:r>
              <a:endParaRPr lang="fr-FR" sz="28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69177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/>
          <p:cNvSpPr txBox="1">
            <a:spLocks/>
          </p:cNvSpPr>
          <p:nvPr/>
        </p:nvSpPr>
        <p:spPr>
          <a:xfrm>
            <a:off x="839788" y="660400"/>
            <a:ext cx="5738812" cy="66598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</a:t>
            </a:r>
            <a:r>
              <a:rPr lang="fr-FR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 the System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39788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498565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9131527" y="2355170"/>
            <a:ext cx="2220686" cy="22206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/>
          <p:cNvSpPr txBox="1"/>
          <p:nvPr/>
        </p:nvSpPr>
        <p:spPr>
          <a:xfrm>
            <a:off x="941159" y="4879624"/>
            <a:ext cx="2017942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Sampling Rate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087029" y="4879624"/>
            <a:ext cx="2017942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Number of Sampling Period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062827" y="4879624"/>
            <a:ext cx="2297760" cy="6463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Frequency Response X Axis Bound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98"/>
          <p:cNvSpPr txBox="1"/>
          <p:nvPr/>
        </p:nvSpPr>
        <p:spPr>
          <a:xfrm>
            <a:off x="941159" y="1541495"/>
            <a:ext cx="2119315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Parameters</a:t>
            </a:r>
            <a:endParaRPr lang="fr-F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2" name="Group 2121"/>
          <p:cNvGrpSpPr/>
          <p:nvPr/>
        </p:nvGrpSpPr>
        <p:grpSpPr>
          <a:xfrm>
            <a:off x="9888730" y="3113107"/>
            <a:ext cx="706280" cy="704811"/>
            <a:chOff x="2417814" y="9313874"/>
            <a:chExt cx="765181" cy="763588"/>
          </a:xfrm>
          <a:solidFill>
            <a:schemeClr val="accent1"/>
          </a:solidFill>
        </p:grpSpPr>
        <p:sp>
          <p:nvSpPr>
            <p:cNvPr id="23" name="Freeform 1107"/>
            <p:cNvSpPr>
              <a:spLocks/>
            </p:cNvSpPr>
            <p:nvPr/>
          </p:nvSpPr>
          <p:spPr bwMode="auto">
            <a:xfrm>
              <a:off x="2787704" y="9313874"/>
              <a:ext cx="25400" cy="763588"/>
            </a:xfrm>
            <a:custGeom>
              <a:avLst/>
              <a:gdLst>
                <a:gd name="T0" fmla="*/ 4 w 8"/>
                <a:gd name="T1" fmla="*/ 240 h 240"/>
                <a:gd name="T2" fmla="*/ 0 w 8"/>
                <a:gd name="T3" fmla="*/ 236 h 240"/>
                <a:gd name="T4" fmla="*/ 0 w 8"/>
                <a:gd name="T5" fmla="*/ 4 h 240"/>
                <a:gd name="T6" fmla="*/ 4 w 8"/>
                <a:gd name="T7" fmla="*/ 0 h 240"/>
                <a:gd name="T8" fmla="*/ 8 w 8"/>
                <a:gd name="T9" fmla="*/ 4 h 240"/>
                <a:gd name="T10" fmla="*/ 8 w 8"/>
                <a:gd name="T11" fmla="*/ 236 h 240"/>
                <a:gd name="T12" fmla="*/ 4 w 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40">
                  <a:moveTo>
                    <a:pt x="4" y="240"/>
                  </a:moveTo>
                  <a:cubicBezTo>
                    <a:pt x="2" y="240"/>
                    <a:pt x="0" y="238"/>
                    <a:pt x="0" y="23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36"/>
                    <a:pt x="8" y="236"/>
                    <a:pt x="8" y="236"/>
                  </a:cubicBezTo>
                  <a:cubicBezTo>
                    <a:pt x="8" y="238"/>
                    <a:pt x="6" y="240"/>
                    <a:pt x="4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1108"/>
            <p:cNvSpPr>
              <a:spLocks/>
            </p:cNvSpPr>
            <p:nvPr/>
          </p:nvSpPr>
          <p:spPr bwMode="auto">
            <a:xfrm>
              <a:off x="2686104" y="9313874"/>
              <a:ext cx="228602" cy="127000"/>
            </a:xfrm>
            <a:custGeom>
              <a:avLst/>
              <a:gdLst>
                <a:gd name="T0" fmla="*/ 68 w 72"/>
                <a:gd name="T1" fmla="*/ 40 h 40"/>
                <a:gd name="T2" fmla="*/ 65 w 72"/>
                <a:gd name="T3" fmla="*/ 39 h 40"/>
                <a:gd name="T4" fmla="*/ 36 w 72"/>
                <a:gd name="T5" fmla="*/ 10 h 40"/>
                <a:gd name="T6" fmla="*/ 7 w 72"/>
                <a:gd name="T7" fmla="*/ 39 h 40"/>
                <a:gd name="T8" fmla="*/ 1 w 72"/>
                <a:gd name="T9" fmla="*/ 39 h 40"/>
                <a:gd name="T10" fmla="*/ 1 w 72"/>
                <a:gd name="T11" fmla="*/ 33 h 40"/>
                <a:gd name="T12" fmla="*/ 33 w 72"/>
                <a:gd name="T13" fmla="*/ 1 h 40"/>
                <a:gd name="T14" fmla="*/ 39 w 72"/>
                <a:gd name="T15" fmla="*/ 1 h 40"/>
                <a:gd name="T16" fmla="*/ 71 w 72"/>
                <a:gd name="T17" fmla="*/ 33 h 40"/>
                <a:gd name="T18" fmla="*/ 71 w 72"/>
                <a:gd name="T19" fmla="*/ 39 h 40"/>
                <a:gd name="T20" fmla="*/ 68 w 72"/>
                <a:gd name="T2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40">
                  <a:moveTo>
                    <a:pt x="68" y="40"/>
                  </a:moveTo>
                  <a:cubicBezTo>
                    <a:pt x="67" y="40"/>
                    <a:pt x="66" y="40"/>
                    <a:pt x="65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5" y="40"/>
                    <a:pt x="3" y="40"/>
                    <a:pt x="1" y="39"/>
                  </a:cubicBezTo>
                  <a:cubicBezTo>
                    <a:pt x="0" y="37"/>
                    <a:pt x="0" y="35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2" y="35"/>
                    <a:pt x="72" y="37"/>
                    <a:pt x="71" y="39"/>
                  </a:cubicBezTo>
                  <a:cubicBezTo>
                    <a:pt x="70" y="40"/>
                    <a:pt x="69" y="40"/>
                    <a:pt x="6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Freeform 1109"/>
            <p:cNvSpPr>
              <a:spLocks/>
            </p:cNvSpPr>
            <p:nvPr/>
          </p:nvSpPr>
          <p:spPr bwMode="auto">
            <a:xfrm>
              <a:off x="2686104" y="9950462"/>
              <a:ext cx="228602" cy="127000"/>
            </a:xfrm>
            <a:custGeom>
              <a:avLst/>
              <a:gdLst>
                <a:gd name="T0" fmla="*/ 36 w 72"/>
                <a:gd name="T1" fmla="*/ 40 h 40"/>
                <a:gd name="T2" fmla="*/ 36 w 72"/>
                <a:gd name="T3" fmla="*/ 40 h 40"/>
                <a:gd name="T4" fmla="*/ 33 w 72"/>
                <a:gd name="T5" fmla="*/ 39 h 40"/>
                <a:gd name="T6" fmla="*/ 1 w 72"/>
                <a:gd name="T7" fmla="*/ 7 h 40"/>
                <a:gd name="T8" fmla="*/ 1 w 72"/>
                <a:gd name="T9" fmla="*/ 1 h 40"/>
                <a:gd name="T10" fmla="*/ 7 w 72"/>
                <a:gd name="T11" fmla="*/ 1 h 40"/>
                <a:gd name="T12" fmla="*/ 36 w 72"/>
                <a:gd name="T13" fmla="*/ 30 h 40"/>
                <a:gd name="T14" fmla="*/ 65 w 72"/>
                <a:gd name="T15" fmla="*/ 1 h 40"/>
                <a:gd name="T16" fmla="*/ 71 w 72"/>
                <a:gd name="T17" fmla="*/ 1 h 40"/>
                <a:gd name="T18" fmla="*/ 71 w 72"/>
                <a:gd name="T19" fmla="*/ 7 h 40"/>
                <a:gd name="T20" fmla="*/ 39 w 72"/>
                <a:gd name="T21" fmla="*/ 39 h 40"/>
                <a:gd name="T22" fmla="*/ 36 w 72"/>
                <a:gd name="T2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2" h="40">
                  <a:moveTo>
                    <a:pt x="36" y="40"/>
                  </a:moveTo>
                  <a:cubicBezTo>
                    <a:pt x="36" y="40"/>
                    <a:pt x="36" y="40"/>
                    <a:pt x="36" y="40"/>
                  </a:cubicBezTo>
                  <a:cubicBezTo>
                    <a:pt x="35" y="40"/>
                    <a:pt x="34" y="40"/>
                    <a:pt x="33" y="39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7" y="0"/>
                    <a:pt x="69" y="0"/>
                    <a:pt x="71" y="1"/>
                  </a:cubicBezTo>
                  <a:cubicBezTo>
                    <a:pt x="72" y="3"/>
                    <a:pt x="72" y="5"/>
                    <a:pt x="71" y="7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7" y="40"/>
                    <a:pt x="3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1110"/>
            <p:cNvSpPr>
              <a:spLocks/>
            </p:cNvSpPr>
            <p:nvPr/>
          </p:nvSpPr>
          <p:spPr bwMode="auto">
            <a:xfrm>
              <a:off x="2417814" y="9683762"/>
              <a:ext cx="765181" cy="25400"/>
            </a:xfrm>
            <a:custGeom>
              <a:avLst/>
              <a:gdLst>
                <a:gd name="T0" fmla="*/ 236 w 240"/>
                <a:gd name="T1" fmla="*/ 8 h 8"/>
                <a:gd name="T2" fmla="*/ 4 w 240"/>
                <a:gd name="T3" fmla="*/ 8 h 8"/>
                <a:gd name="T4" fmla="*/ 0 w 240"/>
                <a:gd name="T5" fmla="*/ 4 h 8"/>
                <a:gd name="T6" fmla="*/ 4 w 240"/>
                <a:gd name="T7" fmla="*/ 0 h 8"/>
                <a:gd name="T8" fmla="*/ 236 w 240"/>
                <a:gd name="T9" fmla="*/ 0 h 8"/>
                <a:gd name="T10" fmla="*/ 240 w 240"/>
                <a:gd name="T11" fmla="*/ 4 h 8"/>
                <a:gd name="T12" fmla="*/ 236 w 2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8">
                  <a:moveTo>
                    <a:pt x="23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38" y="0"/>
                    <a:pt x="240" y="2"/>
                    <a:pt x="240" y="4"/>
                  </a:cubicBezTo>
                  <a:cubicBezTo>
                    <a:pt x="240" y="6"/>
                    <a:pt x="238" y="8"/>
                    <a:pt x="23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1111"/>
            <p:cNvSpPr>
              <a:spLocks/>
            </p:cNvSpPr>
            <p:nvPr/>
          </p:nvSpPr>
          <p:spPr bwMode="auto">
            <a:xfrm>
              <a:off x="3055994" y="9582162"/>
              <a:ext cx="127001" cy="228600"/>
            </a:xfrm>
            <a:custGeom>
              <a:avLst/>
              <a:gdLst>
                <a:gd name="T0" fmla="*/ 4 w 40"/>
                <a:gd name="T1" fmla="*/ 72 h 72"/>
                <a:gd name="T2" fmla="*/ 1 w 40"/>
                <a:gd name="T3" fmla="*/ 71 h 72"/>
                <a:gd name="T4" fmla="*/ 1 w 40"/>
                <a:gd name="T5" fmla="*/ 65 h 72"/>
                <a:gd name="T6" fmla="*/ 30 w 40"/>
                <a:gd name="T7" fmla="*/ 36 h 72"/>
                <a:gd name="T8" fmla="*/ 1 w 40"/>
                <a:gd name="T9" fmla="*/ 7 h 72"/>
                <a:gd name="T10" fmla="*/ 1 w 40"/>
                <a:gd name="T11" fmla="*/ 1 h 72"/>
                <a:gd name="T12" fmla="*/ 7 w 40"/>
                <a:gd name="T13" fmla="*/ 1 h 72"/>
                <a:gd name="T14" fmla="*/ 39 w 40"/>
                <a:gd name="T15" fmla="*/ 33 h 72"/>
                <a:gd name="T16" fmla="*/ 39 w 40"/>
                <a:gd name="T17" fmla="*/ 39 h 72"/>
                <a:gd name="T18" fmla="*/ 7 w 40"/>
                <a:gd name="T19" fmla="*/ 71 h 72"/>
                <a:gd name="T20" fmla="*/ 4 w 40"/>
                <a:gd name="T2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72">
                  <a:moveTo>
                    <a:pt x="4" y="72"/>
                  </a:moveTo>
                  <a:cubicBezTo>
                    <a:pt x="3" y="72"/>
                    <a:pt x="2" y="72"/>
                    <a:pt x="1" y="71"/>
                  </a:cubicBezTo>
                  <a:cubicBezTo>
                    <a:pt x="0" y="69"/>
                    <a:pt x="0" y="67"/>
                    <a:pt x="1" y="65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3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5"/>
                    <a:pt x="40" y="37"/>
                    <a:pt x="39" y="3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6" y="72"/>
                    <a:pt x="5" y="72"/>
                    <a:pt x="4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Freeform 1112"/>
            <p:cNvSpPr>
              <a:spLocks/>
            </p:cNvSpPr>
            <p:nvPr/>
          </p:nvSpPr>
          <p:spPr bwMode="auto">
            <a:xfrm>
              <a:off x="2417814" y="9582162"/>
              <a:ext cx="127001" cy="228600"/>
            </a:xfrm>
            <a:custGeom>
              <a:avLst/>
              <a:gdLst>
                <a:gd name="T0" fmla="*/ 36 w 40"/>
                <a:gd name="T1" fmla="*/ 72 h 72"/>
                <a:gd name="T2" fmla="*/ 33 w 40"/>
                <a:gd name="T3" fmla="*/ 71 h 72"/>
                <a:gd name="T4" fmla="*/ 1 w 40"/>
                <a:gd name="T5" fmla="*/ 39 h 72"/>
                <a:gd name="T6" fmla="*/ 0 w 40"/>
                <a:gd name="T7" fmla="*/ 36 h 72"/>
                <a:gd name="T8" fmla="*/ 1 w 40"/>
                <a:gd name="T9" fmla="*/ 33 h 72"/>
                <a:gd name="T10" fmla="*/ 33 w 40"/>
                <a:gd name="T11" fmla="*/ 1 h 72"/>
                <a:gd name="T12" fmla="*/ 39 w 40"/>
                <a:gd name="T13" fmla="*/ 1 h 72"/>
                <a:gd name="T14" fmla="*/ 39 w 40"/>
                <a:gd name="T15" fmla="*/ 7 h 72"/>
                <a:gd name="T16" fmla="*/ 10 w 40"/>
                <a:gd name="T17" fmla="*/ 36 h 72"/>
                <a:gd name="T18" fmla="*/ 39 w 40"/>
                <a:gd name="T19" fmla="*/ 65 h 72"/>
                <a:gd name="T20" fmla="*/ 39 w 40"/>
                <a:gd name="T21" fmla="*/ 71 h 72"/>
                <a:gd name="T22" fmla="*/ 36 w 40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2">
                  <a:moveTo>
                    <a:pt x="36" y="72"/>
                  </a:moveTo>
                  <a:cubicBezTo>
                    <a:pt x="35" y="72"/>
                    <a:pt x="34" y="72"/>
                    <a:pt x="33" y="7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8"/>
                    <a:pt x="0" y="37"/>
                    <a:pt x="0" y="36"/>
                  </a:cubicBezTo>
                  <a:cubicBezTo>
                    <a:pt x="0" y="35"/>
                    <a:pt x="0" y="34"/>
                    <a:pt x="1" y="33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5" y="0"/>
                    <a:pt x="37" y="0"/>
                    <a:pt x="39" y="1"/>
                  </a:cubicBezTo>
                  <a:cubicBezTo>
                    <a:pt x="40" y="3"/>
                    <a:pt x="40" y="5"/>
                    <a:pt x="39" y="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0" y="67"/>
                    <a:pt x="40" y="69"/>
                    <a:pt x="39" y="71"/>
                  </a:cubicBezTo>
                  <a:cubicBezTo>
                    <a:pt x="38" y="72"/>
                    <a:pt x="37" y="72"/>
                    <a:pt x="3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9" name="Group 2346"/>
          <p:cNvGrpSpPr/>
          <p:nvPr/>
        </p:nvGrpSpPr>
        <p:grpSpPr>
          <a:xfrm>
            <a:off x="1502509" y="3033221"/>
            <a:ext cx="891343" cy="889493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30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33" name="Group 2346"/>
          <p:cNvGrpSpPr/>
          <p:nvPr/>
        </p:nvGrpSpPr>
        <p:grpSpPr>
          <a:xfrm>
            <a:off x="5650328" y="3017502"/>
            <a:ext cx="891343" cy="889493"/>
            <a:chOff x="776284" y="3830638"/>
            <a:chExt cx="765176" cy="763588"/>
          </a:xfrm>
          <a:solidFill>
            <a:schemeClr val="accent1"/>
          </a:solidFill>
        </p:grpSpPr>
        <p:sp>
          <p:nvSpPr>
            <p:cNvPr id="34" name="Freeform 922"/>
            <p:cNvSpPr>
              <a:spLocks noEditPoints="1"/>
            </p:cNvSpPr>
            <p:nvPr/>
          </p:nvSpPr>
          <p:spPr bwMode="auto">
            <a:xfrm>
              <a:off x="776284" y="3830638"/>
              <a:ext cx="765176" cy="763588"/>
            </a:xfrm>
            <a:custGeom>
              <a:avLst/>
              <a:gdLst>
                <a:gd name="T0" fmla="*/ 120 w 240"/>
                <a:gd name="T1" fmla="*/ 240 h 240"/>
                <a:gd name="T2" fmla="*/ 0 w 240"/>
                <a:gd name="T3" fmla="*/ 120 h 240"/>
                <a:gd name="T4" fmla="*/ 120 w 240"/>
                <a:gd name="T5" fmla="*/ 0 h 240"/>
                <a:gd name="T6" fmla="*/ 240 w 240"/>
                <a:gd name="T7" fmla="*/ 120 h 240"/>
                <a:gd name="T8" fmla="*/ 120 w 240"/>
                <a:gd name="T9" fmla="*/ 240 h 240"/>
                <a:gd name="T10" fmla="*/ 120 w 240"/>
                <a:gd name="T11" fmla="*/ 8 h 240"/>
                <a:gd name="T12" fmla="*/ 8 w 240"/>
                <a:gd name="T13" fmla="*/ 120 h 240"/>
                <a:gd name="T14" fmla="*/ 120 w 240"/>
                <a:gd name="T15" fmla="*/ 232 h 240"/>
                <a:gd name="T16" fmla="*/ 232 w 240"/>
                <a:gd name="T17" fmla="*/ 120 h 240"/>
                <a:gd name="T18" fmla="*/ 120 w 240"/>
                <a:gd name="T19" fmla="*/ 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0" h="240">
                  <a:moveTo>
                    <a:pt x="120" y="240"/>
                  </a:moveTo>
                  <a:cubicBezTo>
                    <a:pt x="54" y="240"/>
                    <a:pt x="0" y="186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186" y="0"/>
                    <a:pt x="240" y="54"/>
                    <a:pt x="240" y="120"/>
                  </a:cubicBezTo>
                  <a:cubicBezTo>
                    <a:pt x="240" y="186"/>
                    <a:pt x="186" y="240"/>
                    <a:pt x="120" y="240"/>
                  </a:cubicBezTo>
                  <a:close/>
                  <a:moveTo>
                    <a:pt x="120" y="8"/>
                  </a:moveTo>
                  <a:cubicBezTo>
                    <a:pt x="58" y="8"/>
                    <a:pt x="8" y="58"/>
                    <a:pt x="8" y="120"/>
                  </a:cubicBezTo>
                  <a:cubicBezTo>
                    <a:pt x="8" y="182"/>
                    <a:pt x="58" y="232"/>
                    <a:pt x="120" y="232"/>
                  </a:cubicBezTo>
                  <a:cubicBezTo>
                    <a:pt x="182" y="232"/>
                    <a:pt x="232" y="182"/>
                    <a:pt x="232" y="120"/>
                  </a:cubicBezTo>
                  <a:cubicBezTo>
                    <a:pt x="232" y="58"/>
                    <a:pt x="182" y="8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923"/>
            <p:cNvSpPr>
              <a:spLocks/>
            </p:cNvSpPr>
            <p:nvPr/>
          </p:nvSpPr>
          <p:spPr bwMode="auto">
            <a:xfrm>
              <a:off x="1146172" y="3970338"/>
              <a:ext cx="25400" cy="254000"/>
            </a:xfrm>
            <a:custGeom>
              <a:avLst/>
              <a:gdLst>
                <a:gd name="T0" fmla="*/ 4 w 8"/>
                <a:gd name="T1" fmla="*/ 80 h 80"/>
                <a:gd name="T2" fmla="*/ 0 w 8"/>
                <a:gd name="T3" fmla="*/ 76 h 80"/>
                <a:gd name="T4" fmla="*/ 0 w 8"/>
                <a:gd name="T5" fmla="*/ 4 h 80"/>
                <a:gd name="T6" fmla="*/ 4 w 8"/>
                <a:gd name="T7" fmla="*/ 0 h 80"/>
                <a:gd name="T8" fmla="*/ 8 w 8"/>
                <a:gd name="T9" fmla="*/ 4 h 80"/>
                <a:gd name="T10" fmla="*/ 8 w 8"/>
                <a:gd name="T11" fmla="*/ 76 h 80"/>
                <a:gd name="T12" fmla="*/ 4 w 8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4" y="80"/>
                  </a:moveTo>
                  <a:cubicBezTo>
                    <a:pt x="2" y="80"/>
                    <a:pt x="0" y="78"/>
                    <a:pt x="0" y="7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78"/>
                    <a:pt x="6" y="80"/>
                    <a:pt x="4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924"/>
            <p:cNvSpPr>
              <a:spLocks/>
            </p:cNvSpPr>
            <p:nvPr/>
          </p:nvSpPr>
          <p:spPr bwMode="auto">
            <a:xfrm>
              <a:off x="1146172" y="4198938"/>
              <a:ext cx="152400" cy="177800"/>
            </a:xfrm>
            <a:custGeom>
              <a:avLst/>
              <a:gdLst>
                <a:gd name="T0" fmla="*/ 44 w 48"/>
                <a:gd name="T1" fmla="*/ 56 h 56"/>
                <a:gd name="T2" fmla="*/ 41 w 48"/>
                <a:gd name="T3" fmla="*/ 55 h 56"/>
                <a:gd name="T4" fmla="*/ 1 w 48"/>
                <a:gd name="T5" fmla="*/ 7 h 56"/>
                <a:gd name="T6" fmla="*/ 1 w 48"/>
                <a:gd name="T7" fmla="*/ 1 h 56"/>
                <a:gd name="T8" fmla="*/ 7 w 48"/>
                <a:gd name="T9" fmla="*/ 1 h 56"/>
                <a:gd name="T10" fmla="*/ 47 w 48"/>
                <a:gd name="T11" fmla="*/ 49 h 56"/>
                <a:gd name="T12" fmla="*/ 47 w 48"/>
                <a:gd name="T13" fmla="*/ 55 h 56"/>
                <a:gd name="T14" fmla="*/ 44 w 48"/>
                <a:gd name="T1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56">
                  <a:moveTo>
                    <a:pt x="44" y="56"/>
                  </a:moveTo>
                  <a:cubicBezTo>
                    <a:pt x="43" y="56"/>
                    <a:pt x="42" y="56"/>
                    <a:pt x="41" y="5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51"/>
                    <a:pt x="48" y="54"/>
                    <a:pt x="47" y="55"/>
                  </a:cubicBezTo>
                  <a:cubicBezTo>
                    <a:pt x="46" y="56"/>
                    <a:pt x="45" y="56"/>
                    <a:pt x="44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9069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5495" y="328263"/>
            <a:ext cx="6373105" cy="63731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/>
          <p:cNvSpPr txBox="1"/>
          <p:nvPr/>
        </p:nvSpPr>
        <p:spPr>
          <a:xfrm>
            <a:off x="6578598" y="1711493"/>
            <a:ext cx="4903503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Arbitrary Input Signal</a:t>
            </a:r>
            <a:endParaRPr lang="fr-F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738812" cy="665982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System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01" y="1711493"/>
            <a:ext cx="4495291" cy="3858458"/>
          </a:xfrm>
          <a:prstGeom prst="rect">
            <a:avLst/>
          </a:prstGeom>
        </p:spPr>
      </p:pic>
      <p:sp>
        <p:nvSpPr>
          <p:cNvPr id="26" name="Text Placeholder 1"/>
          <p:cNvSpPr txBox="1">
            <a:spLocks/>
          </p:cNvSpPr>
          <p:nvPr/>
        </p:nvSpPr>
        <p:spPr>
          <a:xfrm>
            <a:off x="7184661" y="2515163"/>
            <a:ext cx="3908717" cy="306032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Unit-Step, Unit-Sample</a:t>
            </a:r>
            <a:endParaRPr lang="fr-FR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Sine</a:t>
            </a:r>
            <a:r>
              <a:rPr lang="fr-FR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Wave, </a:t>
            </a:r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Cosine</a:t>
            </a:r>
            <a:r>
              <a:rPr lang="fr-FR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Wave</a:t>
            </a:r>
            <a:endParaRPr lang="fr-FR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Square</a:t>
            </a:r>
            <a:r>
              <a:rPr lang="fr-FR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Wave</a:t>
            </a:r>
            <a:endParaRPr lang="fr-FR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Sawtooth</a:t>
            </a:r>
            <a:r>
              <a:rPr lang="fr-FR" altLang="zh-TW" sz="2800" dirty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Wave</a:t>
            </a:r>
            <a:endParaRPr lang="fr-FR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Triangle Wave</a:t>
            </a:r>
          </a:p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Natural Exponential</a:t>
            </a:r>
          </a:p>
        </p:txBody>
      </p:sp>
    </p:spTree>
    <p:extLst>
      <p:ext uri="{BB962C8B-B14F-4D97-AF65-F5344CB8AC3E}">
        <p14:creationId xmlns:p14="http://schemas.microsoft.com/office/powerpoint/2010/main" val="1777209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5495" y="328263"/>
            <a:ext cx="6373105" cy="63731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/>
          <p:cNvSpPr txBox="1"/>
          <p:nvPr/>
        </p:nvSpPr>
        <p:spPr>
          <a:xfrm>
            <a:off x="6687269" y="1782638"/>
            <a:ext cx="4903503" cy="535531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Difference Equation for LTI</a:t>
            </a:r>
            <a:endParaRPr lang="fr-FR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5738812" cy="665982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</a:t>
            </a:r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in the System</a:t>
            </a:r>
            <a:endParaRPr lang="fr-F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Text Placeholder 1"/>
          <p:cNvSpPr txBox="1">
            <a:spLocks/>
          </p:cNvSpPr>
          <p:nvPr/>
        </p:nvSpPr>
        <p:spPr>
          <a:xfrm>
            <a:off x="7212893" y="2499039"/>
            <a:ext cx="3908717" cy="2305246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difference equation represents LTI System</a:t>
            </a:r>
          </a:p>
          <a:p>
            <a:endParaRPr lang="fr-FR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example: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fr-F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fr-F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 y[n</a:t>
            </a:r>
            <a:r>
              <a:rPr lang="fr-FR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]=x[n]+y[n-2]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50404"/>
            <a:ext cx="5158993" cy="29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16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1852908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Based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How to </a:t>
            </a:r>
            <a:r>
              <a:rPr lang="fr-FR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</a:t>
            </a:r>
            <a:endParaRPr lang="fr-FR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4930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Mathmatics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76832" y="2755732"/>
            <a:ext cx="2602141" cy="523220"/>
          </a:xfrm>
          <a:prstGeom prst="rect">
            <a:avLst/>
          </a:prstGeom>
          <a:noFill/>
        </p:spPr>
        <p:txBody>
          <a:bodyPr wrap="square" lIns="0" rtlCol="0" anchor="b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Plot Graphics</a:t>
            </a:r>
            <a:endParaRPr lang="fr-FR" sz="28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52908" y="3401622"/>
            <a:ext cx="2602141" cy="120032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</a:t>
            </a:r>
          </a:p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</a:p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930" y="3401622"/>
            <a:ext cx="2815023" cy="1569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1D Convolution</a:t>
            </a:r>
          </a:p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Frequency Response</a:t>
            </a:r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by</a:t>
            </a:r>
          </a:p>
          <a:p>
            <a:pPr marL="342900" indent="-342900">
              <a:lnSpc>
                <a:spcPct val="120000"/>
              </a:lnSpc>
              <a:buFont typeface="Segoe UI Light" panose="020B0502040204020203" pitchFamily="34" charset="0"/>
              <a:buChar char="−"/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Definition</a:t>
            </a:r>
          </a:p>
          <a:p>
            <a:pPr marL="342900" indent="-342900">
              <a:lnSpc>
                <a:spcPct val="120000"/>
              </a:lnSpc>
              <a:buFont typeface="Segoe UI Light" panose="020B0502040204020203" pitchFamily="34" charset="0"/>
              <a:buChar char="−"/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H(jw)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6832" y="3401622"/>
            <a:ext cx="2602141" cy="427425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Function-Plot Plugin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13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43225" y="2173272"/>
            <a:ext cx="5626375" cy="125572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System: y[n</a:t>
            </a:r>
            <a:r>
              <a:rPr lang="fr-F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]=x[n</a:t>
            </a: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]</a:t>
            </a:r>
          </a:p>
          <a:p>
            <a:pPr>
              <a:lnSpc>
                <a:spcPct val="90000"/>
              </a:lnSpc>
            </a:pPr>
            <a:endParaRPr lang="fr-FR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Input: square(t), sawtooth(t), tripuls(t)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" y="284754"/>
            <a:ext cx="5853099" cy="31083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8" y="3677906"/>
            <a:ext cx="5739785" cy="3115203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6329816" y="399143"/>
            <a:ext cx="6288122" cy="15300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sz="4400" dirty="0" smtClean="0">
                <a:solidFill>
                  <a:schemeClr val="accent1"/>
                </a:solidFill>
              </a:rPr>
              <a:t>Analysis</a:t>
            </a:r>
            <a:r>
              <a:rPr lang="fr-FR" altLang="zh-TW" sz="4400" dirty="0" smtClean="0"/>
              <a:t> </a:t>
            </a:r>
          </a:p>
          <a:p>
            <a:r>
              <a:rPr lang="fr-FR" altLang="zh-TW" sz="4400" dirty="0" smtClean="0"/>
              <a:t>Some </a:t>
            </a:r>
            <a:r>
              <a:rPr lang="fr-FR" altLang="zh-TW" sz="4400" dirty="0"/>
              <a:t>LTI </a:t>
            </a:r>
            <a:r>
              <a:rPr lang="fr-FR" altLang="zh-TW" sz="4400" dirty="0" smtClean="0"/>
              <a:t>System</a:t>
            </a:r>
            <a:endParaRPr lang="fr-FR" altLang="zh-TW" sz="4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816" y="3681181"/>
            <a:ext cx="5739785" cy="310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78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" y="306113"/>
            <a:ext cx="5853099" cy="3065680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141488" y="699182"/>
            <a:ext cx="5796442" cy="2643060"/>
            <a:chOff x="141488" y="3697874"/>
            <a:chExt cx="5796442" cy="264306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88" y="4151479"/>
              <a:ext cx="5796442" cy="2189455"/>
            </a:xfrm>
            <a:prstGeom prst="rect">
              <a:avLst/>
            </a:prstGeom>
          </p:spPr>
        </p:pic>
        <p:grpSp>
          <p:nvGrpSpPr>
            <p:cNvPr id="3" name="群組 2"/>
            <p:cNvGrpSpPr/>
            <p:nvPr/>
          </p:nvGrpSpPr>
          <p:grpSpPr>
            <a:xfrm>
              <a:off x="226368" y="3697874"/>
              <a:ext cx="3163798" cy="385779"/>
              <a:chOff x="226368" y="3697874"/>
              <a:chExt cx="3163798" cy="385779"/>
            </a:xfrm>
          </p:grpSpPr>
          <p:sp>
            <p:nvSpPr>
              <p:cNvPr id="8" name="TextBox 98"/>
              <p:cNvSpPr txBox="1"/>
              <p:nvPr/>
            </p:nvSpPr>
            <p:spPr>
              <a:xfrm>
                <a:off x="677111" y="3697874"/>
                <a:ext cx="2713055" cy="369332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Sampling Rate = 10Hz</a:t>
                </a:r>
                <a:endPara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9" name="Group 2346"/>
              <p:cNvGrpSpPr/>
              <p:nvPr/>
            </p:nvGrpSpPr>
            <p:grpSpPr>
              <a:xfrm>
                <a:off x="226368" y="3697874"/>
                <a:ext cx="386581" cy="385779"/>
                <a:chOff x="776284" y="3830638"/>
                <a:chExt cx="765176" cy="763588"/>
              </a:xfrm>
              <a:solidFill>
                <a:schemeClr val="accent1"/>
              </a:solidFill>
            </p:grpSpPr>
            <p:sp>
              <p:nvSpPr>
                <p:cNvPr id="10" name="Freeform 922"/>
                <p:cNvSpPr>
                  <a:spLocks noEditPoints="1"/>
                </p:cNvSpPr>
                <p:nvPr/>
              </p:nvSpPr>
              <p:spPr bwMode="auto">
                <a:xfrm>
                  <a:off x="776284" y="3830638"/>
                  <a:ext cx="765176" cy="763588"/>
                </a:xfrm>
                <a:custGeom>
                  <a:avLst/>
                  <a:gdLst>
                    <a:gd name="T0" fmla="*/ 120 w 240"/>
                    <a:gd name="T1" fmla="*/ 240 h 240"/>
                    <a:gd name="T2" fmla="*/ 0 w 240"/>
                    <a:gd name="T3" fmla="*/ 120 h 240"/>
                    <a:gd name="T4" fmla="*/ 120 w 240"/>
                    <a:gd name="T5" fmla="*/ 0 h 240"/>
                    <a:gd name="T6" fmla="*/ 240 w 240"/>
                    <a:gd name="T7" fmla="*/ 120 h 240"/>
                    <a:gd name="T8" fmla="*/ 120 w 240"/>
                    <a:gd name="T9" fmla="*/ 240 h 240"/>
                    <a:gd name="T10" fmla="*/ 120 w 240"/>
                    <a:gd name="T11" fmla="*/ 8 h 240"/>
                    <a:gd name="T12" fmla="*/ 8 w 240"/>
                    <a:gd name="T13" fmla="*/ 120 h 240"/>
                    <a:gd name="T14" fmla="*/ 120 w 240"/>
                    <a:gd name="T15" fmla="*/ 232 h 240"/>
                    <a:gd name="T16" fmla="*/ 232 w 240"/>
                    <a:gd name="T17" fmla="*/ 120 h 240"/>
                    <a:gd name="T18" fmla="*/ 120 w 240"/>
                    <a:gd name="T19" fmla="*/ 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240">
                      <a:moveTo>
                        <a:pt x="120" y="240"/>
                      </a:moveTo>
                      <a:cubicBezTo>
                        <a:pt x="54" y="240"/>
                        <a:pt x="0" y="186"/>
                        <a:pt x="0" y="120"/>
                      </a:cubicBezTo>
                      <a:cubicBezTo>
                        <a:pt x="0" y="54"/>
                        <a:pt x="54" y="0"/>
                        <a:pt x="120" y="0"/>
                      </a:cubicBezTo>
                      <a:cubicBezTo>
                        <a:pt x="186" y="0"/>
                        <a:pt x="240" y="54"/>
                        <a:pt x="240" y="120"/>
                      </a:cubicBezTo>
                      <a:cubicBezTo>
                        <a:pt x="240" y="186"/>
                        <a:pt x="186" y="240"/>
                        <a:pt x="120" y="240"/>
                      </a:cubicBezTo>
                      <a:close/>
                      <a:moveTo>
                        <a:pt x="120" y="8"/>
                      </a:moveTo>
                      <a:cubicBezTo>
                        <a:pt x="58" y="8"/>
                        <a:pt x="8" y="58"/>
                        <a:pt x="8" y="120"/>
                      </a:cubicBezTo>
                      <a:cubicBezTo>
                        <a:pt x="8" y="182"/>
                        <a:pt x="58" y="232"/>
                        <a:pt x="120" y="232"/>
                      </a:cubicBezTo>
                      <a:cubicBezTo>
                        <a:pt x="182" y="232"/>
                        <a:pt x="232" y="182"/>
                        <a:pt x="232" y="120"/>
                      </a:cubicBezTo>
                      <a:cubicBezTo>
                        <a:pt x="232" y="58"/>
                        <a:pt x="182" y="8"/>
                        <a:pt x="12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1" name="Freeform 923"/>
                <p:cNvSpPr>
                  <a:spLocks/>
                </p:cNvSpPr>
                <p:nvPr/>
              </p:nvSpPr>
              <p:spPr bwMode="auto">
                <a:xfrm>
                  <a:off x="1146172" y="3970338"/>
                  <a:ext cx="25400" cy="254000"/>
                </a:xfrm>
                <a:custGeom>
                  <a:avLst/>
                  <a:gdLst>
                    <a:gd name="T0" fmla="*/ 4 w 8"/>
                    <a:gd name="T1" fmla="*/ 80 h 80"/>
                    <a:gd name="T2" fmla="*/ 0 w 8"/>
                    <a:gd name="T3" fmla="*/ 76 h 80"/>
                    <a:gd name="T4" fmla="*/ 0 w 8"/>
                    <a:gd name="T5" fmla="*/ 4 h 80"/>
                    <a:gd name="T6" fmla="*/ 4 w 8"/>
                    <a:gd name="T7" fmla="*/ 0 h 80"/>
                    <a:gd name="T8" fmla="*/ 8 w 8"/>
                    <a:gd name="T9" fmla="*/ 4 h 80"/>
                    <a:gd name="T10" fmla="*/ 8 w 8"/>
                    <a:gd name="T11" fmla="*/ 76 h 80"/>
                    <a:gd name="T12" fmla="*/ 4 w 8"/>
                    <a:gd name="T13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80">
                      <a:moveTo>
                        <a:pt x="4" y="80"/>
                      </a:moveTo>
                      <a:cubicBezTo>
                        <a:pt x="2" y="80"/>
                        <a:pt x="0" y="78"/>
                        <a:pt x="0" y="76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" y="0"/>
                        <a:pt x="8" y="2"/>
                        <a:pt x="8" y="4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8" y="78"/>
                        <a:pt x="6" y="80"/>
                        <a:pt x="4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2" name="Freeform 924"/>
                <p:cNvSpPr>
                  <a:spLocks/>
                </p:cNvSpPr>
                <p:nvPr/>
              </p:nvSpPr>
              <p:spPr bwMode="auto">
                <a:xfrm>
                  <a:off x="1146172" y="4198938"/>
                  <a:ext cx="152400" cy="177800"/>
                </a:xfrm>
                <a:custGeom>
                  <a:avLst/>
                  <a:gdLst>
                    <a:gd name="T0" fmla="*/ 44 w 48"/>
                    <a:gd name="T1" fmla="*/ 56 h 56"/>
                    <a:gd name="T2" fmla="*/ 41 w 48"/>
                    <a:gd name="T3" fmla="*/ 55 h 56"/>
                    <a:gd name="T4" fmla="*/ 1 w 48"/>
                    <a:gd name="T5" fmla="*/ 7 h 56"/>
                    <a:gd name="T6" fmla="*/ 1 w 48"/>
                    <a:gd name="T7" fmla="*/ 1 h 56"/>
                    <a:gd name="T8" fmla="*/ 7 w 48"/>
                    <a:gd name="T9" fmla="*/ 1 h 56"/>
                    <a:gd name="T10" fmla="*/ 47 w 48"/>
                    <a:gd name="T11" fmla="*/ 49 h 56"/>
                    <a:gd name="T12" fmla="*/ 47 w 48"/>
                    <a:gd name="T13" fmla="*/ 55 h 56"/>
                    <a:gd name="T14" fmla="*/ 44 w 48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56">
                      <a:moveTo>
                        <a:pt x="44" y="56"/>
                      </a:moveTo>
                      <a:cubicBezTo>
                        <a:pt x="43" y="56"/>
                        <a:pt x="42" y="56"/>
                        <a:pt x="41" y="55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0" y="2"/>
                        <a:pt x="1" y="1"/>
                      </a:cubicBezTo>
                      <a:cubicBezTo>
                        <a:pt x="3" y="0"/>
                        <a:pt x="6" y="0"/>
                        <a:pt x="7" y="1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8" y="51"/>
                        <a:pt x="48" y="54"/>
                        <a:pt x="47" y="55"/>
                      </a:cubicBezTo>
                      <a:cubicBezTo>
                        <a:pt x="46" y="56"/>
                        <a:pt x="45" y="56"/>
                        <a:pt x="44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" name="TextBox 4"/>
          <p:cNvSpPr txBox="1"/>
          <p:nvPr/>
        </p:nvSpPr>
        <p:spPr>
          <a:xfrm>
            <a:off x="6443225" y="2173272"/>
            <a:ext cx="5626375" cy="1255728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System: y[n]=0.4x[n-1]-0.2y[n-1]</a:t>
            </a:r>
          </a:p>
          <a:p>
            <a:pPr>
              <a:lnSpc>
                <a:spcPct val="90000"/>
              </a:lnSpc>
            </a:pPr>
            <a:endParaRPr lang="fr-FR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Input:</a:t>
            </a:r>
            <a:r>
              <a:rPr lang="zh-TW" alt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sin(t</a:t>
            </a:r>
            <a:r>
              <a:rPr lang="fr-FR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fr-FR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329816" y="399143"/>
            <a:ext cx="6288122" cy="15300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sz="4400" dirty="0" smtClean="0">
                <a:solidFill>
                  <a:schemeClr val="accent1"/>
                </a:solidFill>
              </a:rPr>
              <a:t>Analysis</a:t>
            </a:r>
            <a:r>
              <a:rPr lang="fr-FR" altLang="zh-TW" sz="4400" dirty="0" smtClean="0"/>
              <a:t> </a:t>
            </a:r>
          </a:p>
          <a:p>
            <a:r>
              <a:rPr lang="fr-FR" altLang="zh-TW" sz="4400" dirty="0" smtClean="0"/>
              <a:t>Some </a:t>
            </a:r>
            <a:r>
              <a:rPr lang="fr-FR" altLang="zh-TW" sz="4400" dirty="0"/>
              <a:t>LTI </a:t>
            </a:r>
            <a:r>
              <a:rPr lang="fr-FR" altLang="zh-TW" sz="4400" dirty="0" smtClean="0"/>
              <a:t>System</a:t>
            </a:r>
            <a:endParaRPr lang="fr-FR" altLang="zh-TW" sz="4400" dirty="0"/>
          </a:p>
        </p:txBody>
      </p:sp>
      <p:grpSp>
        <p:nvGrpSpPr>
          <p:cNvPr id="27" name="群組 26"/>
          <p:cNvGrpSpPr/>
          <p:nvPr/>
        </p:nvGrpSpPr>
        <p:grpSpPr>
          <a:xfrm>
            <a:off x="64839" y="3904544"/>
            <a:ext cx="5739785" cy="2615876"/>
            <a:chOff x="6329816" y="3697874"/>
            <a:chExt cx="5739785" cy="261587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9816" y="4157264"/>
              <a:ext cx="5739785" cy="2156486"/>
            </a:xfrm>
            <a:prstGeom prst="rect">
              <a:avLst/>
            </a:prstGeom>
          </p:spPr>
        </p:pic>
        <p:grpSp>
          <p:nvGrpSpPr>
            <p:cNvPr id="13" name="群組 12"/>
            <p:cNvGrpSpPr/>
            <p:nvPr/>
          </p:nvGrpSpPr>
          <p:grpSpPr>
            <a:xfrm>
              <a:off x="6386806" y="3697874"/>
              <a:ext cx="3490724" cy="385779"/>
              <a:chOff x="226368" y="3697874"/>
              <a:chExt cx="3490724" cy="385779"/>
            </a:xfrm>
          </p:grpSpPr>
          <p:sp>
            <p:nvSpPr>
              <p:cNvPr id="14" name="TextBox 98"/>
              <p:cNvSpPr txBox="1"/>
              <p:nvPr/>
            </p:nvSpPr>
            <p:spPr>
              <a:xfrm>
                <a:off x="677111" y="3697874"/>
                <a:ext cx="3039981" cy="369332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Sampling Rate = 1000Hz</a:t>
                </a:r>
                <a:endPara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5" name="Group 2346"/>
              <p:cNvGrpSpPr/>
              <p:nvPr/>
            </p:nvGrpSpPr>
            <p:grpSpPr>
              <a:xfrm>
                <a:off x="226368" y="3697874"/>
                <a:ext cx="386581" cy="385779"/>
                <a:chOff x="776284" y="3830638"/>
                <a:chExt cx="765176" cy="763588"/>
              </a:xfrm>
              <a:solidFill>
                <a:schemeClr val="accent1"/>
              </a:solidFill>
            </p:grpSpPr>
            <p:sp>
              <p:nvSpPr>
                <p:cNvPr id="16" name="Freeform 922"/>
                <p:cNvSpPr>
                  <a:spLocks noEditPoints="1"/>
                </p:cNvSpPr>
                <p:nvPr/>
              </p:nvSpPr>
              <p:spPr bwMode="auto">
                <a:xfrm>
                  <a:off x="776284" y="3830638"/>
                  <a:ext cx="765176" cy="763588"/>
                </a:xfrm>
                <a:custGeom>
                  <a:avLst/>
                  <a:gdLst>
                    <a:gd name="T0" fmla="*/ 120 w 240"/>
                    <a:gd name="T1" fmla="*/ 240 h 240"/>
                    <a:gd name="T2" fmla="*/ 0 w 240"/>
                    <a:gd name="T3" fmla="*/ 120 h 240"/>
                    <a:gd name="T4" fmla="*/ 120 w 240"/>
                    <a:gd name="T5" fmla="*/ 0 h 240"/>
                    <a:gd name="T6" fmla="*/ 240 w 240"/>
                    <a:gd name="T7" fmla="*/ 120 h 240"/>
                    <a:gd name="T8" fmla="*/ 120 w 240"/>
                    <a:gd name="T9" fmla="*/ 240 h 240"/>
                    <a:gd name="T10" fmla="*/ 120 w 240"/>
                    <a:gd name="T11" fmla="*/ 8 h 240"/>
                    <a:gd name="T12" fmla="*/ 8 w 240"/>
                    <a:gd name="T13" fmla="*/ 120 h 240"/>
                    <a:gd name="T14" fmla="*/ 120 w 240"/>
                    <a:gd name="T15" fmla="*/ 232 h 240"/>
                    <a:gd name="T16" fmla="*/ 232 w 240"/>
                    <a:gd name="T17" fmla="*/ 120 h 240"/>
                    <a:gd name="T18" fmla="*/ 120 w 240"/>
                    <a:gd name="T19" fmla="*/ 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240">
                      <a:moveTo>
                        <a:pt x="120" y="240"/>
                      </a:moveTo>
                      <a:cubicBezTo>
                        <a:pt x="54" y="240"/>
                        <a:pt x="0" y="186"/>
                        <a:pt x="0" y="120"/>
                      </a:cubicBezTo>
                      <a:cubicBezTo>
                        <a:pt x="0" y="54"/>
                        <a:pt x="54" y="0"/>
                        <a:pt x="120" y="0"/>
                      </a:cubicBezTo>
                      <a:cubicBezTo>
                        <a:pt x="186" y="0"/>
                        <a:pt x="240" y="54"/>
                        <a:pt x="240" y="120"/>
                      </a:cubicBezTo>
                      <a:cubicBezTo>
                        <a:pt x="240" y="186"/>
                        <a:pt x="186" y="240"/>
                        <a:pt x="120" y="240"/>
                      </a:cubicBezTo>
                      <a:close/>
                      <a:moveTo>
                        <a:pt x="120" y="8"/>
                      </a:moveTo>
                      <a:cubicBezTo>
                        <a:pt x="58" y="8"/>
                        <a:pt x="8" y="58"/>
                        <a:pt x="8" y="120"/>
                      </a:cubicBezTo>
                      <a:cubicBezTo>
                        <a:pt x="8" y="182"/>
                        <a:pt x="58" y="232"/>
                        <a:pt x="120" y="232"/>
                      </a:cubicBezTo>
                      <a:cubicBezTo>
                        <a:pt x="182" y="232"/>
                        <a:pt x="232" y="182"/>
                        <a:pt x="232" y="120"/>
                      </a:cubicBezTo>
                      <a:cubicBezTo>
                        <a:pt x="232" y="58"/>
                        <a:pt x="182" y="8"/>
                        <a:pt x="12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7" name="Freeform 923"/>
                <p:cNvSpPr>
                  <a:spLocks/>
                </p:cNvSpPr>
                <p:nvPr/>
              </p:nvSpPr>
              <p:spPr bwMode="auto">
                <a:xfrm>
                  <a:off x="1146172" y="3970338"/>
                  <a:ext cx="25400" cy="254000"/>
                </a:xfrm>
                <a:custGeom>
                  <a:avLst/>
                  <a:gdLst>
                    <a:gd name="T0" fmla="*/ 4 w 8"/>
                    <a:gd name="T1" fmla="*/ 80 h 80"/>
                    <a:gd name="T2" fmla="*/ 0 w 8"/>
                    <a:gd name="T3" fmla="*/ 76 h 80"/>
                    <a:gd name="T4" fmla="*/ 0 w 8"/>
                    <a:gd name="T5" fmla="*/ 4 h 80"/>
                    <a:gd name="T6" fmla="*/ 4 w 8"/>
                    <a:gd name="T7" fmla="*/ 0 h 80"/>
                    <a:gd name="T8" fmla="*/ 8 w 8"/>
                    <a:gd name="T9" fmla="*/ 4 h 80"/>
                    <a:gd name="T10" fmla="*/ 8 w 8"/>
                    <a:gd name="T11" fmla="*/ 76 h 80"/>
                    <a:gd name="T12" fmla="*/ 4 w 8"/>
                    <a:gd name="T13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80">
                      <a:moveTo>
                        <a:pt x="4" y="80"/>
                      </a:moveTo>
                      <a:cubicBezTo>
                        <a:pt x="2" y="80"/>
                        <a:pt x="0" y="78"/>
                        <a:pt x="0" y="76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" y="0"/>
                        <a:pt x="8" y="2"/>
                        <a:pt x="8" y="4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8" y="78"/>
                        <a:pt x="6" y="80"/>
                        <a:pt x="4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18" name="Freeform 924"/>
                <p:cNvSpPr>
                  <a:spLocks/>
                </p:cNvSpPr>
                <p:nvPr/>
              </p:nvSpPr>
              <p:spPr bwMode="auto">
                <a:xfrm>
                  <a:off x="1146172" y="4198938"/>
                  <a:ext cx="152400" cy="177800"/>
                </a:xfrm>
                <a:custGeom>
                  <a:avLst/>
                  <a:gdLst>
                    <a:gd name="T0" fmla="*/ 44 w 48"/>
                    <a:gd name="T1" fmla="*/ 56 h 56"/>
                    <a:gd name="T2" fmla="*/ 41 w 48"/>
                    <a:gd name="T3" fmla="*/ 55 h 56"/>
                    <a:gd name="T4" fmla="*/ 1 w 48"/>
                    <a:gd name="T5" fmla="*/ 7 h 56"/>
                    <a:gd name="T6" fmla="*/ 1 w 48"/>
                    <a:gd name="T7" fmla="*/ 1 h 56"/>
                    <a:gd name="T8" fmla="*/ 7 w 48"/>
                    <a:gd name="T9" fmla="*/ 1 h 56"/>
                    <a:gd name="T10" fmla="*/ 47 w 48"/>
                    <a:gd name="T11" fmla="*/ 49 h 56"/>
                    <a:gd name="T12" fmla="*/ 47 w 48"/>
                    <a:gd name="T13" fmla="*/ 55 h 56"/>
                    <a:gd name="T14" fmla="*/ 44 w 48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56">
                      <a:moveTo>
                        <a:pt x="44" y="56"/>
                      </a:moveTo>
                      <a:cubicBezTo>
                        <a:pt x="43" y="56"/>
                        <a:pt x="42" y="56"/>
                        <a:pt x="41" y="55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0" y="2"/>
                        <a:pt x="1" y="1"/>
                      </a:cubicBezTo>
                      <a:cubicBezTo>
                        <a:pt x="3" y="0"/>
                        <a:pt x="6" y="0"/>
                        <a:pt x="7" y="1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8" y="51"/>
                        <a:pt x="48" y="54"/>
                        <a:pt x="47" y="55"/>
                      </a:cubicBezTo>
                      <a:cubicBezTo>
                        <a:pt x="46" y="56"/>
                        <a:pt x="45" y="56"/>
                        <a:pt x="44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28" name="群組 27"/>
          <p:cNvGrpSpPr/>
          <p:nvPr/>
        </p:nvGrpSpPr>
        <p:grpSpPr>
          <a:xfrm>
            <a:off x="6124804" y="3904543"/>
            <a:ext cx="5796442" cy="2647340"/>
            <a:chOff x="6124804" y="3904543"/>
            <a:chExt cx="5796442" cy="2647340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4804" y="4369474"/>
              <a:ext cx="5796442" cy="2182409"/>
            </a:xfrm>
            <a:prstGeom prst="rect">
              <a:avLst/>
            </a:prstGeom>
          </p:spPr>
        </p:pic>
        <p:grpSp>
          <p:nvGrpSpPr>
            <p:cNvPr id="20" name="群組 19"/>
            <p:cNvGrpSpPr/>
            <p:nvPr/>
          </p:nvGrpSpPr>
          <p:grpSpPr>
            <a:xfrm>
              <a:off x="6124804" y="3904543"/>
              <a:ext cx="3376946" cy="385779"/>
              <a:chOff x="226368" y="3697874"/>
              <a:chExt cx="3376946" cy="385779"/>
            </a:xfrm>
          </p:grpSpPr>
          <p:sp>
            <p:nvSpPr>
              <p:cNvPr id="21" name="TextBox 98"/>
              <p:cNvSpPr txBox="1"/>
              <p:nvPr/>
            </p:nvSpPr>
            <p:spPr>
              <a:xfrm>
                <a:off x="677111" y="3697874"/>
                <a:ext cx="2926203" cy="369332"/>
              </a:xfrm>
              <a:prstGeom prst="rect">
                <a:avLst/>
              </a:prstGeom>
              <a:noFill/>
            </p:spPr>
            <p:txBody>
              <a:bodyPr wrap="square" lIns="0" rtlCol="0" anchor="t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fr-FR" sz="2000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Sampling Rate = 100KHz</a:t>
                </a:r>
                <a:endParaRPr lang="fr-FR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22" name="Group 2346"/>
              <p:cNvGrpSpPr/>
              <p:nvPr/>
            </p:nvGrpSpPr>
            <p:grpSpPr>
              <a:xfrm>
                <a:off x="226368" y="3697874"/>
                <a:ext cx="386581" cy="385779"/>
                <a:chOff x="776284" y="3830638"/>
                <a:chExt cx="765176" cy="763588"/>
              </a:xfrm>
              <a:solidFill>
                <a:schemeClr val="accent1"/>
              </a:solidFill>
            </p:grpSpPr>
            <p:sp>
              <p:nvSpPr>
                <p:cNvPr id="23" name="Freeform 922"/>
                <p:cNvSpPr>
                  <a:spLocks noEditPoints="1"/>
                </p:cNvSpPr>
                <p:nvPr/>
              </p:nvSpPr>
              <p:spPr bwMode="auto">
                <a:xfrm>
                  <a:off x="776284" y="3830638"/>
                  <a:ext cx="765176" cy="763588"/>
                </a:xfrm>
                <a:custGeom>
                  <a:avLst/>
                  <a:gdLst>
                    <a:gd name="T0" fmla="*/ 120 w 240"/>
                    <a:gd name="T1" fmla="*/ 240 h 240"/>
                    <a:gd name="T2" fmla="*/ 0 w 240"/>
                    <a:gd name="T3" fmla="*/ 120 h 240"/>
                    <a:gd name="T4" fmla="*/ 120 w 240"/>
                    <a:gd name="T5" fmla="*/ 0 h 240"/>
                    <a:gd name="T6" fmla="*/ 240 w 240"/>
                    <a:gd name="T7" fmla="*/ 120 h 240"/>
                    <a:gd name="T8" fmla="*/ 120 w 240"/>
                    <a:gd name="T9" fmla="*/ 240 h 240"/>
                    <a:gd name="T10" fmla="*/ 120 w 240"/>
                    <a:gd name="T11" fmla="*/ 8 h 240"/>
                    <a:gd name="T12" fmla="*/ 8 w 240"/>
                    <a:gd name="T13" fmla="*/ 120 h 240"/>
                    <a:gd name="T14" fmla="*/ 120 w 240"/>
                    <a:gd name="T15" fmla="*/ 232 h 240"/>
                    <a:gd name="T16" fmla="*/ 232 w 240"/>
                    <a:gd name="T17" fmla="*/ 120 h 240"/>
                    <a:gd name="T18" fmla="*/ 120 w 240"/>
                    <a:gd name="T19" fmla="*/ 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0" h="240">
                      <a:moveTo>
                        <a:pt x="120" y="240"/>
                      </a:moveTo>
                      <a:cubicBezTo>
                        <a:pt x="54" y="240"/>
                        <a:pt x="0" y="186"/>
                        <a:pt x="0" y="120"/>
                      </a:cubicBezTo>
                      <a:cubicBezTo>
                        <a:pt x="0" y="54"/>
                        <a:pt x="54" y="0"/>
                        <a:pt x="120" y="0"/>
                      </a:cubicBezTo>
                      <a:cubicBezTo>
                        <a:pt x="186" y="0"/>
                        <a:pt x="240" y="54"/>
                        <a:pt x="240" y="120"/>
                      </a:cubicBezTo>
                      <a:cubicBezTo>
                        <a:pt x="240" y="186"/>
                        <a:pt x="186" y="240"/>
                        <a:pt x="120" y="240"/>
                      </a:cubicBezTo>
                      <a:close/>
                      <a:moveTo>
                        <a:pt x="120" y="8"/>
                      </a:moveTo>
                      <a:cubicBezTo>
                        <a:pt x="58" y="8"/>
                        <a:pt x="8" y="58"/>
                        <a:pt x="8" y="120"/>
                      </a:cubicBezTo>
                      <a:cubicBezTo>
                        <a:pt x="8" y="182"/>
                        <a:pt x="58" y="232"/>
                        <a:pt x="120" y="232"/>
                      </a:cubicBezTo>
                      <a:cubicBezTo>
                        <a:pt x="182" y="232"/>
                        <a:pt x="232" y="182"/>
                        <a:pt x="232" y="120"/>
                      </a:cubicBezTo>
                      <a:cubicBezTo>
                        <a:pt x="232" y="58"/>
                        <a:pt x="182" y="8"/>
                        <a:pt x="12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4" name="Freeform 923"/>
                <p:cNvSpPr>
                  <a:spLocks/>
                </p:cNvSpPr>
                <p:nvPr/>
              </p:nvSpPr>
              <p:spPr bwMode="auto">
                <a:xfrm>
                  <a:off x="1146172" y="3970338"/>
                  <a:ext cx="25400" cy="254000"/>
                </a:xfrm>
                <a:custGeom>
                  <a:avLst/>
                  <a:gdLst>
                    <a:gd name="T0" fmla="*/ 4 w 8"/>
                    <a:gd name="T1" fmla="*/ 80 h 80"/>
                    <a:gd name="T2" fmla="*/ 0 w 8"/>
                    <a:gd name="T3" fmla="*/ 76 h 80"/>
                    <a:gd name="T4" fmla="*/ 0 w 8"/>
                    <a:gd name="T5" fmla="*/ 4 h 80"/>
                    <a:gd name="T6" fmla="*/ 4 w 8"/>
                    <a:gd name="T7" fmla="*/ 0 h 80"/>
                    <a:gd name="T8" fmla="*/ 8 w 8"/>
                    <a:gd name="T9" fmla="*/ 4 h 80"/>
                    <a:gd name="T10" fmla="*/ 8 w 8"/>
                    <a:gd name="T11" fmla="*/ 76 h 80"/>
                    <a:gd name="T12" fmla="*/ 4 w 8"/>
                    <a:gd name="T13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80">
                      <a:moveTo>
                        <a:pt x="4" y="80"/>
                      </a:moveTo>
                      <a:cubicBezTo>
                        <a:pt x="2" y="80"/>
                        <a:pt x="0" y="78"/>
                        <a:pt x="0" y="76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6" y="0"/>
                        <a:pt x="8" y="2"/>
                        <a:pt x="8" y="4"/>
                      </a:cubicBezTo>
                      <a:cubicBezTo>
                        <a:pt x="8" y="76"/>
                        <a:pt x="8" y="76"/>
                        <a:pt x="8" y="76"/>
                      </a:cubicBezTo>
                      <a:cubicBezTo>
                        <a:pt x="8" y="78"/>
                        <a:pt x="6" y="80"/>
                        <a:pt x="4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  <p:sp>
              <p:nvSpPr>
                <p:cNvPr id="25" name="Freeform 924"/>
                <p:cNvSpPr>
                  <a:spLocks/>
                </p:cNvSpPr>
                <p:nvPr/>
              </p:nvSpPr>
              <p:spPr bwMode="auto">
                <a:xfrm>
                  <a:off x="1146172" y="4198938"/>
                  <a:ext cx="152400" cy="177800"/>
                </a:xfrm>
                <a:custGeom>
                  <a:avLst/>
                  <a:gdLst>
                    <a:gd name="T0" fmla="*/ 44 w 48"/>
                    <a:gd name="T1" fmla="*/ 56 h 56"/>
                    <a:gd name="T2" fmla="*/ 41 w 48"/>
                    <a:gd name="T3" fmla="*/ 55 h 56"/>
                    <a:gd name="T4" fmla="*/ 1 w 48"/>
                    <a:gd name="T5" fmla="*/ 7 h 56"/>
                    <a:gd name="T6" fmla="*/ 1 w 48"/>
                    <a:gd name="T7" fmla="*/ 1 h 56"/>
                    <a:gd name="T8" fmla="*/ 7 w 48"/>
                    <a:gd name="T9" fmla="*/ 1 h 56"/>
                    <a:gd name="T10" fmla="*/ 47 w 48"/>
                    <a:gd name="T11" fmla="*/ 49 h 56"/>
                    <a:gd name="T12" fmla="*/ 47 w 48"/>
                    <a:gd name="T13" fmla="*/ 55 h 56"/>
                    <a:gd name="T14" fmla="*/ 44 w 48"/>
                    <a:gd name="T15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8" h="56">
                      <a:moveTo>
                        <a:pt x="44" y="56"/>
                      </a:moveTo>
                      <a:cubicBezTo>
                        <a:pt x="43" y="56"/>
                        <a:pt x="42" y="56"/>
                        <a:pt x="41" y="55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0" y="2"/>
                        <a:pt x="1" y="1"/>
                      </a:cubicBezTo>
                      <a:cubicBezTo>
                        <a:pt x="3" y="0"/>
                        <a:pt x="6" y="0"/>
                        <a:pt x="7" y="1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8" y="51"/>
                        <a:pt x="48" y="54"/>
                        <a:pt x="47" y="55"/>
                      </a:cubicBezTo>
                      <a:cubicBezTo>
                        <a:pt x="46" y="56"/>
                        <a:pt x="45" y="56"/>
                        <a:pt x="44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fr-F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13060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DBCA"/>
            </a:gs>
            <a:gs pos="100000">
              <a:srgbClr val="D6E6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9787" y="2844800"/>
            <a:ext cx="4395403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dirty="0" smtClean="0"/>
              <a:t>Thanks for your attention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9679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176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Wingdings</vt:lpstr>
      <vt:lpstr>Arial</vt:lpstr>
      <vt:lpstr>Segoe UI</vt:lpstr>
      <vt:lpstr>Segoe UI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haotest</cp:lastModifiedBy>
  <cp:revision>205</cp:revision>
  <dcterms:created xsi:type="dcterms:W3CDTF">2015-10-12T10:51:44Z</dcterms:created>
  <dcterms:modified xsi:type="dcterms:W3CDTF">2016-06-13T15:32:22Z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